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494" r:id="rId4"/>
    <p:sldId id="493" r:id="rId5"/>
    <p:sldId id="483" r:id="rId6"/>
    <p:sldId id="495" r:id="rId7"/>
    <p:sldId id="4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9"/>
    <p:restoredTop sz="94700"/>
  </p:normalViewPr>
  <p:slideViewPr>
    <p:cSldViewPr snapToGrid="0">
      <p:cViewPr varScale="1">
        <p:scale>
          <a:sx n="102" d="100"/>
          <a:sy n="102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Публикации ППС АПП в журналах и изданиях Scopus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63-CF4A-B161-13C499F1FB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63-CF4A-B161-13C499F1FBDA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63-CF4A-B161-13C499F1FBD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63-CF4A-B161-13C499F1FBD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63-CF4A-B161-13C499F1FBDA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63-CF4A-B161-13C499F1FBDA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563-CF4A-B161-13C499F1FBDA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563-CF4A-B161-13C499F1FBDA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563-CF4A-B161-13C499F1FBDA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563-CF4A-B161-13C499F1FBD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563-CF4A-B161-13C499F1FBD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F563-CF4A-B161-13C499F1FBD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563-CF4A-B161-13C499F1FB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Кафедра образования и педагогических наук</c:v>
                </c:pt>
                <c:pt idx="1">
                  <c:v>Кафедра социальной психологии</c:v>
                </c:pt>
                <c:pt idx="2">
                  <c:v>Кафедра психологии образования</c:v>
                </c:pt>
                <c:pt idx="3">
                  <c:v>Кафедра психологии личности и консультативной психологии</c:v>
                </c:pt>
                <c:pt idx="4">
                  <c:v>Кафедра инклюзивного образования и социально-педагогической реабилитации</c:v>
                </c:pt>
                <c:pt idx="5">
                  <c:v>Кафедра психофизиологии и клинической психологии</c:v>
                </c:pt>
                <c:pt idx="6">
                  <c:v>Кафедра технологии и профессионально-педагогического образования</c:v>
                </c:pt>
                <c:pt idx="7">
                  <c:v>Кафедра дошкольного образования</c:v>
                </c:pt>
                <c:pt idx="8">
                  <c:v>Кафедра коррекционной педагогики</c:v>
                </c:pt>
                <c:pt idx="9">
                  <c:v>Кафедра психологии управления и юридической психологии</c:v>
                </c:pt>
                <c:pt idx="10">
                  <c:v>Кафедра психологии развития</c:v>
                </c:pt>
                <c:pt idx="11">
                  <c:v>Кафедра начального образования</c:v>
                </c:pt>
                <c:pt idx="12">
                  <c:v>Кафедра общей и педагогической психологии</c:v>
                </c:pt>
                <c:pt idx="13">
                  <c:v>Кафедра организационной психологии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7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563-CF4A-B161-13C499F1F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4009712"/>
        <c:axId val="774329424"/>
      </c:barChart>
      <c:valAx>
        <c:axId val="77432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009712"/>
        <c:crosses val="autoZero"/>
        <c:crossBetween val="between"/>
      </c:valAx>
      <c:catAx>
        <c:axId val="77400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74329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54449799130291"/>
          <c:y val="6.2119659747308313E-2"/>
          <c:w val="0.73508813335778067"/>
          <c:h val="0.858408588882635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B4-A045-8997-A904B394FF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B4-A045-8997-A904B394FFC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B4-A045-8997-A904B394FFC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B4-A045-8997-A904B394FFCD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4B4-A045-8997-A904B394FFC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4B4-A045-8997-A904B394FFCD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4B4-A045-8997-A904B394FF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4"/>
                <c:pt idx="0">
                  <c:v>Специалисты</c:v>
                </c:pt>
                <c:pt idx="1">
                  <c:v>Бакалавры</c:v>
                </c:pt>
                <c:pt idx="2">
                  <c:v>Магистранты</c:v>
                </c:pt>
                <c:pt idx="3">
                  <c:v>Аспиранты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</c:v>
                </c:pt>
                <c:pt idx="1">
                  <c:v>220</c:v>
                </c:pt>
                <c:pt idx="2">
                  <c:v>229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4B4-A045-8997-A904B394F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4009712"/>
        <c:axId val="774329424"/>
      </c:barChart>
      <c:valAx>
        <c:axId val="77432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009712"/>
        <c:crosses val="autoZero"/>
        <c:crossBetween val="between"/>
      </c:valAx>
      <c:catAx>
        <c:axId val="77400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74329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0458113316083"/>
          <c:y val="2.4774774774774775E-2"/>
          <c:w val="0.67221882951998013"/>
          <c:h val="0.922995495495495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CB-FE46-B649-4EE7A318DEB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CB-FE46-B649-4EE7A318DEB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CB-FE46-B649-4EE7A318DE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Победители (1 место)</c:v>
                </c:pt>
                <c:pt idx="1">
                  <c:v>Призеры (2 место)</c:v>
                </c:pt>
                <c:pt idx="2">
                  <c:v>Призеры (3 место)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58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DCB-FE46-B649-4EE7A318D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74009712"/>
        <c:axId val="774329424"/>
      </c:barChart>
      <c:valAx>
        <c:axId val="77432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4009712"/>
        <c:crosses val="autoZero"/>
        <c:crossBetween val="between"/>
      </c:valAx>
      <c:catAx>
        <c:axId val="77400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774329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26A8F-07A8-4423-943E-12F6EE6D1E1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E5FCF-B415-48F2-9511-4BCFA3F0E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2CF04-6E4A-4315-B02B-4A700FB6A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6A3C07-837C-4456-90D7-1F36439AD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E2830E-2351-4995-8F67-D4674FDB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B189B8-1766-4C6D-A700-2FA2972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2F94C2-E403-46F2-82CD-30B620CA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6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79557-5C46-4D59-B5EB-1EF48726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2468CB-E0EC-4503-AEA7-0A1219158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9C7C7A-E97D-4451-A46A-46061EF5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9B26B-E2CE-4855-9935-3491775B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B62F9-7D05-4077-93EE-02B3FE9E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2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7C5D15-DFAD-452E-B81C-702BBC3FF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08F854-02CB-4024-A3C0-36D728881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558FC-E532-4BC4-B320-BBDDCEA3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0CE53B-2B71-42FF-A015-51F5DC7A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45922C-8BC4-465D-93F0-4AB4A5D9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5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C4AF8-7C9A-46F6-82B5-AD08BA11E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0DBF2-D064-481C-83B8-9110D3392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010E05-5757-435A-8C18-AF31E35D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33134-A8B1-466D-B9F3-AF0384CB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64AE7-9D36-4A4B-B124-AD3C5A72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4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1ECA1-F6C3-4945-9DE2-8D002C3E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B9DFBA-7610-40A9-A18A-75E875B50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A76634-4056-4DDA-B0EA-24017E517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457EF-216C-4131-9F55-1141E23D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5A89C8-AE2D-4A28-AE55-419299CBF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7F0D3-073D-4731-9566-7C59FDD6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89959-A15C-4641-AA8E-B161C6AD0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22E954-99C1-49D2-9D99-0C726E721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5659D9-0D79-401F-854B-D6A440D6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41DF56-905C-4996-A8C9-C05D79239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640B7-D665-4D84-8F9D-75A2ECB9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36F0D-B196-497D-AC72-8C36230E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93415C-D5B6-4455-BB70-6F5979A6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2AED61-765A-4A69-BE23-A130FDDE8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E311C5-9A8E-42A0-845E-87AEF50F0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BEE772-0564-40C0-A060-B4C4FBFCE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FA89B5-D3E8-4D71-9062-42B04692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0094D4-C2FB-432F-95E6-72AD43E4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954F4B-A540-4827-B4A4-2BDD63F4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4BA3B-3B2C-4262-9AA6-02DA028E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0267C8-E75F-4E81-9BF2-39E63F7A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9A6DE8-859E-4BCC-B159-3EE6C0820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0C2E02-E510-4DCD-BD04-AA1ACF2F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2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5F6E5E-E6FA-4591-9361-1EAC8415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9B52AF-E187-47B7-859E-36ACCF28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08F78B-D5CB-4C65-869D-C70191AB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7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62F54-F696-423F-B22B-A4B85809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C2C499-4168-435D-832F-D79AC4EF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9C1073-2A08-474C-85C8-CF08BBD7F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019385-2F6A-4FBB-8844-EE5C6E6DA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C5BDB8-06F7-4D9F-A7D1-9A3F791B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B80E0-5EDC-491F-91CB-863B89B4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0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42089-1866-4300-BD46-837B9F67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5B5A4B-0F30-4F10-AE10-BE5049BEC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FEF1AD-CDE0-4D78-AB9E-76D742D5C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F4B54F-5DC7-4FA8-BB7D-22E33192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81738D-C3C6-495B-AF84-553A05DD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C1A06E-1401-453A-8ABD-9BB24EEA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2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414B1-484C-46CB-86EF-D9CBAE20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FC9F99-CE58-4B5D-915E-2BD59A15F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C499A7-0563-4D2A-8A76-4774B8972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DD603-FCAE-4AC6-A52E-EB0B09DE43B1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13DCA-BA9D-4DA1-B815-BF0E39FDA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A1261E-3321-45F4-AE55-D0FC72B18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0850-01B0-4A45-ACD5-D285A328E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4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2E6F8-11A3-4EE5-AAE1-DCC813BE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1539"/>
            <a:ext cx="9144000" cy="175491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результатах проведения студенческой научной конференции Южного федерального университета «Неделя науки 2020» в Академии психологии и педагогики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02FBEB-E2EC-4A4E-81E9-9F084B5E714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2246"/>
            <a:ext cx="12192000" cy="2576052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3212634-6EE4-45D6-99F8-5944D6DCC734}"/>
              </a:ext>
            </a:extLst>
          </p:cNvPr>
          <p:cNvSpPr txBox="1">
            <a:spLocks/>
          </p:cNvSpPr>
          <p:nvPr/>
        </p:nvSpPr>
        <p:spPr>
          <a:xfrm>
            <a:off x="7105135" y="5180270"/>
            <a:ext cx="495802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Шипитько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Олеся Юрьевна</a:t>
            </a:r>
          </a:p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кандидат психологических наук,</a:t>
            </a:r>
          </a:p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доцент кафедры психологии управления и юридической психологии</a:t>
            </a:r>
          </a:p>
          <a:p>
            <a:pPr algn="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Координатор НИР АПП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6AE4310-0F90-4932-A712-C5A3FFCA66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444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0D9FA5-F56A-A443-8AAD-2EE7CAD149F8}"/>
              </a:ext>
            </a:extLst>
          </p:cNvPr>
          <p:cNvSpPr/>
          <p:nvPr/>
        </p:nvSpPr>
        <p:spPr>
          <a:xfrm>
            <a:off x="2146852" y="94871"/>
            <a:ext cx="950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Студенческая научная конференция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«Неделя науки 2020» в Академии психологии и педагогики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состоялась в период с 21 по 23 апреля 2020 г.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25F97C-342D-DF47-87B4-2B88CEF8A00C}"/>
              </a:ext>
            </a:extLst>
          </p:cNvPr>
          <p:cNvSpPr/>
          <p:nvPr/>
        </p:nvSpPr>
        <p:spPr>
          <a:xfrm>
            <a:off x="705048" y="686247"/>
            <a:ext cx="11170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пленарном заседании с приветственным словом выступили: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5A75867-1356-394C-80F4-39BF90EC61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4" y="2851194"/>
            <a:ext cx="984739" cy="120894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8E751F9-BA4D-6E43-B3CE-CAF296B4C5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62" y="1557483"/>
            <a:ext cx="1037492" cy="1275776"/>
          </a:xfrm>
          <a:prstGeom prst="rect">
            <a:avLst/>
          </a:prstGeom>
        </p:spPr>
      </p:pic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E21FB857-8AC2-1849-9E9A-E2923EEED973}"/>
              </a:ext>
            </a:extLst>
          </p:cNvPr>
          <p:cNvSpPr/>
          <p:nvPr/>
        </p:nvSpPr>
        <p:spPr>
          <a:xfrm>
            <a:off x="2146851" y="1941827"/>
            <a:ext cx="9409043" cy="88482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 руководитель направления «Психология и педагогика», зав. кафедрой психофизиологии и клинической психологии,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д.б.н., профессор, академик РАО П.Н. Ермаков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B4A2E11C-28F8-4245-B275-1E1834AA9E87}"/>
              </a:ext>
            </a:extLst>
          </p:cNvPr>
          <p:cNvSpPr/>
          <p:nvPr/>
        </p:nvSpPr>
        <p:spPr>
          <a:xfrm>
            <a:off x="2146851" y="1064971"/>
            <a:ext cx="9409044" cy="513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Академии психологии и педагогики,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к.с.н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Кирик В.А.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7" name="Рисунок 16" descr="Изображение выглядит как человек, мужчина, костюм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976496E9-4050-2D40-8164-BC3E67FF2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42993"/>
            <a:ext cx="1037492" cy="1471497"/>
          </a:xfrm>
          <a:prstGeom prst="rect">
            <a:avLst/>
          </a:prstGeom>
        </p:spPr>
      </p:pic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42658BC1-F022-A647-9661-F5173B8B6659}"/>
              </a:ext>
            </a:extLst>
          </p:cNvPr>
          <p:cNvSpPr/>
          <p:nvPr/>
        </p:nvSpPr>
        <p:spPr>
          <a:xfrm>
            <a:off x="2163041" y="3307529"/>
            <a:ext cx="9392853" cy="513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Профессор кафедры социальной психологии,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д.псх.н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профессор В.А. Лабунская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797043B9-17A2-D44E-AB84-0BC51FDC7E80}"/>
              </a:ext>
            </a:extLst>
          </p:cNvPr>
          <p:cNvSpPr/>
          <p:nvPr/>
        </p:nvSpPr>
        <p:spPr>
          <a:xfrm>
            <a:off x="2163040" y="4587232"/>
            <a:ext cx="9392853" cy="513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Зав. кафедрой психологии развития,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д.псх.н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А.В. Черная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id="{DF21DFBB-CE03-B446-B0E9-4A58939F0CE3}"/>
              </a:ext>
            </a:extLst>
          </p:cNvPr>
          <p:cNvSpPr/>
          <p:nvPr/>
        </p:nvSpPr>
        <p:spPr>
          <a:xfrm>
            <a:off x="2146851" y="5894559"/>
            <a:ext cx="9392853" cy="513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Зав. кафедрой образования и педагогических наук,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д.п.н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профессор А.Г. Бермус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2" name="Рисунок 21" descr="Изображение выглядит как стол, внутренний, человек, женщина&#10;&#10;Автоматически созданное описание">
            <a:extLst>
              <a:ext uri="{FF2B5EF4-FFF2-40B4-BE49-F238E27FC236}">
                <a16:creationId xmlns:a16="http://schemas.microsoft.com/office/drawing/2014/main" id="{2C6A5AB5-C1B2-3342-BF22-7EEDAA5886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62" y="4069983"/>
            <a:ext cx="1037492" cy="1355960"/>
          </a:xfrm>
          <a:prstGeom prst="rect">
            <a:avLst/>
          </a:prstGeom>
        </p:spPr>
      </p:pic>
      <p:pic>
        <p:nvPicPr>
          <p:cNvPr id="24" name="Рисунок 23" descr="Изображение выглядит как человек, мужчина, галстук,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6146C2C4-E371-C84C-BEAB-B80CDE8536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4" y="5444275"/>
            <a:ext cx="1037492" cy="141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29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6AE4310-0F90-4932-A712-C5A3FFCA66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5807"/>
            <a:ext cx="12192000" cy="123444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0D9FA5-F56A-A443-8AAD-2EE7CAD149F8}"/>
              </a:ext>
            </a:extLst>
          </p:cNvPr>
          <p:cNvSpPr/>
          <p:nvPr/>
        </p:nvSpPr>
        <p:spPr>
          <a:xfrm>
            <a:off x="1033670" y="304725"/>
            <a:ext cx="950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результаты работы конференции: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E21FB857-8AC2-1849-9E9A-E2923EEED973}"/>
              </a:ext>
            </a:extLst>
          </p:cNvPr>
          <p:cNvSpPr/>
          <p:nvPr/>
        </p:nvSpPr>
        <p:spPr>
          <a:xfrm>
            <a:off x="881587" y="765118"/>
            <a:ext cx="10204173" cy="46166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Проведено 39 научных секций (аспирантура, магистратура, бакалавриат)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78AD442B-801C-0341-91B7-360580AF8E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7421093"/>
              </p:ext>
            </p:extLst>
          </p:nvPr>
        </p:nvGraphicFramePr>
        <p:xfrm>
          <a:off x="490330" y="1286922"/>
          <a:ext cx="10595429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753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6AE4310-0F90-4932-A712-C5A3FFCA668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3444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0D9FA5-F56A-A443-8AAD-2EE7CAD149F8}"/>
              </a:ext>
            </a:extLst>
          </p:cNvPr>
          <p:cNvSpPr/>
          <p:nvPr/>
        </p:nvSpPr>
        <p:spPr>
          <a:xfrm>
            <a:off x="1033670" y="304725"/>
            <a:ext cx="950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результаты работы конференции: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42658BC1-F022-A647-9661-F5173B8B6659}"/>
              </a:ext>
            </a:extLst>
          </p:cNvPr>
          <p:cNvSpPr/>
          <p:nvPr/>
        </p:nvSpPr>
        <p:spPr>
          <a:xfrm>
            <a:off x="894841" y="1107963"/>
            <a:ext cx="10204173" cy="5131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Представлено 496 научных докладов</a:t>
            </a: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4D09D5EA-B092-3341-B9AC-01DDDD3276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939838"/>
              </p:ext>
            </p:extLst>
          </p:nvPr>
        </p:nvGraphicFramePr>
        <p:xfrm>
          <a:off x="2206804" y="1975079"/>
          <a:ext cx="7368209" cy="306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1426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6A5059-8B6A-0C42-A253-244AD077CF15}"/>
              </a:ext>
            </a:extLst>
          </p:cNvPr>
          <p:cNvSpPr txBox="1"/>
          <p:nvPr/>
        </p:nvSpPr>
        <p:spPr>
          <a:xfrm>
            <a:off x="773403" y="437715"/>
            <a:ext cx="10645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450"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итогам секционных заседаний призовые места распределены следующим образом</a:t>
            </a:r>
            <a:r>
              <a:rPr lang="ru-RU" dirty="0"/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F11865A-82A6-054B-83B2-6BD541B576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5437501"/>
              </p:ext>
            </p:extLst>
          </p:nvPr>
        </p:nvGraphicFramePr>
        <p:xfrm>
          <a:off x="1431235" y="854015"/>
          <a:ext cx="9369287" cy="416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EC7B9A-8D18-D54E-84C6-F868042ED5C0}"/>
              </a:ext>
            </a:extLst>
          </p:cNvPr>
          <p:cNvSpPr txBox="1"/>
          <p:nvPr/>
        </p:nvSpPr>
        <p:spPr>
          <a:xfrm>
            <a:off x="1094930" y="5603875"/>
            <a:ext cx="10439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450"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15 бакалавров 4 курса являются победителями в различных секционных заседаниях </a:t>
            </a:r>
          </a:p>
          <a:p>
            <a:pPr marL="44450"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Академии психологии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и педагогики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4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8632BA-B9E4-844C-96A0-B28FBD1B4003}"/>
              </a:ext>
            </a:extLst>
          </p:cNvPr>
          <p:cNvSpPr/>
          <p:nvPr/>
        </p:nvSpPr>
        <p:spPr>
          <a:xfrm>
            <a:off x="569843" y="166078"/>
            <a:ext cx="109860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Основные результаты работы конференции (научно-практические мероприятия)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E28FF28-792F-584F-A117-9370959E60E3}"/>
              </a:ext>
            </a:extLst>
          </p:cNvPr>
          <p:cNvSpPr/>
          <p:nvPr/>
        </p:nvSpPr>
        <p:spPr>
          <a:xfrm>
            <a:off x="1152938" y="581577"/>
            <a:ext cx="9674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Круглый стол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«СТУДЕНТЫ С ОСОБЫМИ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ОБРАЗОВАТЕЛЬНЫМИ ПОТРЕБНОСТЯМИ: КТО ОНИ?»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7EF255B-1F3A-0D4C-B947-D4831FA7718A}"/>
              </a:ext>
            </a:extLst>
          </p:cNvPr>
          <p:cNvSpPr/>
          <p:nvPr/>
        </p:nvSpPr>
        <p:spPr>
          <a:xfrm>
            <a:off x="569843" y="1388449"/>
            <a:ext cx="110523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Модераторы: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Дикая Л.А.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кандидат психологических наук, доцент кафедры психофизиологии и клинической психологии АПП ЮФУ.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Рюмшина Л.И.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доктор психологических наук, профессор кафедры социальной психологии АПП ЮФУ.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Бердянская Ю.В.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аспирантка 2 года обучения АПП ЮФУ.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Сударкина Л.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аспирантка 2 года обучения АПП ЮФУ.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09F72D5-ABE3-2848-B22C-D7BC40F11196}"/>
              </a:ext>
            </a:extLst>
          </p:cNvPr>
          <p:cNvSpPr/>
          <p:nvPr/>
        </p:nvSpPr>
        <p:spPr>
          <a:xfrm>
            <a:off x="3047999" y="31150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Студенческая стратегическая сессия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«УЧЕНИК В ЦИФРОВОМ ПРОСТРАНСТВЕ: ОСОБЫЕ ОБРАЗОВАТЕЛЬНЫЕ ПОТРЕБНОСТИ, ЦЕННОСТИ, РИСКИ»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E9DD8-AAE4-F340-876E-06A82CD7743E}"/>
              </a:ext>
            </a:extLst>
          </p:cNvPr>
          <p:cNvSpPr/>
          <p:nvPr/>
        </p:nvSpPr>
        <p:spPr>
          <a:xfrm>
            <a:off x="987606" y="4291264"/>
            <a:ext cx="10204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Модераторы: 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27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Занина Л.В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., доктор педагогических наук, профессор кафедры начального образования АПП ЮФУ.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Радченко О.А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., аспирант 2 года обучения АПП ЮФУ.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83689A4-76CE-E049-A3A0-BD4081D4F0AD}"/>
              </a:ext>
            </a:extLst>
          </p:cNvPr>
          <p:cNvSpPr/>
          <p:nvPr/>
        </p:nvSpPr>
        <p:spPr>
          <a:xfrm>
            <a:off x="503584" y="5325379"/>
            <a:ext cx="11052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Мастер-класс: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«Использование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медиатехнологий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работе студента-дефектолога».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Модератор: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старший преподаватель Климова Т.В.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Мастер-класс: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«Возможности применения логопедической ритмики в практической работе логопеда».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Модератор: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преподаватель Володина Е.В.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69" y="365125"/>
            <a:ext cx="11043139" cy="602688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b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21E740-1ECD-4848-AE54-9F21FA1DA74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27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397</Words>
  <Application>Microsoft Macintosh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Times New Roman</vt:lpstr>
      <vt:lpstr>Тема Office</vt:lpstr>
      <vt:lpstr>О результатах проведения студенческой научной конференции Южного федерального университета «Неделя науки 2020» в Академии психологии и педагогики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Благодарим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и механизмы целевой подготовки педагогических кадров в интересах макрорегиона</dc:title>
  <dc:creator>Vyacheslav Bender</dc:creator>
  <cp:lastModifiedBy>Шипитько Олеся Юрьевна</cp:lastModifiedBy>
  <cp:revision>266</cp:revision>
  <dcterms:created xsi:type="dcterms:W3CDTF">2019-04-06T08:46:57Z</dcterms:created>
  <dcterms:modified xsi:type="dcterms:W3CDTF">2020-04-29T11:03:36Z</dcterms:modified>
</cp:coreProperties>
</file>