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8"/>
  </p:notesMasterIdLst>
  <p:sldIdLst>
    <p:sldId id="373" r:id="rId2"/>
    <p:sldId id="327" r:id="rId3"/>
    <p:sldId id="333" r:id="rId4"/>
    <p:sldId id="395" r:id="rId5"/>
    <p:sldId id="394" r:id="rId6"/>
    <p:sldId id="393" r:id="rId7"/>
    <p:sldId id="396" r:id="rId8"/>
    <p:sldId id="397" r:id="rId9"/>
    <p:sldId id="398" r:id="rId10"/>
    <p:sldId id="399" r:id="rId11"/>
    <p:sldId id="400" r:id="rId12"/>
    <p:sldId id="401" r:id="rId13"/>
    <p:sldId id="360" r:id="rId14"/>
    <p:sldId id="383" r:id="rId15"/>
    <p:sldId id="356" r:id="rId16"/>
    <p:sldId id="389" r:id="rId17"/>
    <p:sldId id="369" r:id="rId18"/>
    <p:sldId id="357" r:id="rId19"/>
    <p:sldId id="385" r:id="rId20"/>
    <p:sldId id="358" r:id="rId21"/>
    <p:sldId id="381" r:id="rId22"/>
    <p:sldId id="374" r:id="rId23"/>
    <p:sldId id="335" r:id="rId24"/>
    <p:sldId id="382" r:id="rId25"/>
    <p:sldId id="355" r:id="rId26"/>
    <p:sldId id="390" r:id="rId27"/>
    <p:sldId id="371" r:id="rId28"/>
    <p:sldId id="375" r:id="rId29"/>
    <p:sldId id="377" r:id="rId30"/>
    <p:sldId id="392" r:id="rId31"/>
    <p:sldId id="391" r:id="rId32"/>
    <p:sldId id="403" r:id="rId33"/>
    <p:sldId id="402" r:id="rId34"/>
    <p:sldId id="404" r:id="rId35"/>
    <p:sldId id="405" r:id="rId36"/>
    <p:sldId id="40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DFE8"/>
    <a:srgbClr val="FDD57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7439" autoAdjust="0"/>
    <p:restoredTop sz="94988" autoAdjust="0"/>
  </p:normalViewPr>
  <p:slideViewPr>
    <p:cSldViewPr>
      <p:cViewPr>
        <p:scale>
          <a:sx n="50" d="100"/>
          <a:sy n="50" d="100"/>
        </p:scale>
        <p:origin x="-2250" y="-13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4B7BC-7051-420B-975F-69A6A4F1412D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D1EA5-74B5-402E-94C8-7D0BEC02AB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D1EA5-74B5-402E-94C8-7D0BEC02AB2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D1EA5-74B5-402E-94C8-7D0BEC02AB2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D1EA5-74B5-402E-94C8-7D0BEC02AB2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pull dir="r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6072206"/>
            <a:ext cx="2428892" cy="428628"/>
          </a:xfrm>
        </p:spPr>
        <p:txBody>
          <a:bodyPr>
            <a:prstTxWarp prst="textButton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endParaRPr lang="ru-RU" sz="4400" b="1" dirty="0"/>
          </a:p>
        </p:txBody>
      </p:sp>
      <p:grpSp>
        <p:nvGrpSpPr>
          <p:cNvPr id="3" name="Группа 10"/>
          <p:cNvGrpSpPr/>
          <p:nvPr/>
        </p:nvGrpSpPr>
        <p:grpSpPr>
          <a:xfrm>
            <a:off x="0" y="0"/>
            <a:ext cx="9008203" cy="6840000"/>
            <a:chOff x="72000" y="0"/>
            <a:chExt cx="9008203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000" y="0"/>
              <a:ext cx="9000000" cy="6858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3" name="Полилиния 12"/>
            <p:cNvSpPr/>
            <p:nvPr/>
          </p:nvSpPr>
          <p:spPr>
            <a:xfrm>
              <a:off x="282492" y="63166"/>
              <a:ext cx="8550000" cy="4022775"/>
            </a:xfrm>
            <a:custGeom>
              <a:avLst/>
              <a:gdLst>
                <a:gd name="connsiteX0" fmla="*/ 0 w 8521060"/>
                <a:gd name="connsiteY0" fmla="*/ 402278 h 4022775"/>
                <a:gd name="connsiteX1" fmla="*/ 117825 w 8521060"/>
                <a:gd name="connsiteY1" fmla="*/ 117825 h 4022775"/>
                <a:gd name="connsiteX2" fmla="*/ 402279 w 8521060"/>
                <a:gd name="connsiteY2" fmla="*/ 1 h 4022775"/>
                <a:gd name="connsiteX3" fmla="*/ 8118782 w 8521060"/>
                <a:gd name="connsiteY3" fmla="*/ 0 h 4022775"/>
                <a:gd name="connsiteX4" fmla="*/ 8403235 w 8521060"/>
                <a:gd name="connsiteY4" fmla="*/ 117825 h 4022775"/>
                <a:gd name="connsiteX5" fmla="*/ 8521059 w 8521060"/>
                <a:gd name="connsiteY5" fmla="*/ 402279 h 4022775"/>
                <a:gd name="connsiteX6" fmla="*/ 8521060 w 8521060"/>
                <a:gd name="connsiteY6" fmla="*/ 3620497 h 4022775"/>
                <a:gd name="connsiteX7" fmla="*/ 8403235 w 8521060"/>
                <a:gd name="connsiteY7" fmla="*/ 3904951 h 4022775"/>
                <a:gd name="connsiteX8" fmla="*/ 8118781 w 8521060"/>
                <a:gd name="connsiteY8" fmla="*/ 4022775 h 4022775"/>
                <a:gd name="connsiteX9" fmla="*/ 402278 w 8521060"/>
                <a:gd name="connsiteY9" fmla="*/ 4022775 h 4022775"/>
                <a:gd name="connsiteX10" fmla="*/ 117824 w 8521060"/>
                <a:gd name="connsiteY10" fmla="*/ 3904950 h 4022775"/>
                <a:gd name="connsiteX11" fmla="*/ 0 w 8521060"/>
                <a:gd name="connsiteY11" fmla="*/ 3620496 h 4022775"/>
                <a:gd name="connsiteX12" fmla="*/ 0 w 8521060"/>
                <a:gd name="connsiteY12" fmla="*/ 402278 h 402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1060" h="4022775">
                  <a:moveTo>
                    <a:pt x="0" y="402278"/>
                  </a:moveTo>
                  <a:cubicBezTo>
                    <a:pt x="0" y="295587"/>
                    <a:pt x="42383" y="193266"/>
                    <a:pt x="117825" y="117825"/>
                  </a:cubicBezTo>
                  <a:cubicBezTo>
                    <a:pt x="193267" y="42383"/>
                    <a:pt x="295588" y="1"/>
                    <a:pt x="402279" y="1"/>
                  </a:cubicBezTo>
                  <a:lnTo>
                    <a:pt x="8118782" y="0"/>
                  </a:lnTo>
                  <a:cubicBezTo>
                    <a:pt x="8225473" y="0"/>
                    <a:pt x="8327794" y="42383"/>
                    <a:pt x="8403235" y="117825"/>
                  </a:cubicBezTo>
                  <a:cubicBezTo>
                    <a:pt x="8478677" y="193267"/>
                    <a:pt x="8521059" y="295588"/>
                    <a:pt x="8521059" y="402279"/>
                  </a:cubicBezTo>
                  <a:cubicBezTo>
                    <a:pt x="8521059" y="1475018"/>
                    <a:pt x="8521060" y="2547758"/>
                    <a:pt x="8521060" y="3620497"/>
                  </a:cubicBezTo>
                  <a:cubicBezTo>
                    <a:pt x="8521060" y="3727188"/>
                    <a:pt x="8478677" y="3829509"/>
                    <a:pt x="8403235" y="3904951"/>
                  </a:cubicBezTo>
                  <a:cubicBezTo>
                    <a:pt x="8327793" y="3980393"/>
                    <a:pt x="8225472" y="4022775"/>
                    <a:pt x="8118781" y="4022775"/>
                  </a:cubicBezTo>
                  <a:lnTo>
                    <a:pt x="402278" y="4022775"/>
                  </a:lnTo>
                  <a:cubicBezTo>
                    <a:pt x="295587" y="4022775"/>
                    <a:pt x="193266" y="3980392"/>
                    <a:pt x="117824" y="3904950"/>
                  </a:cubicBezTo>
                  <a:cubicBezTo>
                    <a:pt x="42382" y="3829508"/>
                    <a:pt x="0" y="3727187"/>
                    <a:pt x="0" y="3620496"/>
                  </a:cubicBezTo>
                  <a:lnTo>
                    <a:pt x="0" y="4022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4043" tIns="354043" rIns="354043" bIns="354043" numCol="1" spcCol="1270" anchor="ctr" anchorCtr="0">
              <a:noAutofit/>
            </a:bodyPr>
            <a:lstStyle/>
            <a:p>
              <a:pPr lvl="0" algn="ctr" defTabSz="2755900">
                <a:lnSpc>
                  <a:spcPts val="65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6200" b="1" kern="1200" dirty="0" smtClean="0">
                  <a:solidFill>
                    <a:srgbClr val="002060"/>
                  </a:solidFill>
                </a:rPr>
                <a:t>ВАМ, ПЕРВОКУРСНИКИ!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528000" y="3143236"/>
              <a:ext cx="5441766" cy="2475419"/>
            </a:xfrm>
            <a:custGeom>
              <a:avLst/>
              <a:gdLst>
                <a:gd name="connsiteX0" fmla="*/ 0 w 5441766"/>
                <a:gd name="connsiteY0" fmla="*/ 247542 h 2475419"/>
                <a:gd name="connsiteX1" fmla="*/ 72504 w 5441766"/>
                <a:gd name="connsiteY1" fmla="*/ 72503 h 2475419"/>
                <a:gd name="connsiteX2" fmla="*/ 247543 w 5441766"/>
                <a:gd name="connsiteY2" fmla="*/ 0 h 2475419"/>
                <a:gd name="connsiteX3" fmla="*/ 5194224 w 5441766"/>
                <a:gd name="connsiteY3" fmla="*/ 0 h 2475419"/>
                <a:gd name="connsiteX4" fmla="*/ 5369263 w 5441766"/>
                <a:gd name="connsiteY4" fmla="*/ 72504 h 2475419"/>
                <a:gd name="connsiteX5" fmla="*/ 5441766 w 5441766"/>
                <a:gd name="connsiteY5" fmla="*/ 247543 h 2475419"/>
                <a:gd name="connsiteX6" fmla="*/ 5441766 w 5441766"/>
                <a:gd name="connsiteY6" fmla="*/ 2227877 h 2475419"/>
                <a:gd name="connsiteX7" fmla="*/ 5369263 w 5441766"/>
                <a:gd name="connsiteY7" fmla="*/ 2402916 h 2475419"/>
                <a:gd name="connsiteX8" fmla="*/ 5194224 w 5441766"/>
                <a:gd name="connsiteY8" fmla="*/ 2475419 h 2475419"/>
                <a:gd name="connsiteX9" fmla="*/ 247542 w 5441766"/>
                <a:gd name="connsiteY9" fmla="*/ 2475419 h 2475419"/>
                <a:gd name="connsiteX10" fmla="*/ 72503 w 5441766"/>
                <a:gd name="connsiteY10" fmla="*/ 2402915 h 2475419"/>
                <a:gd name="connsiteX11" fmla="*/ 0 w 5441766"/>
                <a:gd name="connsiteY11" fmla="*/ 2227876 h 2475419"/>
                <a:gd name="connsiteX12" fmla="*/ 0 w 5441766"/>
                <a:gd name="connsiteY12" fmla="*/ 247542 h 247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1766" h="2475419">
                  <a:moveTo>
                    <a:pt x="0" y="247542"/>
                  </a:moveTo>
                  <a:cubicBezTo>
                    <a:pt x="0" y="181890"/>
                    <a:pt x="26080" y="118926"/>
                    <a:pt x="72504" y="72503"/>
                  </a:cubicBezTo>
                  <a:cubicBezTo>
                    <a:pt x="118927" y="26080"/>
                    <a:pt x="181891" y="0"/>
                    <a:pt x="247543" y="0"/>
                  </a:cubicBezTo>
                  <a:lnTo>
                    <a:pt x="5194224" y="0"/>
                  </a:lnTo>
                  <a:cubicBezTo>
                    <a:pt x="5259876" y="0"/>
                    <a:pt x="5322840" y="26080"/>
                    <a:pt x="5369263" y="72504"/>
                  </a:cubicBezTo>
                  <a:cubicBezTo>
                    <a:pt x="5415686" y="118927"/>
                    <a:pt x="5441766" y="181891"/>
                    <a:pt x="5441766" y="247543"/>
                  </a:cubicBezTo>
                  <a:lnTo>
                    <a:pt x="5441766" y="2227877"/>
                  </a:lnTo>
                  <a:cubicBezTo>
                    <a:pt x="5441766" y="2293529"/>
                    <a:pt x="5415686" y="2356493"/>
                    <a:pt x="5369263" y="2402916"/>
                  </a:cubicBezTo>
                  <a:cubicBezTo>
                    <a:pt x="5322840" y="2449339"/>
                    <a:pt x="5259877" y="2475419"/>
                    <a:pt x="5194224" y="2475419"/>
                  </a:cubicBezTo>
                  <a:lnTo>
                    <a:pt x="247542" y="2475419"/>
                  </a:lnTo>
                  <a:cubicBezTo>
                    <a:pt x="181890" y="2475419"/>
                    <a:pt x="118926" y="2449339"/>
                    <a:pt x="72503" y="2402915"/>
                  </a:cubicBezTo>
                  <a:cubicBezTo>
                    <a:pt x="26080" y="2356492"/>
                    <a:pt x="0" y="2293528"/>
                    <a:pt x="0" y="2227876"/>
                  </a:cubicBezTo>
                  <a:lnTo>
                    <a:pt x="0" y="247542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003" tIns="263003" rIns="263003" bIns="263003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000" b="1" kern="1200" dirty="0" smtClean="0">
                  <a:solidFill>
                    <a:srgbClr val="002060"/>
                  </a:solidFill>
                </a:rPr>
                <a:t>ПСИХОЛОГИЯ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580000" y="4863766"/>
              <a:ext cx="3500203" cy="1949116"/>
            </a:xfrm>
            <a:custGeom>
              <a:avLst/>
              <a:gdLst>
                <a:gd name="connsiteX0" fmla="*/ 0 w 3500203"/>
                <a:gd name="connsiteY0" fmla="*/ 204286 h 2042856"/>
                <a:gd name="connsiteX1" fmla="*/ 59834 w 3500203"/>
                <a:gd name="connsiteY1" fmla="*/ 59834 h 2042856"/>
                <a:gd name="connsiteX2" fmla="*/ 204286 w 3500203"/>
                <a:gd name="connsiteY2" fmla="*/ 0 h 2042856"/>
                <a:gd name="connsiteX3" fmla="*/ 3295917 w 3500203"/>
                <a:gd name="connsiteY3" fmla="*/ 0 h 2042856"/>
                <a:gd name="connsiteX4" fmla="*/ 3440369 w 3500203"/>
                <a:gd name="connsiteY4" fmla="*/ 59834 h 2042856"/>
                <a:gd name="connsiteX5" fmla="*/ 3500203 w 3500203"/>
                <a:gd name="connsiteY5" fmla="*/ 204286 h 2042856"/>
                <a:gd name="connsiteX6" fmla="*/ 3500203 w 3500203"/>
                <a:gd name="connsiteY6" fmla="*/ 1838570 h 2042856"/>
                <a:gd name="connsiteX7" fmla="*/ 3440369 w 3500203"/>
                <a:gd name="connsiteY7" fmla="*/ 1983022 h 2042856"/>
                <a:gd name="connsiteX8" fmla="*/ 3295917 w 3500203"/>
                <a:gd name="connsiteY8" fmla="*/ 2042856 h 2042856"/>
                <a:gd name="connsiteX9" fmla="*/ 204286 w 3500203"/>
                <a:gd name="connsiteY9" fmla="*/ 2042856 h 2042856"/>
                <a:gd name="connsiteX10" fmla="*/ 59834 w 3500203"/>
                <a:gd name="connsiteY10" fmla="*/ 1983022 h 2042856"/>
                <a:gd name="connsiteX11" fmla="*/ 0 w 3500203"/>
                <a:gd name="connsiteY11" fmla="*/ 1838570 h 2042856"/>
                <a:gd name="connsiteX12" fmla="*/ 0 w 3500203"/>
                <a:gd name="connsiteY12" fmla="*/ 204286 h 204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00203" h="2042856">
                  <a:moveTo>
                    <a:pt x="0" y="204286"/>
                  </a:moveTo>
                  <a:cubicBezTo>
                    <a:pt x="0" y="150106"/>
                    <a:pt x="21523" y="98145"/>
                    <a:pt x="59834" y="59834"/>
                  </a:cubicBezTo>
                  <a:cubicBezTo>
                    <a:pt x="98145" y="21523"/>
                    <a:pt x="150106" y="0"/>
                    <a:pt x="204286" y="0"/>
                  </a:cubicBezTo>
                  <a:lnTo>
                    <a:pt x="3295917" y="0"/>
                  </a:lnTo>
                  <a:cubicBezTo>
                    <a:pt x="3350097" y="0"/>
                    <a:pt x="3402058" y="21523"/>
                    <a:pt x="3440369" y="59834"/>
                  </a:cubicBezTo>
                  <a:cubicBezTo>
                    <a:pt x="3478680" y="98145"/>
                    <a:pt x="3500203" y="150106"/>
                    <a:pt x="3500203" y="204286"/>
                  </a:cubicBezTo>
                  <a:lnTo>
                    <a:pt x="3500203" y="1838570"/>
                  </a:lnTo>
                  <a:cubicBezTo>
                    <a:pt x="3500203" y="1892750"/>
                    <a:pt x="3478680" y="1944711"/>
                    <a:pt x="3440369" y="1983022"/>
                  </a:cubicBezTo>
                  <a:cubicBezTo>
                    <a:pt x="3402058" y="2021333"/>
                    <a:pt x="3350097" y="2042856"/>
                    <a:pt x="3295917" y="2042856"/>
                  </a:cubicBezTo>
                  <a:lnTo>
                    <a:pt x="204286" y="2042856"/>
                  </a:lnTo>
                  <a:cubicBezTo>
                    <a:pt x="150106" y="2042856"/>
                    <a:pt x="98145" y="2021333"/>
                    <a:pt x="59834" y="1983022"/>
                  </a:cubicBezTo>
                  <a:cubicBezTo>
                    <a:pt x="21523" y="1944711"/>
                    <a:pt x="0" y="1892750"/>
                    <a:pt x="0" y="1838570"/>
                  </a:cubicBezTo>
                  <a:lnTo>
                    <a:pt x="0" y="204286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513" tIns="166513" rIns="166513" bIns="16651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002060"/>
                  </a:solidFill>
                </a:rPr>
                <a:t>ЧАСТЬ </a:t>
              </a:r>
              <a:r>
                <a:rPr lang="ru-RU" sz="28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. ПРИКЛАДНАЯ ПСИХОЛОГИЯ</a:t>
              </a:r>
            </a:p>
          </p:txBody>
        </p:sp>
      </p:grp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</a:rPr>
              <a:t>В учебнике подробно рассматриваются методологические и прикладные </a:t>
            </a:r>
            <a:r>
              <a:rPr lang="ru-RU" sz="2800" dirty="0" err="1" smtClean="0">
                <a:solidFill>
                  <a:schemeClr val="tx1"/>
                </a:solidFill>
              </a:rPr>
              <a:t>пробле-мы</a:t>
            </a:r>
            <a:r>
              <a:rPr lang="ru-RU" sz="2800" dirty="0" smtClean="0">
                <a:solidFill>
                  <a:schemeClr val="tx1"/>
                </a:solidFill>
              </a:rPr>
              <a:t> организационной психологии, </a:t>
            </a:r>
            <a:r>
              <a:rPr lang="ru-RU" sz="2800" dirty="0" err="1" smtClean="0">
                <a:solidFill>
                  <a:schemeClr val="tx1"/>
                </a:solidFill>
              </a:rPr>
              <a:t>моти-вация</a:t>
            </a:r>
            <a:r>
              <a:rPr lang="ru-RU" sz="2800" dirty="0" smtClean="0">
                <a:solidFill>
                  <a:schemeClr val="tx1"/>
                </a:solidFill>
              </a:rPr>
              <a:t> персонала и </a:t>
            </a:r>
            <a:r>
              <a:rPr lang="ru-RU" sz="2800" dirty="0" err="1" smtClean="0">
                <a:solidFill>
                  <a:schemeClr val="tx1"/>
                </a:solidFill>
              </a:rPr>
              <a:t>ор-ганизационное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пове-дение</a:t>
            </a:r>
            <a:r>
              <a:rPr lang="ru-RU" sz="2800" dirty="0" smtClean="0">
                <a:solidFill>
                  <a:schemeClr val="tx1"/>
                </a:solidFill>
              </a:rPr>
              <a:t>, вопросы </a:t>
            </a:r>
            <a:r>
              <a:rPr lang="ru-RU" sz="2800" dirty="0" err="1" smtClean="0">
                <a:solidFill>
                  <a:schemeClr val="tx1"/>
                </a:solidFill>
              </a:rPr>
              <a:t>карье-ры</a:t>
            </a:r>
            <a:r>
              <a:rPr lang="ru-RU" sz="2800" dirty="0" smtClean="0">
                <a:solidFill>
                  <a:schemeClr val="tx1"/>
                </a:solidFill>
              </a:rPr>
              <a:t> и здоровья в </a:t>
            </a:r>
            <a:r>
              <a:rPr lang="ru-RU" sz="2800" dirty="0" err="1" smtClean="0">
                <a:solidFill>
                  <a:schemeClr val="tx1"/>
                </a:solidFill>
              </a:rPr>
              <a:t>орга-низации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144000" y="284400"/>
          <a:ext cx="4334811" cy="6321600"/>
        </p:xfrm>
        <a:graphic>
          <a:graphicData uri="http://schemas.openxmlformats.org/presentationml/2006/ole">
            <p:oleObj spid="_x0000_s74754" name="Acrobat Document" r:id="rId4" imgW="5186520" imgH="7556400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:\8-ПЕРВОКУРСНИКУ\ПРИКЛАДНАЯ\ПС. МЕНЕДЖМЕНТА\ПС. МЕНЕДЖМЕНТА.jpg"/>
          <p:cNvPicPr>
            <a:picLocks noChangeAspect="1" noChangeArrowheads="1"/>
          </p:cNvPicPr>
          <p:nvPr/>
        </p:nvPicPr>
        <p:blipFill>
          <a:blip r:embed="rId2" cstate="print"/>
          <a:srcRect l="1836"/>
          <a:stretch>
            <a:fillRect/>
          </a:stretch>
        </p:blipFill>
        <p:spPr bwMode="auto">
          <a:xfrm rot="21000000">
            <a:off x="504000" y="252000"/>
            <a:ext cx="4253365" cy="6321600"/>
          </a:xfrm>
          <a:prstGeom prst="rect">
            <a:avLst/>
          </a:prstGeom>
          <a:noFill/>
        </p:spPr>
      </p:pic>
      <p:pic>
        <p:nvPicPr>
          <p:cNvPr id="58369" name="Picture 1" descr="C:\Users\Julia\Desktop\8-ПЕРВОКУРСНИКУ\ПРИКЛАДНАЯ\ПС. МЕНЕДЖМЕНТА\ПС. МЕНЕДЖМЕНТА 3.jpg"/>
          <p:cNvPicPr>
            <a:picLocks noChangeAspect="1" noChangeArrowheads="1"/>
          </p:cNvPicPr>
          <p:nvPr/>
        </p:nvPicPr>
        <p:blipFill>
          <a:blip r:embed="rId3" cstate="print"/>
          <a:srcRect l="2666" t="4172" r="2666" b="1564"/>
          <a:stretch>
            <a:fillRect/>
          </a:stretch>
        </p:blipFill>
        <p:spPr bwMode="auto">
          <a:xfrm>
            <a:off x="4539331" y="360000"/>
            <a:ext cx="4635775" cy="590066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 </a:t>
            </a:r>
            <a:r>
              <a:rPr lang="ru-RU" sz="2600" dirty="0" err="1" smtClean="0">
                <a:solidFill>
                  <a:schemeClr val="tx1"/>
                </a:solidFill>
              </a:rPr>
              <a:t>рас-сматриваются</a:t>
            </a:r>
            <a:r>
              <a:rPr lang="ru-RU" sz="2600" dirty="0" smtClean="0">
                <a:solidFill>
                  <a:schemeClr val="tx1"/>
                </a:solidFill>
              </a:rPr>
              <a:t> вопросы психологии </a:t>
            </a:r>
            <a:r>
              <a:rPr lang="ru-RU" sz="2600" dirty="0" err="1" smtClean="0">
                <a:solidFill>
                  <a:schemeClr val="tx1"/>
                </a:solidFill>
              </a:rPr>
              <a:t>управлен-ческой</a:t>
            </a:r>
            <a:r>
              <a:rPr lang="ru-RU" sz="2600" dirty="0" smtClean="0">
                <a:solidFill>
                  <a:schemeClr val="tx1"/>
                </a:solidFill>
              </a:rPr>
              <a:t> деятельности, психологии кадровой работы, психологии общения, </a:t>
            </a:r>
            <a:r>
              <a:rPr lang="ru-RU" sz="2600" dirty="0" err="1" smtClean="0">
                <a:solidFill>
                  <a:schemeClr val="tx1"/>
                </a:solidFill>
              </a:rPr>
              <a:t>конфликто-логии</a:t>
            </a:r>
            <a:r>
              <a:rPr lang="ru-RU" sz="2600" dirty="0" smtClean="0">
                <a:solidFill>
                  <a:schemeClr val="tx1"/>
                </a:solidFill>
              </a:rPr>
              <a:t>, связей с </a:t>
            </a:r>
            <a:r>
              <a:rPr lang="ru-RU" sz="2600" dirty="0" err="1" smtClean="0">
                <a:solidFill>
                  <a:schemeClr val="tx1"/>
                </a:solidFill>
              </a:rPr>
              <a:t>общест-венностью</a:t>
            </a:r>
            <a:r>
              <a:rPr lang="ru-RU" sz="2600" dirty="0" smtClean="0">
                <a:solidFill>
                  <a:schemeClr val="tx1"/>
                </a:solidFill>
              </a:rPr>
              <a:t>, принятия управленческих </a:t>
            </a:r>
            <a:r>
              <a:rPr lang="ru-RU" sz="2600" dirty="0" err="1" smtClean="0">
                <a:solidFill>
                  <a:schemeClr val="tx1"/>
                </a:solidFill>
              </a:rPr>
              <a:t>реше-ний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3010" name="Picture 2" descr="G:\8-ПЕРВОКУРСНИКУ\ПРИКЛАДНАЯ 2\УПРАВЛ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00" y="284400"/>
            <a:ext cx="4285259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учебнике </a:t>
            </a:r>
            <a:r>
              <a:rPr lang="ru-RU" sz="2600" dirty="0" err="1" smtClean="0">
                <a:solidFill>
                  <a:schemeClr val="tx1"/>
                </a:solidFill>
              </a:rPr>
              <a:t>рассматри-ваются</a:t>
            </a:r>
            <a:r>
              <a:rPr lang="ru-RU" sz="2600" dirty="0" smtClean="0">
                <a:solidFill>
                  <a:schemeClr val="tx1"/>
                </a:solidFill>
              </a:rPr>
              <a:t> методология, предмет и история </a:t>
            </a:r>
            <a:r>
              <a:rPr lang="ru-RU" sz="2600" dirty="0" err="1" smtClean="0">
                <a:solidFill>
                  <a:schemeClr val="tx1"/>
                </a:solidFill>
              </a:rPr>
              <a:t>дис-циплины</a:t>
            </a:r>
            <a:r>
              <a:rPr lang="ru-RU" sz="2600" dirty="0" smtClean="0">
                <a:solidFill>
                  <a:schemeClr val="tx1"/>
                </a:solidFill>
              </a:rPr>
              <a:t>, политико-психологические </a:t>
            </a:r>
            <a:r>
              <a:rPr lang="ru-RU" sz="2600" dirty="0" err="1" smtClean="0">
                <a:solidFill>
                  <a:schemeClr val="tx1"/>
                </a:solidFill>
              </a:rPr>
              <a:t>фено-мены</a:t>
            </a:r>
            <a:r>
              <a:rPr lang="ru-RU" sz="2600" dirty="0" smtClean="0">
                <a:solidFill>
                  <a:schemeClr val="tx1"/>
                </a:solidFill>
              </a:rPr>
              <a:t> в массовом </a:t>
            </a:r>
            <a:r>
              <a:rPr lang="ru-RU" sz="2600" dirty="0" err="1" smtClean="0">
                <a:solidFill>
                  <a:schemeClr val="tx1"/>
                </a:solidFill>
              </a:rPr>
              <a:t>созна-нии</a:t>
            </a:r>
            <a:r>
              <a:rPr lang="ru-RU" sz="2600" dirty="0" smtClean="0">
                <a:solidFill>
                  <a:schemeClr val="tx1"/>
                </a:solidFill>
              </a:rPr>
              <a:t>, проблемы </a:t>
            </a:r>
            <a:r>
              <a:rPr lang="ru-RU" sz="2600" dirty="0" err="1" smtClean="0">
                <a:solidFill>
                  <a:schemeClr val="tx1"/>
                </a:solidFill>
              </a:rPr>
              <a:t>личнос-ти</a:t>
            </a:r>
            <a:r>
              <a:rPr lang="ru-RU" sz="2600" dirty="0" smtClean="0">
                <a:solidFill>
                  <a:schemeClr val="tx1"/>
                </a:solidFill>
              </a:rPr>
              <a:t> в политике,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психоло-гический</a:t>
            </a:r>
            <a:r>
              <a:rPr lang="ru-RU" sz="2600" dirty="0" smtClean="0">
                <a:solidFill>
                  <a:schemeClr val="tx1"/>
                </a:solidFill>
              </a:rPr>
              <a:t> менталитет и поведение, восприятие власти и политических лидеров. 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0482" name="Picture 2" descr="C:\Users\Julia\Desktop\8-ПЕРВОКУРСНИКУ\ПРИКЛАДНАЯ\ПОЛИТИЧЕСКАЯ\ПОЛИТИЧЕСК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284400"/>
            <a:ext cx="4216144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Книга посвящена изучению механизмов функционирования власти в </a:t>
            </a:r>
            <a:r>
              <a:rPr lang="ru-RU" sz="2600" dirty="0" err="1" smtClean="0">
                <a:solidFill>
                  <a:schemeClr val="tx1"/>
                </a:solidFill>
              </a:rPr>
              <a:t>информацион-ном</a:t>
            </a:r>
            <a:r>
              <a:rPr lang="ru-RU" sz="2600" dirty="0" smtClean="0">
                <a:solidFill>
                  <a:schemeClr val="tx1"/>
                </a:solidFill>
              </a:rPr>
              <a:t> обществе: в </a:t>
            </a:r>
            <a:r>
              <a:rPr lang="ru-RU" sz="2600" dirty="0" err="1" smtClean="0">
                <a:solidFill>
                  <a:schemeClr val="tx1"/>
                </a:solidFill>
              </a:rPr>
              <a:t>совре-менном</a:t>
            </a:r>
            <a:r>
              <a:rPr lang="ru-RU" sz="2600" dirty="0" smtClean="0">
                <a:solidFill>
                  <a:schemeClr val="tx1"/>
                </a:solidFill>
              </a:rPr>
              <a:t> мире </a:t>
            </a:r>
            <a:r>
              <a:rPr lang="ru-RU" sz="2600" dirty="0" err="1" smtClean="0">
                <a:solidFill>
                  <a:schemeClr val="tx1"/>
                </a:solidFill>
              </a:rPr>
              <a:t>действен-ным</a:t>
            </a:r>
            <a:r>
              <a:rPr lang="ru-RU" sz="2600" dirty="0" smtClean="0">
                <a:solidFill>
                  <a:schemeClr val="tx1"/>
                </a:solidFill>
              </a:rPr>
              <a:t> орудием власти становятся сами образы власти и политических лидеров, </a:t>
            </a:r>
            <a:r>
              <a:rPr lang="ru-RU" sz="2600" dirty="0" err="1" smtClean="0">
                <a:solidFill>
                  <a:schemeClr val="tx1"/>
                </a:solidFill>
              </a:rPr>
              <a:t>распростра-няемые</a:t>
            </a:r>
            <a:r>
              <a:rPr lang="ru-RU" sz="2600" dirty="0" smtClean="0">
                <a:solidFill>
                  <a:schemeClr val="tx1"/>
                </a:solidFill>
              </a:rPr>
              <a:t> через СМИ.</a:t>
            </a:r>
          </a:p>
        </p:txBody>
      </p:sp>
      <p:pic>
        <p:nvPicPr>
          <p:cNvPr id="72706" name="Picture 2" descr="K:\8-ПЕРВОКУРСНИКУ\ПРАКЛАДНАЯ 3\ВОСПР.В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284400"/>
            <a:ext cx="4202547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ulia\Desktop\8-ПЕРВОКУРСНИКУ\ПРИКЛАДНАЯ\ВОЕННАЯ\ВОЕН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113876" y="324000"/>
            <a:ext cx="4239121" cy="6192000"/>
          </a:xfrm>
          <a:prstGeom prst="rect">
            <a:avLst/>
          </a:prstGeom>
          <a:noFill/>
        </p:spPr>
      </p:pic>
      <p:pic>
        <p:nvPicPr>
          <p:cNvPr id="24579" name="Picture 3" descr="C:\Users\Julia\Desktop\8-ПЕРВОКУРСНИКУ\ПРИКЛАДНАЯ\ВОЕННАЯ\ВОЕННАЯ 3.jpg"/>
          <p:cNvPicPr>
            <a:picLocks noChangeAspect="1" noChangeArrowheads="1"/>
          </p:cNvPicPr>
          <p:nvPr/>
        </p:nvPicPr>
        <p:blipFill>
          <a:blip r:embed="rId3" cstate="print"/>
          <a:srcRect l="4580" t="3547" r="2617" b="3547"/>
          <a:stretch>
            <a:fillRect/>
          </a:stretch>
        </p:blipFill>
        <p:spPr bwMode="auto">
          <a:xfrm>
            <a:off x="4067976" y="575979"/>
            <a:ext cx="5106077" cy="565756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 рассматриваются </a:t>
            </a:r>
            <a:r>
              <a:rPr lang="ru-RU" sz="2600" dirty="0" err="1" smtClean="0">
                <a:solidFill>
                  <a:schemeClr val="tx1"/>
                </a:solidFill>
              </a:rPr>
              <a:t>исто-рия</a:t>
            </a:r>
            <a:r>
              <a:rPr lang="ru-RU" sz="2600" dirty="0" smtClean="0">
                <a:solidFill>
                  <a:schemeClr val="tx1"/>
                </a:solidFill>
              </a:rPr>
              <a:t> юридической </a:t>
            </a:r>
            <a:r>
              <a:rPr lang="ru-RU" sz="2600" dirty="0" err="1" smtClean="0">
                <a:solidFill>
                  <a:schemeClr val="tx1"/>
                </a:solidFill>
              </a:rPr>
              <a:t>пси-хологии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характеристи-ка</a:t>
            </a:r>
            <a:r>
              <a:rPr lang="ru-RU" sz="2600" dirty="0" smtClean="0">
                <a:solidFill>
                  <a:schemeClr val="tx1"/>
                </a:solidFill>
              </a:rPr>
              <a:t> психологических основ следственной и судебной деятельности, психологические черты личности следователя, адвоката, судьи, </a:t>
            </a:r>
            <a:r>
              <a:rPr lang="ru-RU" sz="2600" dirty="0" err="1" smtClean="0">
                <a:solidFill>
                  <a:schemeClr val="tx1"/>
                </a:solidFill>
              </a:rPr>
              <a:t>подо-зреваемого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обвиня-емого</a:t>
            </a:r>
            <a:r>
              <a:rPr lang="ru-RU" sz="2600" dirty="0" smtClean="0">
                <a:solidFill>
                  <a:schemeClr val="tx1"/>
                </a:solidFill>
              </a:rPr>
              <a:t>, преступника. 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6626" name="Picture 2" descr="C:\Users\Julia\Desktop\8-ПЕРВОКУРСНИКУ\ПРИКЛАДНАЯ\ЮРИДИЧЕСКАЯ\ЮРИДИЧЕСКАЯ.jpg"/>
          <p:cNvPicPr>
            <a:picLocks noChangeAspect="1" noChangeArrowheads="1"/>
          </p:cNvPicPr>
          <p:nvPr/>
        </p:nvPicPr>
        <p:blipFill>
          <a:blip r:embed="rId3" cstate="print"/>
          <a:srcRect l="2067" r="2756"/>
          <a:stretch>
            <a:fillRect/>
          </a:stretch>
        </p:blipFill>
        <p:spPr bwMode="auto">
          <a:xfrm>
            <a:off x="144000" y="284400"/>
            <a:ext cx="4233599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chemeClr val="tx1"/>
                </a:solidFill>
              </a:rPr>
              <a:t>Учебник посвящен </a:t>
            </a:r>
            <a:r>
              <a:rPr lang="ru-RU" sz="2600" dirty="0" err="1" smtClean="0">
                <a:solidFill>
                  <a:schemeClr val="tx1"/>
                </a:solidFill>
              </a:rPr>
              <a:t>пси-хологическим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пробле-мам</a:t>
            </a:r>
            <a:r>
              <a:rPr lang="ru-RU" sz="2600" dirty="0" smtClean="0">
                <a:solidFill>
                  <a:schemeClr val="tx1"/>
                </a:solidFill>
              </a:rPr>
              <a:t> согласования </a:t>
            </a:r>
            <a:r>
              <a:rPr lang="ru-RU" sz="2600" dirty="0" err="1" smtClean="0">
                <a:solidFill>
                  <a:schemeClr val="tx1"/>
                </a:solidFill>
              </a:rPr>
              <a:t>чело-века</a:t>
            </a:r>
            <a:r>
              <a:rPr lang="ru-RU" sz="2600" dirty="0" smtClean="0">
                <a:solidFill>
                  <a:schemeClr val="tx1"/>
                </a:solidFill>
              </a:rPr>
              <a:t> и права как </a:t>
            </a:r>
            <a:r>
              <a:rPr lang="ru-RU" sz="2600" dirty="0" err="1" smtClean="0">
                <a:solidFill>
                  <a:schemeClr val="tx1"/>
                </a:solidFill>
              </a:rPr>
              <a:t>эле-ментов</a:t>
            </a:r>
            <a:r>
              <a:rPr lang="ru-RU" sz="2600" dirty="0" smtClean="0">
                <a:solidFill>
                  <a:schemeClr val="tx1"/>
                </a:solidFill>
              </a:rPr>
              <a:t> одной системы. Рассматриваются </a:t>
            </a:r>
            <a:r>
              <a:rPr lang="ru-RU" sz="2600" dirty="0" err="1" smtClean="0">
                <a:solidFill>
                  <a:schemeClr val="tx1"/>
                </a:solidFill>
              </a:rPr>
              <a:t>раз-личные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психологичес-кие</a:t>
            </a:r>
            <a:r>
              <a:rPr lang="ru-RU" sz="2600" dirty="0" smtClean="0">
                <a:solidFill>
                  <a:schemeClr val="tx1"/>
                </a:solidFill>
              </a:rPr>
              <a:t> аспекты личности и деятельности в </a:t>
            </a:r>
            <a:r>
              <a:rPr lang="ru-RU" sz="2600" dirty="0" err="1" smtClean="0">
                <a:solidFill>
                  <a:schemeClr val="tx1"/>
                </a:solidFill>
              </a:rPr>
              <a:t>услови-ях</a:t>
            </a:r>
            <a:r>
              <a:rPr lang="ru-RU" sz="2600" dirty="0" smtClean="0">
                <a:solidFill>
                  <a:schemeClr val="tx1"/>
                </a:solidFill>
              </a:rPr>
              <a:t> правового </a:t>
            </a:r>
            <a:r>
              <a:rPr lang="ru-RU" sz="2600" dirty="0" err="1" smtClean="0">
                <a:solidFill>
                  <a:schemeClr val="tx1"/>
                </a:solidFill>
              </a:rPr>
              <a:t>регулиро-вания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4000" y="284400"/>
          <a:ext cx="4110979" cy="6321600"/>
        </p:xfrm>
        <a:graphic>
          <a:graphicData uri="http://schemas.openxmlformats.org/presentationml/2006/ole">
            <p:oleObj spid="_x0000_s22530" name="Acrobat Document" r:id="rId4" imgW="4038465" imgH="6210152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издании </a:t>
            </a:r>
            <a:r>
              <a:rPr lang="ru-RU" sz="2600" dirty="0" err="1" smtClean="0">
                <a:solidFill>
                  <a:schemeClr val="tx1"/>
                </a:solidFill>
              </a:rPr>
              <a:t>из-ложены</a:t>
            </a:r>
            <a:r>
              <a:rPr lang="ru-RU" sz="2600" dirty="0" smtClean="0">
                <a:solidFill>
                  <a:schemeClr val="tx1"/>
                </a:solidFill>
              </a:rPr>
              <a:t> основные </a:t>
            </a:r>
            <a:r>
              <a:rPr lang="ru-RU" sz="2600" dirty="0" err="1" smtClean="0">
                <a:solidFill>
                  <a:schemeClr val="tx1"/>
                </a:solidFill>
              </a:rPr>
              <a:t>тео-ретические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методичес-кие</a:t>
            </a:r>
            <a:r>
              <a:rPr lang="ru-RU" sz="2600" dirty="0" smtClean="0">
                <a:solidFill>
                  <a:schemeClr val="tx1"/>
                </a:solidFill>
              </a:rPr>
              <a:t> и практические </a:t>
            </a:r>
            <a:r>
              <a:rPr lang="ru-RU" sz="2600" dirty="0" err="1" smtClean="0">
                <a:solidFill>
                  <a:schemeClr val="tx1"/>
                </a:solidFill>
              </a:rPr>
              <a:t>во-просы</a:t>
            </a:r>
            <a:r>
              <a:rPr lang="ru-RU" sz="2600" dirty="0" smtClean="0">
                <a:solidFill>
                  <a:schemeClr val="tx1"/>
                </a:solidFill>
              </a:rPr>
              <a:t> психологии </a:t>
            </a:r>
            <a:r>
              <a:rPr lang="ru-RU" sz="2600" dirty="0" err="1" smtClean="0">
                <a:solidFill>
                  <a:schemeClr val="tx1"/>
                </a:solidFill>
              </a:rPr>
              <a:t>не-совершеннолетних</a:t>
            </a:r>
            <a:r>
              <a:rPr lang="ru-RU" sz="2600" dirty="0" smtClean="0">
                <a:solidFill>
                  <a:schemeClr val="tx1"/>
                </a:solidFill>
              </a:rPr>
              <a:t> и подростковых групп, втянутых в преступный образ жизни, факторы криминальной </a:t>
            </a:r>
            <a:r>
              <a:rPr lang="ru-RU" sz="2600" dirty="0" err="1" smtClean="0">
                <a:solidFill>
                  <a:schemeClr val="tx1"/>
                </a:solidFill>
              </a:rPr>
              <a:t>субкуль-туры</a:t>
            </a:r>
            <a:r>
              <a:rPr lang="ru-RU" sz="2600" dirty="0" smtClean="0">
                <a:solidFill>
                  <a:schemeClr val="tx1"/>
                </a:solidFill>
              </a:rPr>
              <a:t>, ее атрибутика, традиции и динамика развития.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5602" name="Picture 2" descr="C:\Users\Julia\Desktop\8-ПЕРВОКУРСНИКУ\ПРИКЛАДНАЯ\КРИМИНАЛЬНАЯ\КРИМИНАЛЬНАЯ .jpg"/>
          <p:cNvPicPr>
            <a:picLocks noChangeAspect="1" noChangeArrowheads="1"/>
          </p:cNvPicPr>
          <p:nvPr/>
        </p:nvPicPr>
        <p:blipFill>
          <a:blip r:embed="rId3" cstate="print"/>
          <a:srcRect l="3454" r="1381"/>
          <a:stretch>
            <a:fillRect/>
          </a:stretch>
        </p:blipFill>
        <p:spPr bwMode="auto">
          <a:xfrm>
            <a:off x="179512" y="536400"/>
            <a:ext cx="4257972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монографии </a:t>
            </a:r>
            <a:r>
              <a:rPr lang="ru-RU" sz="2600" dirty="0" err="1" smtClean="0">
                <a:solidFill>
                  <a:schemeClr val="tx1"/>
                </a:solidFill>
              </a:rPr>
              <a:t>рассмат-риваются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психологиче-ские</a:t>
            </a:r>
            <a:r>
              <a:rPr lang="ru-RU" sz="2600" dirty="0" smtClean="0">
                <a:solidFill>
                  <a:schemeClr val="tx1"/>
                </a:solidFill>
              </a:rPr>
              <a:t> механизмы </a:t>
            </a:r>
            <a:r>
              <a:rPr lang="ru-RU" sz="2600" dirty="0" err="1" smtClean="0">
                <a:solidFill>
                  <a:schemeClr val="tx1"/>
                </a:solidFill>
              </a:rPr>
              <a:t>агрес-сии</a:t>
            </a:r>
            <a:r>
              <a:rPr lang="ru-RU" sz="2600" dirty="0" smtClean="0">
                <a:solidFill>
                  <a:schemeClr val="tx1"/>
                </a:solidFill>
              </a:rPr>
              <a:t>, типология </a:t>
            </a:r>
            <a:r>
              <a:rPr lang="ru-RU" sz="2600" dirty="0" err="1" smtClean="0">
                <a:solidFill>
                  <a:schemeClr val="tx1"/>
                </a:solidFill>
              </a:rPr>
              <a:t>агресси-вных</a:t>
            </a:r>
            <a:r>
              <a:rPr lang="ru-RU" sz="2600" dirty="0" smtClean="0">
                <a:solidFill>
                  <a:schemeClr val="tx1"/>
                </a:solidFill>
              </a:rPr>
              <a:t> преступлений, роль психических </a:t>
            </a:r>
            <a:r>
              <a:rPr lang="ru-RU" sz="2600" dirty="0" err="1" smtClean="0">
                <a:solidFill>
                  <a:schemeClr val="tx1"/>
                </a:solidFill>
              </a:rPr>
              <a:t>ано-малий</a:t>
            </a:r>
            <a:r>
              <a:rPr lang="ru-RU" sz="2600" dirty="0" smtClean="0">
                <a:solidFill>
                  <a:schemeClr val="tx1"/>
                </a:solidFill>
              </a:rPr>
              <a:t> в генезе </a:t>
            </a:r>
            <a:r>
              <a:rPr lang="ru-RU" sz="2600" dirty="0" err="1" smtClean="0">
                <a:solidFill>
                  <a:schemeClr val="tx1"/>
                </a:solidFill>
              </a:rPr>
              <a:t>агрес-сивных</a:t>
            </a:r>
            <a:r>
              <a:rPr lang="ru-RU" sz="2600" dirty="0" smtClean="0">
                <a:solidFill>
                  <a:schemeClr val="tx1"/>
                </a:solidFill>
              </a:rPr>
              <a:t> действий, </a:t>
            </a:r>
            <a:r>
              <a:rPr lang="ru-RU" sz="2600" dirty="0" err="1" smtClean="0">
                <a:solidFill>
                  <a:schemeClr val="tx1"/>
                </a:solidFill>
              </a:rPr>
              <a:t>про-блемы</a:t>
            </a:r>
            <a:r>
              <a:rPr lang="ru-RU" sz="2600" dirty="0" smtClean="0">
                <a:solidFill>
                  <a:schemeClr val="tx1"/>
                </a:solidFill>
              </a:rPr>
              <a:t> комплексной </a:t>
            </a:r>
            <a:r>
              <a:rPr lang="ru-RU" sz="2600" dirty="0" err="1" smtClean="0">
                <a:solidFill>
                  <a:schemeClr val="tx1"/>
                </a:solidFill>
              </a:rPr>
              <a:t>су-дебной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психолого-пси-хиатрической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экспер-тизы</a:t>
            </a:r>
            <a:r>
              <a:rPr lang="ru-RU" sz="2600" dirty="0" smtClean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74754" name="Picture 2" descr="K:\8-ПЕРВОКУРСНИКУ\ПРАКЛАДНАЯ 3\КРИМ.АГРЕ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284400"/>
            <a:ext cx="4143988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4357718" cy="6215082"/>
          </a:xfrm>
        </p:spPr>
        <p:txBody>
          <a:bodyPr>
            <a:noAutofit/>
          </a:bodyPr>
          <a:lstStyle/>
          <a:p>
            <a:pPr marL="0" indent="277200" algn="just">
              <a:lnSpc>
                <a:spcPct val="110000"/>
              </a:lnSpc>
              <a:spcBef>
                <a:spcPts val="624"/>
              </a:spcBef>
              <a:buNone/>
            </a:pPr>
            <a:r>
              <a:rPr lang="ru-RU" dirty="0" smtClean="0"/>
              <a:t>Прикладная психология изучает психические </a:t>
            </a:r>
            <a:r>
              <a:rPr lang="ru-RU" dirty="0" err="1" smtClean="0"/>
              <a:t>явле-ния</a:t>
            </a:r>
            <a:r>
              <a:rPr lang="ru-RU" dirty="0" smtClean="0"/>
              <a:t> в естественной </a:t>
            </a:r>
            <a:r>
              <a:rPr lang="ru-RU" dirty="0" err="1" smtClean="0"/>
              <a:t>обста-новке</a:t>
            </a:r>
            <a:r>
              <a:rPr lang="ru-RU" dirty="0" smtClean="0"/>
              <a:t>, используя знания, полученные в </a:t>
            </a:r>
            <a:r>
              <a:rPr lang="ru-RU" dirty="0" err="1" smtClean="0"/>
              <a:t>фундамен-тальной</a:t>
            </a:r>
            <a:r>
              <a:rPr lang="ru-RU" dirty="0" smtClean="0"/>
              <a:t> психологии, в конкретных ситуациях и условиях (эргономика, психология рекламы, психология менеджмента, организационная </a:t>
            </a:r>
            <a:r>
              <a:rPr lang="ru-RU" dirty="0" err="1" smtClean="0"/>
              <a:t>психо-логия</a:t>
            </a:r>
            <a:r>
              <a:rPr lang="ru-RU" dirty="0" smtClean="0"/>
              <a:t>, юридическая </a:t>
            </a:r>
            <a:r>
              <a:rPr lang="ru-RU" dirty="0" err="1" smtClean="0"/>
              <a:t>пси-хология</a:t>
            </a:r>
            <a:r>
              <a:rPr lang="ru-RU" dirty="0" smtClean="0"/>
              <a:t> и др.) </a:t>
            </a:r>
          </a:p>
          <a:p>
            <a:pPr marL="0" indent="277200" algn="just">
              <a:lnSpc>
                <a:spcPct val="110000"/>
              </a:lnSpc>
              <a:spcBef>
                <a:spcPts val="624"/>
              </a:spcBef>
              <a:buNone/>
            </a:pPr>
            <a:r>
              <a:rPr lang="ru-RU" dirty="0" smtClean="0"/>
              <a:t>(По В. Дружинину)</a:t>
            </a:r>
            <a:endParaRPr lang="ru-RU" dirty="0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5072066" y="928670"/>
          <a:ext cx="3467281" cy="5170507"/>
        </p:xfrm>
        <a:graphic>
          <a:graphicData uri="http://schemas.openxmlformats.org/presentationml/2006/ole">
            <p:oleObj spid="_x0000_s5121" name="Acrobat Document" r:id="rId3" imgW="2558730" imgH="3816546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" dirty="0" smtClean="0">
              <a:solidFill>
                <a:schemeClr val="tx1"/>
              </a:solidFill>
            </a:endParaRPr>
          </a:p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 </a:t>
            </a:r>
            <a:r>
              <a:rPr lang="ru-RU" sz="2600" dirty="0" err="1" smtClean="0">
                <a:solidFill>
                  <a:schemeClr val="tx1"/>
                </a:solidFill>
              </a:rPr>
              <a:t>ос-вещены</a:t>
            </a:r>
            <a:r>
              <a:rPr lang="ru-RU" sz="2600" dirty="0" smtClean="0">
                <a:solidFill>
                  <a:schemeClr val="tx1"/>
                </a:solidFill>
              </a:rPr>
              <a:t> проблемы </a:t>
            </a:r>
            <a:r>
              <a:rPr lang="ru-RU" sz="2600" dirty="0" err="1" smtClean="0">
                <a:solidFill>
                  <a:schemeClr val="tx1"/>
                </a:solidFill>
              </a:rPr>
              <a:t>пато-психологии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психо-диагностики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психокор-рекции</a:t>
            </a:r>
            <a:r>
              <a:rPr lang="ru-RU" sz="2600" dirty="0" smtClean="0">
                <a:solidFill>
                  <a:schemeClr val="tx1"/>
                </a:solidFill>
              </a:rPr>
              <a:t>, психологии аномального развития, судебной психиатрии, психиатрии </a:t>
            </a:r>
            <a:r>
              <a:rPr lang="ru-RU" sz="2600" dirty="0" err="1" smtClean="0">
                <a:solidFill>
                  <a:schemeClr val="tx1"/>
                </a:solidFill>
              </a:rPr>
              <a:t>чрезвычай-ных</a:t>
            </a:r>
            <a:r>
              <a:rPr lang="ru-RU" sz="2600" dirty="0" smtClean="0">
                <a:solidFill>
                  <a:schemeClr val="tx1"/>
                </a:solidFill>
              </a:rPr>
              <a:t> ситуаций, </a:t>
            </a:r>
            <a:r>
              <a:rPr lang="ru-RU" sz="2600" dirty="0" err="1" smtClean="0">
                <a:solidFill>
                  <a:schemeClr val="tx1"/>
                </a:solidFill>
              </a:rPr>
              <a:t>нарколо-гии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суицидологии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вик-тимологии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агресси-ологии</a:t>
            </a:r>
            <a:r>
              <a:rPr lang="ru-RU" sz="2600" dirty="0" smtClean="0">
                <a:solidFill>
                  <a:schemeClr val="tx1"/>
                </a:solidFill>
              </a:rPr>
              <a:t>, сексологии, </a:t>
            </a:r>
            <a:r>
              <a:rPr lang="ru-RU" sz="2600" dirty="0" err="1" smtClean="0">
                <a:solidFill>
                  <a:schemeClr val="tx1"/>
                </a:solidFill>
              </a:rPr>
              <a:t>психосоматики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2" descr="K:\8-ПЕРВОКУРСНИКУ\ПРАКЛАДНАЯ 3\ВОСПР.ВЛ.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284400"/>
            <a:ext cx="4179358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ulia\Desktop\8-ПЕРВОКУРСНИКУ\ПРИКЛАДНАЯ\КЛИНИЧЕСКАЯ ПС\КЛИНИЧЕСКАЯ ПС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320000" y="324000"/>
            <a:ext cx="4384137" cy="6228000"/>
          </a:xfrm>
          <a:prstGeom prst="rect">
            <a:avLst/>
          </a:prstGeom>
          <a:noFill/>
        </p:spPr>
      </p:pic>
      <p:pic>
        <p:nvPicPr>
          <p:cNvPr id="20483" name="Picture 3" descr="C:\Users\Julia\Desktop\8-ПЕРВОКУРСНИКУ\ПРИКЛАДНАЯ\КЛИНИЧЕСКАЯ ПС\КЛИНИЧЕСКАЯ ПС.3.jpg"/>
          <p:cNvPicPr>
            <a:picLocks noChangeAspect="1" noChangeArrowheads="1"/>
          </p:cNvPicPr>
          <p:nvPr/>
        </p:nvPicPr>
        <p:blipFill>
          <a:blip r:embed="rId3" cstate="print"/>
          <a:srcRect l="4497" t="4829" r="2248" b="4829"/>
          <a:stretch>
            <a:fillRect/>
          </a:stretch>
        </p:blipFill>
        <p:spPr bwMode="auto">
          <a:xfrm>
            <a:off x="0" y="1556792"/>
            <a:ext cx="4479709" cy="33674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ulia\Desktop\8-ПЕРВОКУРСНИКУ\ПРИКЛАДНАЯ\КЛИНИЧЕСКАЯ\КЛИНИЧЕ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252000"/>
            <a:ext cx="4501125" cy="6408000"/>
          </a:xfrm>
          <a:prstGeom prst="rect">
            <a:avLst/>
          </a:prstGeom>
          <a:noFill/>
        </p:spPr>
      </p:pic>
      <p:pic>
        <p:nvPicPr>
          <p:cNvPr id="21507" name="Picture 3" descr="C:\Users\Julia\Desktop\8-ПЕРВОКУРСНИКУ\ПРИКЛАДНАЯ\КЛИНИЧЕСКАЯ\КЛИНИЧЕСКАЯ 3.jpg"/>
          <p:cNvPicPr>
            <a:picLocks noChangeAspect="1" noChangeArrowheads="1"/>
          </p:cNvPicPr>
          <p:nvPr/>
        </p:nvPicPr>
        <p:blipFill>
          <a:blip r:embed="rId3" cstate="print"/>
          <a:srcRect l="4326" t="2444" r="4326" b="2444"/>
          <a:stretch>
            <a:fillRect/>
          </a:stretch>
        </p:blipFill>
        <p:spPr bwMode="auto">
          <a:xfrm>
            <a:off x="4583476" y="642918"/>
            <a:ext cx="4560524" cy="560321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4608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учебнике </a:t>
            </a:r>
            <a:r>
              <a:rPr lang="ru-RU" sz="2600" dirty="0" err="1" smtClean="0">
                <a:solidFill>
                  <a:schemeClr val="tx1"/>
                </a:solidFill>
              </a:rPr>
              <a:t>представ-лены</a:t>
            </a:r>
            <a:r>
              <a:rPr lang="ru-RU" sz="2600" dirty="0" smtClean="0">
                <a:solidFill>
                  <a:schemeClr val="tx1"/>
                </a:solidFill>
              </a:rPr>
              <a:t> основные области психологии, </a:t>
            </a:r>
            <a:r>
              <a:rPr lang="ru-RU" sz="2600" dirty="0" err="1" smtClean="0">
                <a:solidFill>
                  <a:schemeClr val="tx1"/>
                </a:solidFill>
              </a:rPr>
              <a:t>преподава-емые</a:t>
            </a:r>
            <a:r>
              <a:rPr lang="ru-RU" sz="2600" dirty="0" smtClean="0">
                <a:solidFill>
                  <a:schemeClr val="tx1"/>
                </a:solidFill>
              </a:rPr>
              <a:t> в медицинских </a:t>
            </a:r>
            <a:r>
              <a:rPr lang="ru-RU" sz="2600" dirty="0" err="1" smtClean="0">
                <a:solidFill>
                  <a:schemeClr val="tx1"/>
                </a:solidFill>
              </a:rPr>
              <a:t>ву-зах</a:t>
            </a:r>
            <a:r>
              <a:rPr lang="ru-RU" sz="2600" dirty="0" smtClean="0">
                <a:solidFill>
                  <a:schemeClr val="tx1"/>
                </a:solidFill>
              </a:rPr>
              <a:t>, необходимые для определения роли </a:t>
            </a:r>
            <a:r>
              <a:rPr lang="ru-RU" sz="2600" dirty="0" err="1" smtClean="0">
                <a:solidFill>
                  <a:schemeClr val="tx1"/>
                </a:solidFill>
              </a:rPr>
              <a:t>пси-хологии</a:t>
            </a:r>
            <a:r>
              <a:rPr lang="ru-RU" sz="2600" dirty="0" smtClean="0">
                <a:solidFill>
                  <a:schemeClr val="tx1"/>
                </a:solidFill>
              </a:rPr>
              <a:t> в </a:t>
            </a:r>
            <a:r>
              <a:rPr lang="ru-RU" sz="2600" dirty="0" err="1" smtClean="0">
                <a:solidFill>
                  <a:schemeClr val="tx1"/>
                </a:solidFill>
              </a:rPr>
              <a:t>здравоохра-нении</a:t>
            </a:r>
            <a:r>
              <a:rPr lang="ru-RU" sz="2600" dirty="0" smtClean="0">
                <a:solidFill>
                  <a:schemeClr val="tx1"/>
                </a:solidFill>
              </a:rPr>
              <a:t> и понимания особенностей работы клинического </a:t>
            </a:r>
            <a:r>
              <a:rPr lang="ru-RU" sz="2600" dirty="0" err="1" smtClean="0">
                <a:solidFill>
                  <a:schemeClr val="tx1"/>
                </a:solidFill>
              </a:rPr>
              <a:t>психо-лога</a:t>
            </a:r>
            <a:r>
              <a:rPr lang="ru-RU" sz="2600" dirty="0" smtClean="0">
                <a:solidFill>
                  <a:schemeClr val="tx1"/>
                </a:solidFill>
              </a:rPr>
              <a:t> в медицине. 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5" name="Picture 1" descr="G:\8-ПЕРВОКУРСНИКУ\ПРАКЛАДНАЯ 2\ЮНГ2.jpg"/>
          <p:cNvPicPr>
            <a:picLocks noChangeAspect="1" noChangeArrowheads="1"/>
          </p:cNvPicPr>
          <p:nvPr/>
        </p:nvPicPr>
        <p:blipFill>
          <a:blip r:embed="rId3" cstate="print"/>
          <a:srcRect l="4903"/>
          <a:stretch>
            <a:fillRect/>
          </a:stretch>
        </p:blipFill>
        <p:spPr bwMode="auto">
          <a:xfrm>
            <a:off x="144000" y="284400"/>
            <a:ext cx="4211099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ulia\Desktop\8-ПЕРВОКУРСНИКУ\ПРИКЛАДНАЯ\ЗЕЙГАРНИК\ЗЕЙГАР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" y="285728"/>
            <a:ext cx="4219322" cy="6321563"/>
          </a:xfrm>
          <a:prstGeom prst="rect">
            <a:avLst/>
          </a:prstGeom>
          <a:noFill/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608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 основоположницы патопсихологии Блюмы Вульфовны Зейгарник рассматриваются принципы построения патопсихологического исследования, проблемы нарушения восприятия, мышления, умственной  </a:t>
            </a:r>
            <a:r>
              <a:rPr lang="ru-RU" sz="2600" dirty="0" err="1" smtClean="0">
                <a:solidFill>
                  <a:schemeClr val="tx1"/>
                </a:solidFill>
              </a:rPr>
              <a:t>работоспо-собности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пособии, подготовленном </a:t>
            </a:r>
            <a:r>
              <a:rPr lang="ru-RU" sz="2600" dirty="0" err="1" smtClean="0">
                <a:solidFill>
                  <a:schemeClr val="tx1"/>
                </a:solidFill>
              </a:rPr>
              <a:t>препо-давателем</a:t>
            </a:r>
            <a:r>
              <a:rPr lang="ru-RU" sz="2600" dirty="0" smtClean="0">
                <a:solidFill>
                  <a:schemeClr val="tx1"/>
                </a:solidFill>
              </a:rPr>
              <a:t> АПП ЮФУ, </a:t>
            </a:r>
            <a:r>
              <a:rPr lang="ru-RU" sz="2600" dirty="0" err="1" smtClean="0">
                <a:solidFill>
                  <a:schemeClr val="tx1"/>
                </a:solidFill>
              </a:rPr>
              <a:t>к.пс.н</a:t>
            </a:r>
            <a:r>
              <a:rPr lang="ru-RU" sz="2600" dirty="0" smtClean="0">
                <a:solidFill>
                  <a:schemeClr val="tx1"/>
                </a:solidFill>
              </a:rPr>
              <a:t>. О.К.Труфановой, описаны современные представления </a:t>
            </a:r>
            <a:r>
              <a:rPr lang="ru-RU" sz="2600" dirty="0" err="1" smtClean="0">
                <a:solidFill>
                  <a:schemeClr val="tx1"/>
                </a:solidFill>
              </a:rPr>
              <a:t>отечест-венных</a:t>
            </a:r>
            <a:r>
              <a:rPr lang="ru-RU" sz="2600" dirty="0" smtClean="0">
                <a:solidFill>
                  <a:schemeClr val="tx1"/>
                </a:solidFill>
              </a:rPr>
              <a:t> и зарубежных авторов по разным аспектам личностных расстройств.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3554" name="Picture 2" descr="C:\Users\Julia\Desktop\8-ПЕРВОКУРСНИКУ\ПРИКЛАДНАЯ\ТРУФАНОВА\ТРУФАНОВА.jpg"/>
          <p:cNvPicPr>
            <a:picLocks noChangeAspect="1" noChangeArrowheads="1"/>
          </p:cNvPicPr>
          <p:nvPr/>
        </p:nvPicPr>
        <p:blipFill>
          <a:blip r:embed="rId3" cstate="print"/>
          <a:srcRect l="2822" r="6350"/>
          <a:stretch>
            <a:fillRect/>
          </a:stretch>
        </p:blipFill>
        <p:spPr bwMode="auto">
          <a:xfrm>
            <a:off x="144000" y="284400"/>
            <a:ext cx="4143262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данном учебном пособии представлены основные разделы психологии </a:t>
            </a:r>
            <a:r>
              <a:rPr lang="ru-RU" sz="2600" dirty="0" err="1" smtClean="0">
                <a:solidFill>
                  <a:schemeClr val="tx1"/>
                </a:solidFill>
              </a:rPr>
              <a:t>девиант-ного</a:t>
            </a:r>
            <a:r>
              <a:rPr lang="ru-RU" sz="2600" dirty="0" smtClean="0">
                <a:solidFill>
                  <a:schemeClr val="tx1"/>
                </a:solidFill>
              </a:rPr>
              <a:t> поведения, </a:t>
            </a:r>
            <a:r>
              <a:rPr lang="ru-RU" sz="2600" dirty="0" err="1" smtClean="0">
                <a:solidFill>
                  <a:schemeClr val="tx1"/>
                </a:solidFill>
              </a:rPr>
              <a:t>охваты-вающие</a:t>
            </a:r>
            <a:r>
              <a:rPr lang="ru-RU" sz="2600" dirty="0" smtClean="0">
                <a:solidFill>
                  <a:schemeClr val="tx1"/>
                </a:solidFill>
              </a:rPr>
              <a:t> описание </a:t>
            </a:r>
            <a:r>
              <a:rPr lang="ru-RU" sz="2600" dirty="0" err="1" smtClean="0">
                <a:solidFill>
                  <a:schemeClr val="tx1"/>
                </a:solidFill>
              </a:rPr>
              <a:t>нор-мативного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гармонич-ного</a:t>
            </a:r>
            <a:r>
              <a:rPr lang="ru-RU" sz="2600" dirty="0" smtClean="0">
                <a:solidFill>
                  <a:schemeClr val="tx1"/>
                </a:solidFill>
              </a:rPr>
              <a:t>, идеального </a:t>
            </a:r>
            <a:r>
              <a:rPr lang="ru-RU" sz="2600" dirty="0" err="1" smtClean="0">
                <a:solidFill>
                  <a:schemeClr val="tx1"/>
                </a:solidFill>
              </a:rPr>
              <a:t>пове-дения</a:t>
            </a:r>
            <a:r>
              <a:rPr lang="ru-RU" sz="2600" dirty="0" smtClean="0">
                <a:solidFill>
                  <a:schemeClr val="tx1"/>
                </a:solidFill>
              </a:rPr>
              <a:t>, структуры, </a:t>
            </a:r>
            <a:r>
              <a:rPr lang="ru-RU" sz="2600" dirty="0" err="1" smtClean="0">
                <a:solidFill>
                  <a:schemeClr val="tx1"/>
                </a:solidFill>
              </a:rPr>
              <a:t>ти-пов</a:t>
            </a:r>
            <a:r>
              <a:rPr lang="ru-RU" sz="2600" dirty="0" smtClean="0">
                <a:solidFill>
                  <a:schemeClr val="tx1"/>
                </a:solidFill>
              </a:rPr>
              <a:t> и клинических форм отклоняющегося поведения.</a:t>
            </a:r>
          </a:p>
        </p:txBody>
      </p:sp>
      <p:pic>
        <p:nvPicPr>
          <p:cNvPr id="5" name="Picture 2" descr="K:\8-ПЕРВОКУРСНИКУ\ПРАКЛАДНАЯ 3\ДЕВИАНТНОЕ.jpg"/>
          <p:cNvPicPr>
            <a:picLocks noChangeAspect="1" noChangeArrowheads="1"/>
          </p:cNvPicPr>
          <p:nvPr/>
        </p:nvPicPr>
        <p:blipFill>
          <a:blip r:embed="rId3" cstate="print"/>
          <a:srcRect l="4240"/>
          <a:stretch>
            <a:fillRect/>
          </a:stretch>
        </p:blipFill>
        <p:spPr bwMode="auto">
          <a:xfrm>
            <a:off x="144000" y="306000"/>
            <a:ext cx="4176000" cy="62793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БИБЛИОТЕКА\8-ПЕРВОКУРСНИКУ\ПРАКТИЧЕСКАЯ 2\СТАРШЕНБА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468000" y="324000"/>
            <a:ext cx="4350549" cy="6228000"/>
          </a:xfrm>
          <a:prstGeom prst="rect">
            <a:avLst/>
          </a:prstGeom>
          <a:noFill/>
        </p:spPr>
      </p:pic>
      <p:pic>
        <p:nvPicPr>
          <p:cNvPr id="2051" name="Picture 3" descr="I:\БИБЛИОТЕКА\8-ПЕРВОКУРСНИКУ\ПРАКТИЧЕСКАЯ 2\СТАРШЕНБАУМ 2.jpg"/>
          <p:cNvPicPr>
            <a:picLocks noChangeAspect="1" noChangeArrowheads="1"/>
          </p:cNvPicPr>
          <p:nvPr/>
        </p:nvPicPr>
        <p:blipFill>
          <a:blip r:embed="rId3" cstate="print"/>
          <a:srcRect l="1982" t="7839" r="5945" b="3484"/>
          <a:stretch>
            <a:fillRect/>
          </a:stretch>
        </p:blipFill>
        <p:spPr bwMode="auto">
          <a:xfrm>
            <a:off x="4140000" y="1538511"/>
            <a:ext cx="5017894" cy="366572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учебнике </a:t>
            </a:r>
            <a:r>
              <a:rPr lang="ru-RU" sz="2600" dirty="0" err="1" smtClean="0">
                <a:solidFill>
                  <a:schemeClr val="tx1"/>
                </a:solidFill>
              </a:rPr>
              <a:t>рассматри-ваются</a:t>
            </a:r>
            <a:r>
              <a:rPr lang="ru-RU" sz="2600" dirty="0" smtClean="0">
                <a:solidFill>
                  <a:schemeClr val="tx1"/>
                </a:solidFill>
              </a:rPr>
              <a:t> проблемы и </a:t>
            </a:r>
            <a:r>
              <a:rPr lang="ru-RU" sz="2600" dirty="0" err="1" smtClean="0">
                <a:solidFill>
                  <a:schemeClr val="tx1"/>
                </a:solidFill>
              </a:rPr>
              <a:t>за-дачи</a:t>
            </a:r>
            <a:r>
              <a:rPr lang="ru-RU" sz="2600" dirty="0" smtClean="0">
                <a:solidFill>
                  <a:schemeClr val="tx1"/>
                </a:solidFill>
              </a:rPr>
              <a:t> специальной </a:t>
            </a:r>
            <a:r>
              <a:rPr lang="ru-RU" sz="2600" dirty="0" err="1" smtClean="0">
                <a:solidFill>
                  <a:schemeClr val="tx1"/>
                </a:solidFill>
              </a:rPr>
              <a:t>пси-хологии</a:t>
            </a:r>
            <a:r>
              <a:rPr lang="ru-RU" sz="2600" dirty="0" smtClean="0">
                <a:solidFill>
                  <a:schemeClr val="tx1"/>
                </a:solidFill>
              </a:rPr>
              <a:t> как отдельной отрасли знания, </a:t>
            </a:r>
            <a:r>
              <a:rPr lang="ru-RU" sz="2600" dirty="0" err="1" smtClean="0">
                <a:solidFill>
                  <a:schemeClr val="tx1"/>
                </a:solidFill>
              </a:rPr>
              <a:t>причи-ны</a:t>
            </a:r>
            <a:r>
              <a:rPr lang="ru-RU" sz="2600" dirty="0" smtClean="0">
                <a:solidFill>
                  <a:schemeClr val="tx1"/>
                </a:solidFill>
              </a:rPr>
              <a:t>, типы, специфика проявлений нарушений развития, основы </a:t>
            </a:r>
            <a:r>
              <a:rPr lang="ru-RU" sz="2600" dirty="0" err="1" smtClean="0">
                <a:solidFill>
                  <a:schemeClr val="tx1"/>
                </a:solidFill>
              </a:rPr>
              <a:t>диаг-ностики</a:t>
            </a:r>
            <a:r>
              <a:rPr lang="ru-RU" sz="2600" dirty="0" smtClean="0">
                <a:solidFill>
                  <a:schemeClr val="tx1"/>
                </a:solidFill>
              </a:rPr>
              <a:t> и организации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психолого-педагогичес-кой</a:t>
            </a:r>
            <a:r>
              <a:rPr lang="ru-RU" sz="2600" dirty="0" smtClean="0">
                <a:solidFill>
                  <a:schemeClr val="tx1"/>
                </a:solidFill>
              </a:rPr>
              <a:t> помощи.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43999" y="284400"/>
          <a:ext cx="4043964" cy="6321600"/>
        </p:xfrm>
        <a:graphic>
          <a:graphicData uri="http://schemas.openxmlformats.org/presentationml/2006/ole">
            <p:oleObj spid="_x0000_s39938" name="Acrobat Document" r:id="rId4" imgW="4423680" imgH="6908760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dirty="0" smtClean="0">
              <a:solidFill>
                <a:schemeClr val="tx1"/>
              </a:solidFill>
            </a:endParaRPr>
          </a:p>
          <a:p>
            <a:pPr algn="ctr"/>
            <a:r>
              <a:rPr lang="ru-RU" sz="2600" dirty="0" err="1" smtClean="0">
                <a:solidFill>
                  <a:schemeClr val="tx1"/>
                </a:solidFill>
              </a:rPr>
              <a:t>Сурдопсихология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рас-сматривает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психологи-ческие</a:t>
            </a:r>
            <a:r>
              <a:rPr lang="ru-RU" sz="2600" dirty="0" smtClean="0">
                <a:solidFill>
                  <a:schemeClr val="tx1"/>
                </a:solidFill>
              </a:rPr>
              <a:t> особенности </a:t>
            </a:r>
            <a:r>
              <a:rPr lang="ru-RU" sz="2600" dirty="0" err="1" smtClean="0">
                <a:solidFill>
                  <a:schemeClr val="tx1"/>
                </a:solidFill>
              </a:rPr>
              <a:t>лю-дей</a:t>
            </a:r>
            <a:r>
              <a:rPr lang="ru-RU" sz="2600" dirty="0" smtClean="0">
                <a:solidFill>
                  <a:schemeClr val="tx1"/>
                </a:solidFill>
              </a:rPr>
              <a:t> с дефектами слуха. Особое внимание </a:t>
            </a:r>
            <a:r>
              <a:rPr lang="ru-RU" sz="2600" dirty="0" err="1" smtClean="0">
                <a:solidFill>
                  <a:schemeClr val="tx1"/>
                </a:solidFill>
              </a:rPr>
              <a:t>уде-ляется</a:t>
            </a:r>
            <a:r>
              <a:rPr lang="ru-RU" sz="2600" dirty="0" smtClean="0">
                <a:solidFill>
                  <a:schemeClr val="tx1"/>
                </a:solidFill>
              </a:rPr>
              <a:t> изучению </a:t>
            </a:r>
            <a:r>
              <a:rPr lang="ru-RU" sz="2600" dirty="0" err="1" smtClean="0">
                <a:solidFill>
                  <a:schemeClr val="tx1"/>
                </a:solidFill>
              </a:rPr>
              <a:t>зако-номерностей</a:t>
            </a:r>
            <a:r>
              <a:rPr lang="ru-RU" sz="2600" dirty="0" smtClean="0">
                <a:solidFill>
                  <a:schemeClr val="tx1"/>
                </a:solidFill>
              </a:rPr>
              <a:t> развития людей с нарушенным слухом по сравнению с людьми, имеющими нормальный слух.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1987" name="Picture 3" descr="G:\8-ПЕРВОКУРСНИКУ\ПРИКЛАДНАЯ 2\СУРДОПСИХОЛОГ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1" y="284400"/>
            <a:ext cx="4205799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K:\8-ПЕРВОКУРСНИКУ\ПРИКЛАДНАЯ\СДЕЛАНО\ПРИКЛАДНАЯ\ПРИКЛАД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0" y="396000"/>
            <a:ext cx="4265119" cy="6048000"/>
          </a:xfrm>
          <a:prstGeom prst="rect">
            <a:avLst/>
          </a:prstGeom>
          <a:noFill/>
        </p:spPr>
      </p:pic>
      <p:pic>
        <p:nvPicPr>
          <p:cNvPr id="45058" name="Picture 2" descr="K:\8-ПЕРВОКУРСНИКУ\ПРИКЛАДНАЯ\СДЕЛАНО\ПРИКЛАДНАЯ\ПРИКЛАДНАЯ 3.jpg"/>
          <p:cNvPicPr>
            <a:picLocks noChangeAspect="1" noChangeArrowheads="1"/>
          </p:cNvPicPr>
          <p:nvPr/>
        </p:nvPicPr>
        <p:blipFill>
          <a:blip r:embed="rId3" cstate="print"/>
          <a:srcRect l="3948" t="3878" r="3290" b="6204"/>
          <a:stretch>
            <a:fillRect/>
          </a:stretch>
        </p:blipFill>
        <p:spPr bwMode="auto">
          <a:xfrm>
            <a:off x="4104002" y="1296000"/>
            <a:ext cx="5074591" cy="417399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2162"/>
              <a:gd name="adj2" fmla="val 7043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Первый отечественный учебник по психолингвистике.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учебнике </a:t>
            </a:r>
            <a:r>
              <a:rPr lang="ru-RU" sz="2600" dirty="0" err="1" smtClean="0">
                <a:solidFill>
                  <a:schemeClr val="tx1"/>
                </a:solidFill>
              </a:rPr>
              <a:t>представле-ны</a:t>
            </a:r>
            <a:r>
              <a:rPr lang="ru-RU" sz="2600" dirty="0" smtClean="0">
                <a:solidFill>
                  <a:schemeClr val="tx1"/>
                </a:solidFill>
              </a:rPr>
              <a:t> история и основные теоретические школы, основные понятия и </a:t>
            </a:r>
            <a:r>
              <a:rPr lang="ru-RU" sz="2600" dirty="0" err="1" smtClean="0">
                <a:solidFill>
                  <a:schemeClr val="tx1"/>
                </a:solidFill>
              </a:rPr>
              <a:t>ме-тоды</a:t>
            </a:r>
            <a:r>
              <a:rPr lang="ru-RU" sz="2600" dirty="0" smtClean="0">
                <a:solidFill>
                  <a:schemeClr val="tx1"/>
                </a:solidFill>
              </a:rPr>
              <a:t> современной </a:t>
            </a:r>
            <a:r>
              <a:rPr lang="ru-RU" sz="2600" dirty="0" err="1" smtClean="0">
                <a:solidFill>
                  <a:schemeClr val="tx1"/>
                </a:solidFill>
              </a:rPr>
              <a:t>пси-холингвистики</a:t>
            </a:r>
            <a:r>
              <a:rPr lang="ru-RU" sz="2600" dirty="0" smtClean="0">
                <a:solidFill>
                  <a:schemeClr val="tx1"/>
                </a:solidFill>
              </a:rPr>
              <a:t>, а также актуальные проблемы и тенденции развития.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0419" name="Picture 3" descr="G:\8-ПЕРВОКУРСНИКУ\ПРИКЛАДНАЯ 2\ПСИХОЛИНГВИСТИКА.jpg"/>
          <p:cNvPicPr>
            <a:picLocks noChangeAspect="1" noChangeArrowheads="1"/>
          </p:cNvPicPr>
          <p:nvPr/>
        </p:nvPicPr>
        <p:blipFill>
          <a:blip r:embed="rId4" cstate="print"/>
          <a:srcRect t="4451"/>
          <a:stretch>
            <a:fillRect/>
          </a:stretch>
        </p:blipFill>
        <p:spPr bwMode="auto">
          <a:xfrm>
            <a:off x="216000" y="180000"/>
            <a:ext cx="4248000" cy="648888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2162"/>
              <a:gd name="adj2" fmla="val 7043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 разбирается природа творчества – его формы, виды, функции, структура, механизмы творческого процесса,  способностей к творчеству, а также способы их развития.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77826" name="Picture 2" descr="K:\8-ПЕРВОКУРСНИКУ\ПРАКЛАДНАЯ 3\ХУД.ТВОРЧ..jpg"/>
          <p:cNvPicPr>
            <a:picLocks noChangeAspect="1" noChangeArrowheads="1"/>
          </p:cNvPicPr>
          <p:nvPr/>
        </p:nvPicPr>
        <p:blipFill>
          <a:blip r:embed="rId4" cstate="print"/>
          <a:srcRect t="2461" r="760" b="3445"/>
          <a:stretch>
            <a:fillRect/>
          </a:stretch>
        </p:blipFill>
        <p:spPr bwMode="auto">
          <a:xfrm>
            <a:off x="180000" y="288000"/>
            <a:ext cx="4287167" cy="6277122"/>
          </a:xfrm>
          <a:prstGeom prst="rect">
            <a:avLst/>
          </a:prstGeom>
          <a:noFill/>
          <a:ln w="158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J:\8-ПЕРВОКУРСНИКУ\ПРИКЛАДНАЯ\ПС.МАСС.КОММ\ПС.МАСС.КОММ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95" y="324000"/>
            <a:ext cx="4412704" cy="6192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6506" t="3782" r="7320" b="3782"/>
          <a:stretch>
            <a:fillRect/>
          </a:stretch>
        </p:blipFill>
        <p:spPr bwMode="auto">
          <a:xfrm>
            <a:off x="5328000" y="764704"/>
            <a:ext cx="3813980" cy="527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:\8-ПЕРВОКУРСНИКУ\ПРИКЛАДНАЯ\ПС. РЕКЛАМЫ\ПС. РЕКЛА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392000" y="284834"/>
            <a:ext cx="4345243" cy="6192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402" t="1860" r="2041" b="3100"/>
          <a:stretch>
            <a:fillRect/>
          </a:stretch>
        </p:blipFill>
        <p:spPr bwMode="auto">
          <a:xfrm>
            <a:off x="-2" y="720000"/>
            <a:ext cx="4829914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36000" y="357166"/>
            <a:ext cx="4464000" cy="5143536"/>
          </a:xfrm>
          <a:prstGeom prst="wedgeRoundRectCallout">
            <a:avLst>
              <a:gd name="adj1" fmla="val -54385"/>
              <a:gd name="adj2" fmla="val 70621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Пособие содержит </a:t>
            </a:r>
            <a:r>
              <a:rPr lang="ru-RU" sz="2600" dirty="0" err="1" smtClean="0">
                <a:solidFill>
                  <a:schemeClr val="tx1"/>
                </a:solidFill>
              </a:rPr>
              <a:t>тео-ретический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err="1" smtClean="0">
                <a:solidFill>
                  <a:schemeClr val="tx1"/>
                </a:solidFill>
              </a:rPr>
              <a:t>методоло-гический</a:t>
            </a:r>
            <a:r>
              <a:rPr lang="ru-RU" sz="2600" dirty="0" smtClean="0">
                <a:solidFill>
                  <a:schemeClr val="tx1"/>
                </a:solidFill>
              </a:rPr>
              <a:t> и фактический материал, освещающий аспекты психологии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рекламной </a:t>
            </a:r>
            <a:r>
              <a:rPr lang="ru-RU" sz="2600" dirty="0" err="1" smtClean="0">
                <a:solidFill>
                  <a:schemeClr val="tx1"/>
                </a:solidFill>
              </a:rPr>
              <a:t>деятельнос-ти</a:t>
            </a:r>
            <a:r>
              <a:rPr lang="ru-RU" sz="2600" dirty="0" smtClean="0">
                <a:solidFill>
                  <a:schemeClr val="tx1"/>
                </a:solidFill>
              </a:rPr>
              <a:t>, а также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психологи-ческие</a:t>
            </a:r>
            <a:r>
              <a:rPr lang="ru-RU" sz="2600" dirty="0" smtClean="0">
                <a:solidFill>
                  <a:schemeClr val="tx1"/>
                </a:solidFill>
              </a:rPr>
              <a:t> задачи, материал для дискуссий, разбора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проблемных ситуаций, решения </a:t>
            </a:r>
            <a:r>
              <a:rPr lang="ru-RU" sz="2600" dirty="0" err="1" smtClean="0">
                <a:solidFill>
                  <a:schemeClr val="tx1"/>
                </a:solidFill>
              </a:rPr>
              <a:t>кейс-ситуаций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44000" y="284399"/>
          <a:ext cx="4236817" cy="6321600"/>
        </p:xfrm>
        <a:graphic>
          <a:graphicData uri="http://schemas.openxmlformats.org/presentationml/2006/ole">
            <p:oleObj spid="_x0000_s75778" name="Acrobat Document" r:id="rId4" imgW="3600416" imgH="5372045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2162"/>
              <a:gd name="adj2" fmla="val 7043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   Автор монографии предлагает  </a:t>
            </a:r>
            <a:r>
              <a:rPr lang="ru-RU" sz="2600" dirty="0" err="1" smtClean="0">
                <a:solidFill>
                  <a:schemeClr val="tx1"/>
                </a:solidFill>
              </a:rPr>
              <a:t>оригиналь-ный</a:t>
            </a:r>
            <a:r>
              <a:rPr lang="ru-RU" sz="2600" dirty="0" smtClean="0">
                <a:solidFill>
                  <a:schemeClr val="tx1"/>
                </a:solidFill>
              </a:rPr>
              <a:t> подход к изучению психологии рекламы и поведения </a:t>
            </a:r>
            <a:r>
              <a:rPr lang="ru-RU" sz="2600" dirty="0" err="1" smtClean="0">
                <a:solidFill>
                  <a:schemeClr val="tx1"/>
                </a:solidFill>
              </a:rPr>
              <a:t>потребите-лей</a:t>
            </a:r>
            <a:r>
              <a:rPr lang="ru-RU" sz="2600" dirty="0" smtClean="0">
                <a:solidFill>
                  <a:schemeClr val="tx1"/>
                </a:solidFill>
              </a:rPr>
              <a:t>, основанный на применении методов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и инструментов </a:t>
            </a:r>
            <a:r>
              <a:rPr lang="ru-RU" sz="2600" dirty="0" err="1" smtClean="0">
                <a:solidFill>
                  <a:schemeClr val="tx1"/>
                </a:solidFill>
              </a:rPr>
              <a:t>диффе-ренциальной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психоло-гии</a:t>
            </a:r>
            <a:r>
              <a:rPr lang="ru-RU" sz="2600" dirty="0" smtClean="0">
                <a:solidFill>
                  <a:schemeClr val="tx1"/>
                </a:solidFill>
              </a:rPr>
              <a:t>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44000" y="284400"/>
          <a:ext cx="4329863" cy="6321600"/>
        </p:xfrm>
        <a:graphic>
          <a:graphicData uri="http://schemas.openxmlformats.org/presentationml/2006/ole">
            <p:oleObj spid="_x0000_s76802" name="Acrobat Document" r:id="rId4" imgW="3810000" imgH="5562524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20701671">
            <a:off x="718831" y="909981"/>
            <a:ext cx="7706861" cy="5040000"/>
          </a:xfrm>
          <a:prstGeom prst="verticalScroll">
            <a:avLst>
              <a:gd name="adj" fmla="val 4491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Выставка подготовлена отделом ЗНБ  ЮФУ при АПП.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Консультанты: Л.И.Габдулина, </a:t>
            </a:r>
            <a:r>
              <a:rPr lang="ru-RU" sz="5400" dirty="0" err="1" smtClean="0">
                <a:solidFill>
                  <a:schemeClr val="tx1"/>
                </a:solidFill>
                <a:latin typeface="Monotype Corsiva" pitchFamily="66" charset="0"/>
              </a:rPr>
              <a:t>к.пс.н</a:t>
            </a:r>
            <a:r>
              <a:rPr lang="ru-RU" sz="5400" dirty="0" smtClean="0">
                <a:solidFill>
                  <a:schemeClr val="tx1"/>
                </a:solidFill>
                <a:latin typeface="Monotype Corsiva" pitchFamily="66" charset="0"/>
              </a:rPr>
              <a:t>.,  Ю.Бердянская, магистрант.</a:t>
            </a: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На выставке представлены: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900" dirty="0" smtClean="0">
                <a:solidFill>
                  <a:schemeClr val="tx1"/>
                </a:solidFill>
                <a:latin typeface="Monotype Corsiva" pitchFamily="66" charset="0"/>
              </a:rPr>
              <a:t>9 учебников, 16 пособий, 9 трудов и монографий, которые доступны для работы в читальном зале и/или на абонементе отдела.</a:t>
            </a:r>
            <a:endParaRPr lang="ru-RU" sz="3600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chemeClr val="tx1"/>
                </a:solidFill>
              </a:rPr>
              <a:t> В пособии излагаются </a:t>
            </a:r>
            <a:r>
              <a:rPr lang="ru-RU" sz="2600" dirty="0" err="1" smtClean="0">
                <a:solidFill>
                  <a:schemeClr val="tx1"/>
                </a:solidFill>
              </a:rPr>
              <a:t>теоретико-методологи-ческие</a:t>
            </a:r>
            <a:r>
              <a:rPr lang="ru-RU" sz="2600" dirty="0" smtClean="0">
                <a:solidFill>
                  <a:schemeClr val="tx1"/>
                </a:solidFill>
              </a:rPr>
              <a:t> основы </a:t>
            </a:r>
            <a:r>
              <a:rPr lang="ru-RU" sz="2600" dirty="0" err="1" smtClean="0">
                <a:solidFill>
                  <a:schemeClr val="tx1"/>
                </a:solidFill>
              </a:rPr>
              <a:t>профес-сионального</a:t>
            </a:r>
            <a:r>
              <a:rPr lang="ru-RU" sz="2600" dirty="0" smtClean="0">
                <a:solidFill>
                  <a:schemeClr val="tx1"/>
                </a:solidFill>
              </a:rPr>
              <a:t> развития, рассматриваются его </a:t>
            </a:r>
            <a:r>
              <a:rPr lang="ru-RU" sz="2600" dirty="0" err="1" smtClean="0">
                <a:solidFill>
                  <a:schemeClr val="tx1"/>
                </a:solidFill>
              </a:rPr>
              <a:t>метапсихологические</a:t>
            </a:r>
            <a:r>
              <a:rPr lang="ru-RU" sz="2600" dirty="0" smtClean="0">
                <a:solidFill>
                  <a:schemeClr val="tx1"/>
                </a:solidFill>
              </a:rPr>
              <a:t> категории, особенности становления субъекта профессиональной деятельности.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76803" name="Picture 3" descr="K:\8-ПЕРВОКУРСНИКУ\ПРАКЛАДНАЯ 3\ПРОФ.РАЗВИТ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284400"/>
            <a:ext cx="4176126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chemeClr val="tx1"/>
                </a:solidFill>
              </a:rPr>
              <a:t> В пособии </a:t>
            </a:r>
            <a:r>
              <a:rPr lang="ru-RU" sz="2600" dirty="0" err="1" smtClean="0">
                <a:solidFill>
                  <a:schemeClr val="tx1"/>
                </a:solidFill>
              </a:rPr>
              <a:t>раскрывают-ся</a:t>
            </a:r>
            <a:r>
              <a:rPr lang="ru-RU" sz="2600" dirty="0" smtClean="0">
                <a:solidFill>
                  <a:schemeClr val="tx1"/>
                </a:solidFill>
              </a:rPr>
              <a:t> ключевые понятия психологии труда и </a:t>
            </a:r>
            <a:r>
              <a:rPr lang="ru-RU" sz="2600" dirty="0" err="1" smtClean="0">
                <a:solidFill>
                  <a:schemeClr val="tx1"/>
                </a:solidFill>
              </a:rPr>
              <a:t>про-фессиональной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психо-логии</a:t>
            </a:r>
            <a:r>
              <a:rPr lang="ru-RU" sz="2600" dirty="0" smtClean="0">
                <a:solidFill>
                  <a:schemeClr val="tx1"/>
                </a:solidFill>
              </a:rPr>
              <a:t>, рассматриваются психологические </a:t>
            </a:r>
            <a:r>
              <a:rPr lang="ru-RU" sz="2600" dirty="0" err="1" smtClean="0">
                <a:solidFill>
                  <a:schemeClr val="tx1"/>
                </a:solidFill>
              </a:rPr>
              <a:t>фено-мены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профессиональ-ного</a:t>
            </a:r>
            <a:r>
              <a:rPr lang="ru-RU" sz="2600" dirty="0" smtClean="0">
                <a:solidFill>
                  <a:schemeClr val="tx1"/>
                </a:solidFill>
              </a:rPr>
              <a:t> развития человека в трудовой </a:t>
            </a:r>
            <a:r>
              <a:rPr lang="ru-RU" sz="2600" dirty="0" err="1" smtClean="0">
                <a:solidFill>
                  <a:schemeClr val="tx1"/>
                </a:solidFill>
              </a:rPr>
              <a:t>деятельнос-ти</a:t>
            </a:r>
            <a:r>
              <a:rPr lang="ru-RU" sz="2600" dirty="0" smtClean="0">
                <a:solidFill>
                  <a:schemeClr val="tx1"/>
                </a:solidFill>
              </a:rPr>
              <a:t>, основные проблемы взаимодействия </a:t>
            </a:r>
            <a:r>
              <a:rPr lang="ru-RU" sz="2600" dirty="0" err="1" smtClean="0">
                <a:solidFill>
                  <a:schemeClr val="tx1"/>
                </a:solidFill>
              </a:rPr>
              <a:t>челове-ка</a:t>
            </a:r>
            <a:r>
              <a:rPr lang="ru-RU" sz="2600" dirty="0" smtClean="0">
                <a:solidFill>
                  <a:schemeClr val="tx1"/>
                </a:solidFill>
              </a:rPr>
              <a:t> и профессии.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4000" y="72000"/>
          <a:ext cx="4284000" cy="6718623"/>
        </p:xfrm>
        <a:graphic>
          <a:graphicData uri="http://schemas.openxmlformats.org/presentationml/2006/ole">
            <p:oleObj spid="_x0000_s73730" name="Acrobat Document" r:id="rId4" imgW="3486049" imgH="5467149" progId="AcroExch.Document.11">
              <p:embed/>
            </p:oleObj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dirty="0" smtClean="0">
                <a:solidFill>
                  <a:schemeClr val="tx1"/>
                </a:solidFill>
              </a:rPr>
              <a:t>В учебнике </a:t>
            </a:r>
            <a:r>
              <a:rPr lang="ru-RU" sz="2600" dirty="0" err="1" smtClean="0">
                <a:solidFill>
                  <a:schemeClr val="tx1"/>
                </a:solidFill>
              </a:rPr>
              <a:t>рассмот-рены</a:t>
            </a:r>
            <a:r>
              <a:rPr lang="ru-RU" sz="2600" dirty="0" smtClean="0">
                <a:solidFill>
                  <a:schemeClr val="tx1"/>
                </a:solidFill>
              </a:rPr>
              <a:t> основные разделы психологии труда, ее главные направления, проблемы, задачи. </a:t>
            </a:r>
            <a:r>
              <a:rPr lang="ru-RU" sz="2600" dirty="0" err="1" smtClean="0">
                <a:solidFill>
                  <a:schemeClr val="tx1"/>
                </a:solidFill>
              </a:rPr>
              <a:t>Осо-бое</a:t>
            </a:r>
            <a:r>
              <a:rPr lang="ru-RU" sz="2600" dirty="0" smtClean="0">
                <a:solidFill>
                  <a:schemeClr val="tx1"/>
                </a:solidFill>
              </a:rPr>
              <a:t> внимание уделено современным </a:t>
            </a:r>
            <a:r>
              <a:rPr lang="ru-RU" sz="2600" dirty="0" err="1" smtClean="0">
                <a:solidFill>
                  <a:schemeClr val="tx1"/>
                </a:solidFill>
              </a:rPr>
              <a:t>иссле-дованиям</a:t>
            </a:r>
            <a:r>
              <a:rPr lang="ru-RU" sz="2600" dirty="0" smtClean="0">
                <a:solidFill>
                  <a:schemeClr val="tx1"/>
                </a:solidFill>
              </a:rPr>
              <a:t>. Представлен подробный </a:t>
            </a:r>
            <a:r>
              <a:rPr lang="ru-RU" sz="2600" dirty="0" err="1" smtClean="0">
                <a:solidFill>
                  <a:schemeClr val="tx1"/>
                </a:solidFill>
              </a:rPr>
              <a:t>терминоло-гический</a:t>
            </a:r>
            <a:r>
              <a:rPr lang="ru-RU" sz="2600" dirty="0" smtClean="0">
                <a:solidFill>
                  <a:schemeClr val="tx1"/>
                </a:solidFill>
              </a:rPr>
              <a:t> словарь основных понятий. 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1506" name="Picture 2" descr="C:\Users\Julia\Desktop\8-ПЕРВОКУРСНИКУ\ПРИКЛАДНАЯ\ПС. ТРУДА\ПС. ТРУДА.jpg"/>
          <p:cNvPicPr>
            <a:picLocks noChangeAspect="1" noChangeArrowheads="1"/>
          </p:cNvPicPr>
          <p:nvPr/>
        </p:nvPicPr>
        <p:blipFill>
          <a:blip r:embed="rId3" cstate="print"/>
          <a:srcRect l="5487"/>
          <a:stretch>
            <a:fillRect/>
          </a:stretch>
        </p:blipFill>
        <p:spPr bwMode="auto">
          <a:xfrm>
            <a:off x="144000" y="284400"/>
            <a:ext cx="4108201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dirty="0" smtClean="0">
                <a:solidFill>
                  <a:schemeClr val="tx1"/>
                </a:solidFill>
              </a:rPr>
              <a:t>В учебном пособии </a:t>
            </a:r>
            <a:r>
              <a:rPr lang="ru-RU" sz="2600" dirty="0" err="1" smtClean="0">
                <a:solidFill>
                  <a:schemeClr val="tx1"/>
                </a:solidFill>
              </a:rPr>
              <a:t>рас-сматриваются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 err="1" smtClean="0">
                <a:solidFill>
                  <a:schemeClr val="tx1"/>
                </a:solidFill>
              </a:rPr>
              <a:t>теорети-ко-методологические</a:t>
            </a:r>
            <a:r>
              <a:rPr lang="ru-RU" sz="2600" dirty="0" smtClean="0">
                <a:solidFill>
                  <a:schemeClr val="tx1"/>
                </a:solidFill>
              </a:rPr>
              <a:t> основы изучения </a:t>
            </a:r>
            <a:r>
              <a:rPr lang="ru-RU" sz="2600" dirty="0" err="1" smtClean="0">
                <a:solidFill>
                  <a:schemeClr val="tx1"/>
                </a:solidFill>
              </a:rPr>
              <a:t>моти-вации</a:t>
            </a:r>
            <a:r>
              <a:rPr lang="ru-RU" sz="2600" dirty="0" smtClean="0">
                <a:solidFill>
                  <a:schemeClr val="tx1"/>
                </a:solidFill>
              </a:rPr>
              <a:t>, наиболее </a:t>
            </a:r>
            <a:r>
              <a:rPr lang="ru-RU" sz="2600" dirty="0" err="1" smtClean="0">
                <a:solidFill>
                  <a:schemeClr val="tx1"/>
                </a:solidFill>
              </a:rPr>
              <a:t>извест-ные</a:t>
            </a:r>
            <a:r>
              <a:rPr lang="ru-RU" sz="2600" dirty="0" smtClean="0">
                <a:solidFill>
                  <a:schemeClr val="tx1"/>
                </a:solidFill>
              </a:rPr>
              <a:t> теории трудовой мотивации, ее типы, уровни, ценностно-смысловые и этические стороны.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284400"/>
            <a:ext cx="4229644" cy="632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dirty="0" smtClean="0">
                <a:solidFill>
                  <a:schemeClr val="tx1"/>
                </a:solidFill>
              </a:rPr>
              <a:t>В учебном пособии </a:t>
            </a:r>
            <a:r>
              <a:rPr lang="ru-RU" sz="2600" dirty="0" err="1" smtClean="0">
                <a:solidFill>
                  <a:schemeClr val="tx1"/>
                </a:solidFill>
              </a:rPr>
              <a:t>опи-саны</a:t>
            </a:r>
            <a:r>
              <a:rPr lang="ru-RU" sz="2600" dirty="0" smtClean="0">
                <a:solidFill>
                  <a:schemeClr val="tx1"/>
                </a:solidFill>
              </a:rPr>
              <a:t> факторы, </a:t>
            </a:r>
            <a:r>
              <a:rPr lang="ru-RU" sz="2600" dirty="0" err="1" smtClean="0">
                <a:solidFill>
                  <a:schemeClr val="tx1"/>
                </a:solidFill>
              </a:rPr>
              <a:t>опреде-ляющие</a:t>
            </a:r>
            <a:r>
              <a:rPr lang="ru-RU" sz="2600" dirty="0" smtClean="0">
                <a:solidFill>
                  <a:schemeClr val="tx1"/>
                </a:solidFill>
              </a:rPr>
              <a:t> надежность </a:t>
            </a:r>
            <a:r>
              <a:rPr lang="ru-RU" sz="2600" dirty="0" err="1" smtClean="0">
                <a:solidFill>
                  <a:schemeClr val="tx1"/>
                </a:solidFill>
              </a:rPr>
              <a:t>во-дителей</a:t>
            </a:r>
            <a:r>
              <a:rPr lang="ru-RU" sz="2600" dirty="0" smtClean="0">
                <a:solidFill>
                  <a:schemeClr val="tx1"/>
                </a:solidFill>
              </a:rPr>
              <a:t>, и </a:t>
            </a:r>
            <a:r>
              <a:rPr lang="ru-RU" sz="2600" dirty="0" err="1" smtClean="0">
                <a:solidFill>
                  <a:schemeClr val="tx1"/>
                </a:solidFill>
              </a:rPr>
              <a:t>меропри-ятия</a:t>
            </a:r>
            <a:r>
              <a:rPr lang="ru-RU" sz="2600" dirty="0" smtClean="0">
                <a:solidFill>
                  <a:schemeClr val="tx1"/>
                </a:solidFill>
              </a:rPr>
              <a:t> по ее повышению в различных видах </a:t>
            </a:r>
            <a:r>
              <a:rPr lang="ru-RU" sz="2600" dirty="0" err="1" smtClean="0">
                <a:solidFill>
                  <a:schemeClr val="tx1"/>
                </a:solidFill>
              </a:rPr>
              <a:t>води-тельской</a:t>
            </a:r>
            <a:r>
              <a:rPr lang="ru-RU" sz="2600" dirty="0" smtClean="0">
                <a:solidFill>
                  <a:schemeClr val="tx1"/>
                </a:solidFill>
              </a:rPr>
              <a:t> деятельности; показано влияние </a:t>
            </a:r>
            <a:r>
              <a:rPr lang="ru-RU" sz="2600" dirty="0" err="1" smtClean="0">
                <a:solidFill>
                  <a:schemeClr val="tx1"/>
                </a:solidFill>
              </a:rPr>
              <a:t>пси-хологических</a:t>
            </a:r>
            <a:r>
              <a:rPr lang="ru-RU" sz="2600" dirty="0" smtClean="0">
                <a:solidFill>
                  <a:schemeClr val="tx1"/>
                </a:solidFill>
              </a:rPr>
              <a:t> и </a:t>
            </a:r>
            <a:r>
              <a:rPr lang="ru-RU" sz="2600" dirty="0" err="1" smtClean="0">
                <a:solidFill>
                  <a:schemeClr val="tx1"/>
                </a:solidFill>
              </a:rPr>
              <a:t>лич-ностных</a:t>
            </a:r>
            <a:r>
              <a:rPr lang="ru-RU" sz="2600" dirty="0" smtClean="0">
                <a:solidFill>
                  <a:schemeClr val="tx1"/>
                </a:solidFill>
              </a:rPr>
              <a:t> качеств, </a:t>
            </a:r>
            <a:r>
              <a:rPr lang="ru-RU" sz="2600" dirty="0" err="1" smtClean="0">
                <a:solidFill>
                  <a:schemeClr val="tx1"/>
                </a:solidFill>
              </a:rPr>
              <a:t>пред-ставлены</a:t>
            </a:r>
            <a:r>
              <a:rPr lang="ru-RU" sz="2600" dirty="0" smtClean="0">
                <a:solidFill>
                  <a:schemeClr val="tx1"/>
                </a:solidFill>
              </a:rPr>
              <a:t> методы их совершенствования.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0962" name="Picture 2" descr="G:\8-ПЕРВОКУРСНИКУ\ПРИКЛАДНАЯ 2\АВТОТРАНСПОРТ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" y="284400"/>
            <a:ext cx="4219577" cy="632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ая прямоугольная выноска 5"/>
          <p:cNvSpPr/>
          <p:nvPr/>
        </p:nvSpPr>
        <p:spPr>
          <a:xfrm>
            <a:off x="4572000" y="357166"/>
            <a:ext cx="4286312" cy="5143536"/>
          </a:xfrm>
          <a:prstGeom prst="wedgeRoundRectCallout">
            <a:avLst>
              <a:gd name="adj1" fmla="val -56607"/>
              <a:gd name="adj2" fmla="val 70806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1"/>
                </a:solidFill>
              </a:rPr>
              <a:t>В учебном пособии представлены история данной научной </a:t>
            </a:r>
            <a:r>
              <a:rPr lang="ru-RU" sz="2600" dirty="0" err="1" smtClean="0">
                <a:solidFill>
                  <a:schemeClr val="tx1"/>
                </a:solidFill>
              </a:rPr>
              <a:t>дис-циплины</a:t>
            </a:r>
            <a:r>
              <a:rPr lang="ru-RU" sz="2600" dirty="0" smtClean="0">
                <a:solidFill>
                  <a:schemeClr val="tx1"/>
                </a:solidFill>
              </a:rPr>
              <a:t>, ее </a:t>
            </a:r>
            <a:r>
              <a:rPr lang="ru-RU" sz="2600" dirty="0" err="1" smtClean="0">
                <a:solidFill>
                  <a:schemeClr val="tx1"/>
                </a:solidFill>
              </a:rPr>
              <a:t>современ-ные</a:t>
            </a:r>
            <a:r>
              <a:rPr lang="ru-RU" sz="2600" dirty="0" smtClean="0">
                <a:solidFill>
                  <a:schemeClr val="tx1"/>
                </a:solidFill>
              </a:rPr>
              <a:t> достижения и </a:t>
            </a:r>
            <a:r>
              <a:rPr lang="ru-RU" sz="2600" dirty="0" err="1" smtClean="0">
                <a:solidFill>
                  <a:schemeClr val="tx1"/>
                </a:solidFill>
              </a:rPr>
              <a:t>при-меры</a:t>
            </a:r>
            <a:r>
              <a:rPr lang="ru-RU" sz="2600" dirty="0" smtClean="0">
                <a:solidFill>
                  <a:schemeClr val="tx1"/>
                </a:solidFill>
              </a:rPr>
              <a:t> решения </a:t>
            </a:r>
            <a:r>
              <a:rPr lang="ru-RU" sz="2600" dirty="0" err="1" smtClean="0">
                <a:solidFill>
                  <a:schemeClr val="tx1"/>
                </a:solidFill>
              </a:rPr>
              <a:t>прак-тических</a:t>
            </a:r>
            <a:r>
              <a:rPr lang="ru-RU" sz="2600" dirty="0" smtClean="0">
                <a:solidFill>
                  <a:schemeClr val="tx1"/>
                </a:solidFill>
              </a:rPr>
              <a:t> проблем, обосновывается новый подход - рассмотрение проблем в контексте организационной власти.</a:t>
            </a:r>
            <a:endParaRPr lang="ru-RU" sz="2600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7493"/>
          <a:stretch>
            <a:fillRect/>
          </a:stretch>
        </p:blipFill>
        <p:spPr bwMode="auto">
          <a:xfrm>
            <a:off x="144000" y="284400"/>
            <a:ext cx="4169515" cy="6321600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4869</TotalTime>
  <Words>784</Words>
  <Application>Microsoft Office PowerPoint</Application>
  <PresentationFormat>Экран (4:3)</PresentationFormat>
  <Paragraphs>54</Paragraphs>
  <Slides>36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Поток</vt:lpstr>
      <vt:lpstr>Acrobat Document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Мистра</cp:lastModifiedBy>
  <cp:revision>434</cp:revision>
  <dcterms:created xsi:type="dcterms:W3CDTF">2013-03-15T11:03:03Z</dcterms:created>
  <dcterms:modified xsi:type="dcterms:W3CDTF">2016-09-12T06:28:00Z</dcterms:modified>
</cp:coreProperties>
</file>