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7" r:id="rId3"/>
    <p:sldId id="263" r:id="rId4"/>
    <p:sldId id="281" r:id="rId5"/>
    <p:sldId id="257" r:id="rId6"/>
    <p:sldId id="279" r:id="rId7"/>
    <p:sldId id="282" r:id="rId8"/>
    <p:sldId id="280" r:id="rId9"/>
    <p:sldId id="283" r:id="rId10"/>
    <p:sldId id="275" r:id="rId11"/>
    <p:sldId id="265" r:id="rId12"/>
    <p:sldId id="266" r:id="rId13"/>
    <p:sldId id="276" r:id="rId14"/>
    <p:sldId id="267" r:id="rId15"/>
    <p:sldId id="268" r:id="rId16"/>
    <p:sldId id="269" r:id="rId17"/>
    <p:sldId id="258" r:id="rId18"/>
    <p:sldId id="274" r:id="rId1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98" autoAdjust="0"/>
    <p:restoredTop sz="80891" autoAdjust="0"/>
  </p:normalViewPr>
  <p:slideViewPr>
    <p:cSldViewPr snapToGrid="0" showGuides="1">
      <p:cViewPr varScale="1">
        <p:scale>
          <a:sx n="92" d="100"/>
          <a:sy n="92" d="100"/>
        </p:scale>
        <p:origin x="1656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19196-5BF6-40BE-AEFC-1675F20FB7EF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61B8B-760E-4DDD-9E14-8ED1825B1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175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962E4-BB8B-4CC7-A381-0308F012CB1C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A9FFD-C1B2-4ED8-B368-AD8466AC3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8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Теория</a:t>
            </a:r>
            <a:r>
              <a:rPr lang="ru-RU" baseline="0" dirty="0" smtClean="0"/>
              <a:t> частного случая. Речь идёт о методологическом подходе:  ингредиентные измерительные шкалы, методики и методы.</a:t>
            </a:r>
          </a:p>
          <a:p>
            <a:r>
              <a:rPr lang="ru-RU" baseline="0" dirty="0" smtClean="0"/>
              <a:t>Подход используется:</a:t>
            </a:r>
          </a:p>
          <a:p>
            <a:r>
              <a:rPr lang="ru-RU" baseline="0" dirty="0" smtClean="0"/>
              <a:t>В рамках (в темах) читаемых дисциплин, </a:t>
            </a:r>
            <a:r>
              <a:rPr lang="ru-RU" dirty="0" smtClean="0"/>
              <a:t>В качестве</a:t>
            </a:r>
            <a:r>
              <a:rPr lang="ru-RU" baseline="0" dirty="0" smtClean="0"/>
              <a:t> экзаменационного задания,</a:t>
            </a:r>
          </a:p>
          <a:p>
            <a:r>
              <a:rPr lang="ru-RU" baseline="0" dirty="0" smtClean="0"/>
              <a:t>В качестве практической части в выпускных квалификационных работ,</a:t>
            </a:r>
          </a:p>
          <a:p>
            <a:r>
              <a:rPr lang="ru-RU" baseline="0" dirty="0" smtClean="0"/>
              <a:t>Как методология проведения заказных и инициативных исследовательских работ,</a:t>
            </a:r>
          </a:p>
          <a:p>
            <a:r>
              <a:rPr lang="ru-RU" baseline="0" dirty="0" smtClean="0"/>
              <a:t>В качестве инструмента оценки, подготовки и отбора персонала и управленческих команд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9FFD-C1B2-4ED8-B368-AD8466AC347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983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9FFD-C1B2-4ED8-B368-AD8466AC347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778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73355">
              <a:lnSpc>
                <a:spcPct val="115000"/>
              </a:lnSpc>
              <a:spcAft>
                <a:spcPts val="100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9FFD-C1B2-4ED8-B368-AD8466AC347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012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9FFD-C1B2-4ED8-B368-AD8466AC347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44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9FFD-C1B2-4ED8-B368-AD8466AC347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593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9FFD-C1B2-4ED8-B368-AD8466AC347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819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9FFD-C1B2-4ED8-B368-AD8466AC347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162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9FFD-C1B2-4ED8-B368-AD8466AC347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52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9FFD-C1B2-4ED8-B368-AD8466AC347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209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9FFD-C1B2-4ED8-B368-AD8466AC347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493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Хочу представить одну из базовых </a:t>
            </a:r>
            <a:r>
              <a:rPr lang="ru-RU" dirty="0" smtClean="0"/>
              <a:t>номинальных шкал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Она</a:t>
            </a:r>
            <a:r>
              <a:rPr lang="ru-RU" baseline="0" dirty="0" smtClean="0"/>
              <a:t> позволяет корректно описывать любую проблемную ситуацию, связанную с человеческой деятельностью.</a:t>
            </a:r>
            <a:br>
              <a:rPr lang="ru-RU" baseline="0" dirty="0" smtClean="0"/>
            </a:br>
            <a:r>
              <a:rPr lang="ru-RU" baseline="0" dirty="0" smtClean="0"/>
              <a:t>Она позволяет описывать проблематику ситуации и ключевую проблему в единой терминологии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Все ингредиентные шкалы, методики и методы Кейкис-подхода можно оцифровать и превратить в машинные коды.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517C4-DFF6-4812-A695-9580B642E72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600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Переход от множества отдельных стратегий к их непрерывному пространству.</a:t>
            </a:r>
          </a:p>
          <a:p>
            <a:r>
              <a:rPr lang="ru-RU" dirty="0" smtClean="0"/>
              <a:t>Позволяет отслеживать динамику (траектории) изменения применяемых стратегий.</a:t>
            </a:r>
          </a:p>
          <a:p>
            <a:r>
              <a:rPr lang="ru-RU" dirty="0" smtClean="0"/>
              <a:t>Методика «визуализация </a:t>
            </a:r>
            <a:r>
              <a:rPr lang="ru-RU" dirty="0" smtClean="0"/>
              <a:t>проблемной ситуации, заявленной </a:t>
            </a:r>
            <a:r>
              <a:rPr lang="ru-RU" dirty="0" smtClean="0"/>
              <a:t>клиентом».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9FFD-C1B2-4ED8-B368-AD8466AC347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73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Инструмент позволяет более тонко рефлексировать и корректно описывать </a:t>
            </a:r>
            <a:r>
              <a:rPr lang="ru-RU" dirty="0" smtClean="0"/>
              <a:t>динамику изменения стратегий </a:t>
            </a:r>
            <a:r>
              <a:rPr lang="ru-RU" dirty="0" smtClean="0"/>
              <a:t>поведения акторов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Анализировать, синтезировать, сравнивать и обобщать эти динамики. Обнаруживать специфику стратегий и абстрагировать.</a:t>
            </a:r>
            <a:endParaRPr lang="ru-RU" dirty="0" smtClean="0"/>
          </a:p>
          <a:p>
            <a:r>
              <a:rPr lang="ru-RU" dirty="0" smtClean="0"/>
              <a:t>Можно положить в программный код.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9FFD-C1B2-4ED8-B368-AD8466AC347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081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Матрица позволяет четко (в терминах ресурсы) сформулировать и переформулировать запрос клиента о сути его затруднений. </a:t>
            </a:r>
          </a:p>
          <a:p>
            <a:r>
              <a:rPr lang="ru-RU" dirty="0" smtClean="0"/>
              <a:t>Матрица подсказывает консультанту и клиенту виды возможных и допустимых конвертаций ресурсов, </a:t>
            </a:r>
            <a:br>
              <a:rPr lang="ru-RU" dirty="0" smtClean="0"/>
            </a:br>
            <a:r>
              <a:rPr lang="ru-RU" dirty="0" smtClean="0"/>
              <a:t>которые помогут нормализовать (разрешить) клиенту проблемную для него ситуацию.</a:t>
            </a:r>
          </a:p>
          <a:p>
            <a:r>
              <a:rPr lang="ru-RU" dirty="0" smtClean="0"/>
              <a:t>Норма в понимании клиента, консультанта и/или референтных</a:t>
            </a:r>
            <a:r>
              <a:rPr lang="ru-RU" baseline="0" dirty="0" smtClean="0"/>
              <a:t> групп.</a:t>
            </a:r>
            <a:endParaRPr lang="en-US" baseline="0" dirty="0" smtClean="0"/>
          </a:p>
          <a:p>
            <a:r>
              <a:rPr lang="ru-RU" baseline="0" dirty="0" smtClean="0"/>
              <a:t>У меня отработана вполне </a:t>
            </a:r>
            <a:r>
              <a:rPr lang="ru-RU" baseline="0" dirty="0" err="1" smtClean="0"/>
              <a:t>тризовская</a:t>
            </a:r>
            <a:r>
              <a:rPr lang="ru-RU" baseline="0" dirty="0" smtClean="0"/>
              <a:t> методика переформулирования заявленной к рассмотрению проблематики.</a:t>
            </a:r>
          </a:p>
          <a:p>
            <a:r>
              <a:rPr lang="ru-RU" baseline="0" dirty="0" smtClean="0"/>
              <a:t>Можно положить в программный код.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9FFD-C1B2-4ED8-B368-AD8466AC347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492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качестве примера визуализации хочу представить КМ</a:t>
            </a:r>
          </a:p>
          <a:p>
            <a:r>
              <a:rPr lang="ru-RU" dirty="0" smtClean="0"/>
              <a:t>Оцените, как говорит </a:t>
            </a:r>
            <a:r>
              <a:rPr lang="ru-RU" dirty="0" err="1" smtClean="0"/>
              <a:t>молодёж</a:t>
            </a:r>
            <a:r>
              <a:rPr lang="ru-RU" dirty="0" smtClean="0"/>
              <a:t>, «</a:t>
            </a:r>
            <a:r>
              <a:rPr lang="ru-RU" dirty="0" err="1" smtClean="0"/>
              <a:t>Наматрёшенность</a:t>
            </a:r>
            <a:r>
              <a:rPr lang="ru-RU" dirty="0" smtClean="0"/>
              <a:t>» Обучаемого подростка (юноши или молодого человека)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9FFD-C1B2-4ED8-B368-AD8466AC347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020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9FFD-C1B2-4ED8-B368-AD8466AC347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551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Автор:</a:t>
            </a:r>
            <a:r>
              <a:rPr lang="ru-RU" baseline="0" dirty="0" smtClean="0"/>
              <a:t> </a:t>
            </a:r>
            <a:r>
              <a:rPr lang="ru-RU" dirty="0" smtClean="0"/>
              <a:t>Нечипоренко Виктор Степанович, доктор исторических наук, профессор кафедры государственного управления и национальной безопасности </a:t>
            </a:r>
          </a:p>
          <a:p>
            <a:r>
              <a:rPr lang="ru-RU" dirty="0" smtClean="0"/>
              <a:t>Института права и национальной безопасности РАНХиГС, г.Москва</a:t>
            </a:r>
          </a:p>
          <a:p>
            <a:r>
              <a:rPr lang="ru-RU" b="1" i="1" dirty="0" smtClean="0"/>
              <a:t>Конкретная проблемная ситуация.</a:t>
            </a:r>
          </a:p>
          <a:p>
            <a:r>
              <a:rPr lang="ru-RU" dirty="0" smtClean="0"/>
              <a:t>26 марта 2017 г. внешние силы призвали молодежь принять участие в несанкционированном митинге под лозунгом борьбы с коррупцией в РФ.</a:t>
            </a:r>
          </a:p>
          <a:p>
            <a:r>
              <a:rPr lang="ru-RU" dirty="0" smtClean="0"/>
              <a:t>Часть молодежи (школьники и студенты) вышла на эти митинги. </a:t>
            </a:r>
          </a:p>
          <a:p>
            <a:r>
              <a:rPr lang="ru-RU" dirty="0" smtClean="0"/>
              <a:t>Было очень заметно, что протестующие молодые люди практически не разбираются в коррупции и проблемах борьбы с ней и существенно отличались, </a:t>
            </a:r>
          </a:p>
          <a:p>
            <a:r>
              <a:rPr lang="ru-RU" dirty="0" smtClean="0"/>
              <a:t>по наблюдениям специалистов, от молодежи, которая была в 2012 г. на протестном выступлении на «Болотной площади». </a:t>
            </a:r>
          </a:p>
          <a:p>
            <a:r>
              <a:rPr lang="ru-RU" dirty="0" smtClean="0"/>
              <a:t>Отличие - в большей агрессивности и непредсказуемости поведения молодых людей.</a:t>
            </a:r>
          </a:p>
          <a:p>
            <a:r>
              <a:rPr lang="ru-RU" dirty="0" smtClean="0"/>
              <a:t>Митинговали школьники и студенты, как утверждают либеральные СМИ, более чем в сотне городов страны. </a:t>
            </a:r>
          </a:p>
          <a:p>
            <a:r>
              <a:rPr lang="ru-RU" dirty="0" smtClean="0"/>
              <a:t>Вели они себя агрессивно, в ряде случаев зафиксированы нападения на полицейских.</a:t>
            </a:r>
          </a:p>
          <a:p>
            <a:r>
              <a:rPr lang="ru-RU" b="1" i="0" baseline="0" dirty="0" smtClean="0"/>
              <a:t>Предложенная для обсуждения ситуация </a:t>
            </a:r>
            <a:r>
              <a:rPr lang="ru-RU" dirty="0" smtClean="0"/>
              <a:t>отражает российскую практику отношений </a:t>
            </a:r>
            <a:br>
              <a:rPr lang="ru-RU" dirty="0" smtClean="0"/>
            </a:br>
            <a:r>
              <a:rPr lang="ru-RU" dirty="0" smtClean="0"/>
              <a:t>между государством и образовательной школой и вузами, между государственными органами по поводу молодежной политики. </a:t>
            </a:r>
          </a:p>
          <a:p>
            <a:r>
              <a:rPr lang="ru-RU" dirty="0" smtClean="0"/>
              <a:t>Образы организаций и персонажей – собирательные. </a:t>
            </a:r>
          </a:p>
          <a:p>
            <a:r>
              <a:rPr lang="ru-RU" dirty="0" smtClean="0"/>
              <a:t>Данный кейкис – учебно-исследовательский материал. </a:t>
            </a:r>
          </a:p>
          <a:p>
            <a:r>
              <a:rPr lang="ru-RU" dirty="0" smtClean="0"/>
              <a:t>Автором предложено несколько вариантов решения проблемы, возникшей при</a:t>
            </a:r>
          </a:p>
          <a:p>
            <a:r>
              <a:rPr lang="ru-RU" dirty="0" smtClean="0"/>
              <a:t>разработке концепций учебников по русскому языку и литературе, обществознанию и истории. </a:t>
            </a:r>
          </a:p>
          <a:p>
            <a:r>
              <a:rPr lang="ru-RU" dirty="0" smtClean="0"/>
              <a:t>Показано, что эти концепции должны быть направлены на усиление политического и правового воспитания школьной молодежи. </a:t>
            </a:r>
          </a:p>
          <a:p>
            <a:r>
              <a:rPr lang="ru-RU" dirty="0" smtClean="0"/>
              <a:t>Кейкис использован в качестве активной формы обучения в курсах: «Актуальные проблемы государственного и муниципального управления», «Теория и механизмы государственного управления».</a:t>
            </a:r>
          </a:p>
          <a:p>
            <a:r>
              <a:rPr lang="ru-RU" dirty="0" smtClean="0"/>
              <a:t>Ключевые слова: молодежная политика, несанкционированные митинги, противоправное поведение, несистемная оппозиция, политическое воспитание, правовое воспитание, фрактальная структура социума.</a:t>
            </a:r>
          </a:p>
          <a:p>
            <a:endParaRPr lang="ru-RU" dirty="0" smtClean="0"/>
          </a:p>
          <a:p>
            <a:r>
              <a:rPr lang="ru-RU" dirty="0" smtClean="0"/>
              <a:t>Кейкис</a:t>
            </a:r>
            <a:r>
              <a:rPr lang="ru-RU" baseline="0" dirty="0" smtClean="0"/>
              <a:t> решается от лица актора ситуации: </a:t>
            </a:r>
            <a:r>
              <a:rPr lang="ru-RU" dirty="0" smtClean="0"/>
              <a:t>Кислова Алексея Владимировича. </a:t>
            </a:r>
            <a:br>
              <a:rPr lang="ru-RU" dirty="0" smtClean="0"/>
            </a:br>
            <a:r>
              <a:rPr lang="ru-RU" dirty="0" smtClean="0"/>
              <a:t>55 лет, беспартийный, ранее - начальник департамента Министерства образования и науки РФ. </a:t>
            </a:r>
          </a:p>
          <a:p>
            <a:r>
              <a:rPr lang="ru-RU" dirty="0" smtClean="0"/>
              <a:t>В недавнем прошлом директор московского государственного бюджетного образовательного учреждения № ***. </a:t>
            </a:r>
          </a:p>
          <a:p>
            <a:r>
              <a:rPr lang="ru-RU" dirty="0" smtClean="0"/>
              <a:t>Закончил с отличием МГПИ и РАНХиГС, имеет степень кандидата педагогических наук и звание «Заслуженный учитель РФ», </a:t>
            </a:r>
            <a:br>
              <a:rPr lang="ru-RU" dirty="0" smtClean="0"/>
            </a:br>
            <a:r>
              <a:rPr lang="ru-RU" dirty="0" smtClean="0"/>
              <a:t>в школе преподавал обществознание и историю России.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9FFD-C1B2-4ED8-B368-AD8466AC347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588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2022 году в рамках проекта «Молодежная политика» программы стратегического академического лидерства «Приоритет 2030» на базе Института государственной службы и управления Российской</a:t>
            </a:r>
            <a:r>
              <a:rPr lang="ru-RU" baseline="0" dirty="0" smtClean="0"/>
              <a:t> академии народного хозяйства и государственной службы при Президенте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9FFD-C1B2-4ED8-B368-AD8466AC347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3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B206-9DCC-4FAD-8D07-3994CF0508D3}" type="datetime1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799D-8116-438B-A5F0-CD8DE1EE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97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272B-FEA5-4531-A7E9-8C4092E87568}" type="datetime1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799D-8116-438B-A5F0-CD8DE1EE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3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80C0-20F8-4CED-9FE5-5BED07285B95}" type="datetime1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799D-8116-438B-A5F0-CD8DE1EE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23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2D4B-FCD1-4A31-8B61-EA2CC91F0D9F}" type="datetime1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799D-8116-438B-A5F0-CD8DE1EE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87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4E17-FA08-4168-B898-942984C39E74}" type="datetime1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799D-8116-438B-A5F0-CD8DE1EE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4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9114-EB10-4910-8183-BA9B0C2E97BF}" type="datetime1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799D-8116-438B-A5F0-CD8DE1EE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5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DA82-F30B-4D13-8F4B-7482B9147F2E}" type="datetime1">
              <a:rPr lang="ru-RU" smtClean="0"/>
              <a:t>25.11.2022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799D-8116-438B-A5F0-CD8DE1EE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40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2E9A-E88E-4255-82D4-C980DBA3D05F}" type="datetime1">
              <a:rPr lang="ru-RU" smtClean="0"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799D-8116-438B-A5F0-CD8DE1EE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63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9EA6-539C-4676-9C6C-BE46D65505D5}" type="datetime1">
              <a:rPr lang="ru-RU" smtClean="0"/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799D-8116-438B-A5F0-CD8DE1EE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94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FA5C-A7AC-404F-981F-A17DD6E87948}" type="datetime1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799D-8116-438B-A5F0-CD8DE1EE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56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24D7-540A-4EB4-81BE-915661B651F2}" type="datetime1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799D-8116-438B-A5F0-CD8DE1EE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71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DD4A9-13B9-48D9-A17E-EF632A0AEA1A}" type="datetime1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E799D-8116-438B-A5F0-CD8DE1EE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5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js.dobreva@gmail.com" TargetMode="External"/><Relationship Id="rId3" Type="http://schemas.openxmlformats.org/officeDocument/2006/relationships/hyperlink" Target="http://doi.org/10.5281/zenodo.4009065" TargetMode="External"/><Relationship Id="rId7" Type="http://schemas.openxmlformats.org/officeDocument/2006/relationships/hyperlink" Target="mailto:kiselev-vd@ranepa.r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gsu.ranepa.ru/news/p189024/" TargetMode="External"/><Relationship Id="rId5" Type="http://schemas.openxmlformats.org/officeDocument/2006/relationships/hyperlink" Target="http://doi.org/10.5281/zenodo.4007949" TargetMode="External"/><Relationship Id="rId4" Type="http://schemas.openxmlformats.org/officeDocument/2006/relationships/hyperlink" Target="http://doi.org/10.5281/zenodo.4009473" TargetMode="Externa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.journal-mirbis.ru/-/W5dz6-JzE9yBpHNSurdjeA/sv/document/f9/77/08/521295/182/59-%2067.pdf?150894011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s.journal-mirbis.ru/-/6RlYIn1inVn0ZPRJomfMmA/sv/document/19/18/8f/521295/210/3_2017_VM.pdf?150971263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6209" y="1537960"/>
            <a:ext cx="9019582" cy="205186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Современные методы профилактики социально-опасного поведения в молодежной среде: метод кейсов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0324" y="3704569"/>
            <a:ext cx="10091352" cy="235686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Киселёв Владимир Дмитриевич,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доктор делового администрирования, преподаватель РАНХиГС  (ВШКУ и ИГСУ),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член Координационного совета негосударственной сферы безопасности РФ</a:t>
            </a:r>
          </a:p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Стойкова </a:t>
            </a:r>
            <a:r>
              <a:rPr lang="ru-RU" sz="2000" b="1" dirty="0" err="1" smtClean="0">
                <a:solidFill>
                  <a:srgbClr val="002060"/>
                </a:solidFill>
              </a:rPr>
              <a:t>Жанета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доктор наук, профессор, Тракийский университет,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Педагогический факультет, Болгария, Стара Загора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324" y="330610"/>
            <a:ext cx="1009135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VIII </a:t>
            </a:r>
            <a:r>
              <a:rPr lang="ru-RU" sz="2000" dirty="0" smtClean="0">
                <a:solidFill>
                  <a:srgbClr val="002060"/>
                </a:solidFill>
              </a:rPr>
              <a:t>Международный научный форум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ИНТЕГРАТИВНЫЕ ПОДХОДЫ В ПРОФИЛАКТИКЕ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ЗАВИСИМОСТЕЙ И СОЦИАЛЬНО ОПАСНОГО ПОВЕДЕНИЯ В МОЛОДЁЖНОЙ СРЕДЕ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8638" y="6285505"/>
            <a:ext cx="577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24-25 ноября 2022, ЮФУ, </a:t>
            </a:r>
            <a:r>
              <a:rPr lang="ru-RU" dirty="0" err="1" smtClean="0">
                <a:solidFill>
                  <a:srgbClr val="002060"/>
                </a:solidFill>
              </a:rPr>
              <a:t>г.Ростов</a:t>
            </a:r>
            <a:r>
              <a:rPr lang="ru-RU" dirty="0" smtClean="0">
                <a:solidFill>
                  <a:srgbClr val="002060"/>
                </a:solidFill>
              </a:rPr>
              <a:t>-на-Дону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102" y="1691236"/>
            <a:ext cx="10515600" cy="279984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Применение 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метода Кейкис в консультировании 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799D-8116-438B-A5F0-CD8DE1EE527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4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53885"/>
            <a:ext cx="10515600" cy="245009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Что такое кейкис-консультирование и как можно его использовать в профилактике социально-опасного поведения в молодёжной среде?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799D-8116-438B-A5F0-CD8DE1EE527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19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791" y="1102937"/>
            <a:ext cx="11528981" cy="492079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dirty="0" smtClean="0">
                <a:solidFill>
                  <a:srgbClr val="002060"/>
                </a:solidFill>
              </a:rPr>
              <a:t>Любая заявленная проблема, 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в том числе и профилактика 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социально-опасного поведения 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в молодежной среде 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может быть описана в терминах ресурсов, 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о которых ранее говорил проф. Киселёв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799D-8116-438B-A5F0-CD8DE1EE527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5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353" y="405353"/>
            <a:ext cx="10978059" cy="7253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5400" b="1" dirty="0" smtClean="0">
                <a:solidFill>
                  <a:srgbClr val="002060"/>
                </a:solidFill>
              </a:rPr>
              <a:t>Задачи кейкис-консультирования</a:t>
            </a:r>
            <a:endParaRPr lang="ru-RU" sz="54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07116" y="1653004"/>
            <a:ext cx="6293838" cy="4703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4800" b="1" dirty="0" smtClean="0">
                <a:solidFill>
                  <a:srgbClr val="002060"/>
                </a:solidFill>
              </a:rPr>
              <a:t>1-я задача: 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i="1" dirty="0">
                <a:solidFill>
                  <a:srgbClr val="002060"/>
                </a:solidFill>
              </a:rPr>
              <a:t>о</a:t>
            </a:r>
            <a:r>
              <a:rPr lang="ru-RU" sz="4800" b="1" i="1" dirty="0" smtClean="0">
                <a:solidFill>
                  <a:srgbClr val="002060"/>
                </a:solidFill>
              </a:rPr>
              <a:t>писание случая</a:t>
            </a:r>
            <a:r>
              <a:rPr lang="ru-RU" sz="4800" b="1" dirty="0" smtClean="0">
                <a:solidFill>
                  <a:srgbClr val="002060"/>
                </a:solidFill>
              </a:rPr>
              <a:t>,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4800" b="1" dirty="0" smtClean="0">
                <a:solidFill>
                  <a:srgbClr val="002060"/>
                </a:solidFill>
              </a:rPr>
              <a:t>2-я задача: 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i="1" dirty="0">
                <a:solidFill>
                  <a:srgbClr val="002060"/>
                </a:solidFill>
              </a:rPr>
              <a:t>п</a:t>
            </a:r>
            <a:r>
              <a:rPr lang="ru-RU" sz="4800" b="1" i="1" dirty="0" smtClean="0">
                <a:solidFill>
                  <a:srgbClr val="002060"/>
                </a:solidFill>
              </a:rPr>
              <a:t>онимание ценностей </a:t>
            </a:r>
            <a:r>
              <a:rPr lang="ru-RU" sz="4800" b="1" i="1" dirty="0">
                <a:solidFill>
                  <a:srgbClr val="002060"/>
                </a:solidFill>
              </a:rPr>
              <a:t>клиента.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799D-8116-438B-A5F0-CD8DE1EE5277}" type="slidenum">
              <a:rPr lang="ru-RU" smtClean="0"/>
              <a:t>13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201650" y="2253747"/>
            <a:ext cx="1897520" cy="4467727"/>
          </a:xfrm>
          <a:prstGeom prst="roundRect">
            <a:avLst>
              <a:gd name="adj" fmla="val 207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Група</a:t>
            </a:r>
            <a:r>
              <a:rPr lang="ru-RU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ru-RU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b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Хакери</a:t>
            </a:r>
            <a:r>
              <a:rPr lang="ru-RU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(по </a:t>
            </a:r>
            <a:r>
              <a:rPr lang="ru-RU" sz="1200" b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съседство</a:t>
            </a:r>
            <a:r>
              <a:rPr lang="ru-RU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1200" b="1" dirty="0">
              <a:effectLst/>
              <a:ea typeface="Calibri" panose="020F0502020204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32456" y="5603272"/>
            <a:ext cx="1948736" cy="109644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Извънкласна</a:t>
            </a:r>
            <a:r>
              <a:rPr lang="ru-RU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ru-RU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b="1" dirty="0" err="1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дейност</a:t>
            </a:r>
            <a:r>
              <a:rPr lang="ru-RU" sz="1200" b="1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(Н.)</a:t>
            </a:r>
            <a:endParaRPr lang="ru-RU" sz="1200" b="1" dirty="0">
              <a:effectLst/>
              <a:ea typeface="Calibri" panose="020F0502020204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38273" y="2526243"/>
            <a:ext cx="2871039" cy="1562833"/>
          </a:xfrm>
          <a:prstGeom prst="roundRect">
            <a:avLst>
              <a:gd name="adj" fmla="val 6400"/>
            </a:avLst>
          </a:prstGeom>
          <a:solidFill>
            <a:srgbClr val="7030A0">
              <a:alpha val="1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Семейство, </a:t>
            </a:r>
            <a:r>
              <a:rPr lang="ru-RU" sz="1200" b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родителите</a:t>
            </a:r>
            <a:r>
              <a:rPr lang="ru-RU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1200" b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юношата</a:t>
            </a:r>
            <a:r>
              <a:rPr lang="ru-RU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Н.</a:t>
            </a:r>
            <a:endParaRPr lang="ru-RU" sz="1200" b="1" dirty="0">
              <a:effectLst/>
              <a:ea typeface="Calibri" panose="020F0502020204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241956" y="2962647"/>
            <a:ext cx="1787275" cy="3757790"/>
          </a:xfrm>
          <a:prstGeom prst="roundRect">
            <a:avLst>
              <a:gd name="adj" fmla="val 2719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Юноша Н.</a:t>
            </a:r>
            <a:endParaRPr lang="ru-RU" sz="1200" b="1" dirty="0">
              <a:effectLst/>
              <a:ea typeface="Calibri" panose="020F0502020204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229803" y="6134648"/>
            <a:ext cx="1400572" cy="41327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Манипулатор</a:t>
            </a:r>
            <a:r>
              <a:rPr lang="ru-RU" sz="12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sz="1200" i="1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25739" y="4004992"/>
            <a:ext cx="1274982" cy="169218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Интересува</a:t>
            </a:r>
            <a:r>
              <a:rPr lang="ru-RU" sz="12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i="1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200" i="1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i="1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от </a:t>
            </a:r>
            <a:br>
              <a:rPr lang="ru-RU" sz="1200" i="1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i="1" dirty="0" err="1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компютрии</a:t>
            </a:r>
            <a:r>
              <a:rPr lang="ru-RU" sz="1200" i="1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 от </a:t>
            </a:r>
            <a:r>
              <a:rPr lang="ru-RU" sz="1200" i="1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200" i="1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i="1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нови </a:t>
            </a:r>
            <a:r>
              <a:rPr lang="ru-RU" sz="12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информационни</a:t>
            </a:r>
            <a:r>
              <a:rPr lang="ru-RU" sz="12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технологии </a:t>
            </a:r>
            <a:endParaRPr lang="ru-RU" sz="1200" i="1" dirty="0">
              <a:effectLst/>
              <a:ea typeface="Calibri" panose="020F0502020204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241957" y="4918464"/>
            <a:ext cx="1399924" cy="487109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i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Криминални</a:t>
            </a:r>
            <a:r>
              <a:rPr lang="ru-RU" sz="1200" i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i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наклоности</a:t>
            </a:r>
            <a:endParaRPr lang="ru-RU" sz="1200" i="1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43407" y="2930433"/>
            <a:ext cx="876723" cy="48816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Баща</a:t>
            </a:r>
            <a:endParaRPr lang="ru-RU" sz="1200" b="1" dirty="0">
              <a:effectLst/>
              <a:ea typeface="Calibri" panose="020F0502020204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80688" y="2912411"/>
            <a:ext cx="931221" cy="511438"/>
          </a:xfrm>
          <a:prstGeom prst="roundRect">
            <a:avLst>
              <a:gd name="adj" fmla="val 48315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Майка</a:t>
            </a:r>
            <a:endParaRPr lang="ru-RU" sz="1200" b="1" dirty="0">
              <a:effectLst/>
              <a:ea typeface="Calibri" panose="020F0502020204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241957" y="5492358"/>
            <a:ext cx="1400572" cy="55550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Агресивно</a:t>
            </a:r>
            <a:r>
              <a:rPr lang="ru-RU" sz="12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поведение</a:t>
            </a:r>
            <a:endParaRPr lang="ru-RU" sz="1200" i="1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241957" y="4119992"/>
            <a:ext cx="1399924" cy="71168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i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Проблемно </a:t>
            </a:r>
            <a:r>
              <a:rPr lang="ru-RU" sz="1200" i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екстернално</a:t>
            </a:r>
            <a:r>
              <a:rPr lang="ru-RU" sz="1200" i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поведение</a:t>
            </a:r>
            <a:endParaRPr lang="ru-RU" sz="1200" i="1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241957" y="3413252"/>
            <a:ext cx="1400467" cy="61995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Единствено</a:t>
            </a:r>
            <a:r>
              <a:rPr lang="ru-RU" sz="12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дете</a:t>
            </a:r>
            <a:r>
              <a:rPr lang="ru-RU" sz="12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sz="12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семейството</a:t>
            </a:r>
            <a:endParaRPr lang="ru-RU" sz="1200" i="1" dirty="0">
              <a:effectLst/>
              <a:ea typeface="Calibri" panose="020F050202020403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32452" y="4424945"/>
            <a:ext cx="1948744" cy="10524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Училище (Н.)</a:t>
            </a:r>
            <a:endParaRPr lang="ru-RU" sz="1200" b="1" dirty="0">
              <a:effectLst/>
              <a:ea typeface="Calibri" panose="020F0502020204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725739" y="5761643"/>
            <a:ext cx="1274982" cy="440464"/>
          </a:xfrm>
          <a:prstGeom prst="roundRect">
            <a:avLst>
              <a:gd name="adj" fmla="val 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ru-RU" sz="1200" dirty="0">
              <a:effectLst/>
              <a:ea typeface="Calibri" panose="020F050202020403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80688" y="3238269"/>
            <a:ext cx="680605" cy="349966"/>
          </a:xfrm>
          <a:prstGeom prst="roundRect">
            <a:avLst>
              <a:gd name="adj" fmla="val 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ru-RU" sz="1200" dirty="0">
              <a:effectLst/>
              <a:ea typeface="Calibri" panose="020F050202020403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292548" y="5092285"/>
            <a:ext cx="680605" cy="385149"/>
          </a:xfrm>
          <a:prstGeom prst="roundRect">
            <a:avLst>
              <a:gd name="adj" fmla="val 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ru-RU" sz="1200" dirty="0">
              <a:effectLst/>
              <a:ea typeface="Calibri" panose="020F050202020403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309140" y="6279974"/>
            <a:ext cx="680605" cy="419739"/>
          </a:xfrm>
          <a:prstGeom prst="roundRect">
            <a:avLst>
              <a:gd name="adj" fmla="val 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ru-RU" sz="1200" dirty="0">
              <a:effectLst/>
              <a:ea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07896" y="1427726"/>
            <a:ext cx="357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Пример. </a:t>
            </a:r>
            <a:r>
              <a:rPr lang="ru-RU" b="1" dirty="0"/>
              <a:t>Казус </a:t>
            </a:r>
            <a:r>
              <a:rPr lang="ru-RU" b="1" dirty="0" smtClean="0"/>
              <a:t>«</a:t>
            </a:r>
            <a:r>
              <a:rPr lang="ru-RU" b="1" dirty="0" err="1"/>
              <a:t>Хакерът</a:t>
            </a:r>
            <a:r>
              <a:rPr lang="ru-RU" b="1" dirty="0"/>
              <a:t>»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237828" y="3253980"/>
            <a:ext cx="680605" cy="349966"/>
          </a:xfrm>
          <a:prstGeom prst="roundRect">
            <a:avLst>
              <a:gd name="adj" fmla="val 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ru-RU" sz="1200" dirty="0">
              <a:effectLst/>
              <a:ea typeface="Calibri" panose="020F050202020403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032452" y="3739110"/>
            <a:ext cx="680605" cy="349966"/>
          </a:xfrm>
          <a:prstGeom prst="roundRect">
            <a:avLst>
              <a:gd name="adj" fmla="val 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120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ru-RU" sz="1200">
              <a:effectLst/>
              <a:ea typeface="Calibri" panose="020F050202020403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023760" y="1855264"/>
            <a:ext cx="1268788" cy="511438"/>
          </a:xfrm>
          <a:prstGeom prst="roundRect">
            <a:avLst>
              <a:gd name="adj" fmla="val 48315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err="1" smtClean="0">
                <a:effectLst/>
                <a:ea typeface="Calibri" panose="020F0502020204030204" pitchFamily="34" charset="0"/>
              </a:rPr>
              <a:t>Консултант</a:t>
            </a:r>
            <a:endParaRPr lang="ru-RU" sz="1200" b="1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1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36" y="582370"/>
            <a:ext cx="11500702" cy="61525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5400" b="1" dirty="0" smtClean="0">
                <a:solidFill>
                  <a:srgbClr val="002060"/>
                </a:solidFill>
              </a:rPr>
              <a:t>Технология кейкис-консультирования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6636" y="1624711"/>
            <a:ext cx="11935364" cy="4600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indent="-36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Первый шаг: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Анализ стиля поведения клиента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pPr marL="360000" indent="-36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Второй шаг: 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Обсуждение с клиентом более эффективной стратегии поведения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pPr marL="360000" indent="-36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Третий шаг: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Анализ результатов нового поведения клие</a:t>
            </a:r>
            <a:r>
              <a:rPr lang="ru-RU" b="1" dirty="0" smtClean="0">
                <a:solidFill>
                  <a:srgbClr val="002060"/>
                </a:solidFill>
              </a:rPr>
              <a:t>нта.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799D-8116-438B-A5F0-CD8DE1EE527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2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05465" y="5294574"/>
            <a:ext cx="10838676" cy="1244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380" y="315799"/>
            <a:ext cx="11592821" cy="1494147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Определение КЛЮЧЕВОЙ проблемы в конкретном случае</a:t>
            </a:r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05465" y="1958419"/>
            <a:ext cx="11187466" cy="4899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58775">
              <a:lnSpc>
                <a:spcPct val="100000"/>
              </a:lnSpc>
            </a:pPr>
            <a:r>
              <a:rPr lang="ru-RU" sz="4000" b="1" dirty="0" smtClean="0">
                <a:solidFill>
                  <a:srgbClr val="002060"/>
                </a:solidFill>
              </a:rPr>
              <a:t>Определение ключевой проблемы в консультировании - одна из самых сложных задач. </a:t>
            </a:r>
          </a:p>
          <a:p>
            <a:pPr indent="358775">
              <a:lnSpc>
                <a:spcPct val="100000"/>
              </a:lnSpc>
            </a:pPr>
            <a:r>
              <a:rPr lang="ru-RU" sz="4000" b="1" dirty="0" smtClean="0">
                <a:solidFill>
                  <a:srgbClr val="002060"/>
                </a:solidFill>
              </a:rPr>
              <a:t>У клиента очень часто есть проблемы, которые реальны, но не являются ключевыми, а только происходят из ключевой. </a:t>
            </a:r>
          </a:p>
          <a:p>
            <a:pPr indent="35877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4000" b="1" i="1" dirty="0" smtClean="0">
                <a:solidFill>
                  <a:srgbClr val="002060"/>
                </a:solidFill>
              </a:rPr>
              <a:t>Формулировка ключевых проблем – результат аналитической </a:t>
            </a:r>
            <a:r>
              <a:rPr lang="ru-RU" sz="4000" b="1" i="1" dirty="0">
                <a:solidFill>
                  <a:srgbClr val="002060"/>
                </a:solidFill>
              </a:rPr>
              <a:t>работы консультанта.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799D-8116-438B-A5F0-CD8DE1EE527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9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52107"/>
            <a:ext cx="10515600" cy="5260157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Следующий шаг в аналитической деятельности консультанта заключается в том, 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чтобы он указал связь 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ключевой проблемы со всеми остальными проблемами клиента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799D-8116-438B-A5F0-CD8DE1EE527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789" y="987228"/>
            <a:ext cx="6154613" cy="513844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Учебник, помимо методики включает в себя множество описаний и решений кейсов (кейкисов) из педагогической практики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646" y="0"/>
            <a:ext cx="4811354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799D-8116-438B-A5F0-CD8DE1EE527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0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637" y="890124"/>
            <a:ext cx="6392041" cy="2538876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</a:rPr>
              <a:t>Уважаемые коллеги!</a:t>
            </a:r>
            <a:br>
              <a:rPr lang="ru-RU" sz="5400" b="1" i="1" dirty="0" smtClean="0">
                <a:solidFill>
                  <a:srgbClr val="002060"/>
                </a:solidFill>
              </a:rPr>
            </a:br>
            <a:r>
              <a:rPr lang="ru-RU" sz="5400" b="1" i="1" dirty="0" smtClean="0">
                <a:solidFill>
                  <a:srgbClr val="002060"/>
                </a:solidFill>
              </a:rPr>
              <a:t>Благодарим Вас </a:t>
            </a:r>
            <a:br>
              <a:rPr lang="ru-RU" sz="5400" b="1" i="1" dirty="0" smtClean="0">
                <a:solidFill>
                  <a:srgbClr val="002060"/>
                </a:solidFill>
              </a:rPr>
            </a:br>
            <a:r>
              <a:rPr lang="ru-RU" sz="5400" b="1" i="1" dirty="0" smtClean="0">
                <a:solidFill>
                  <a:srgbClr val="002060"/>
                </a:solidFill>
              </a:rPr>
              <a:t>за внимание!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639" y="3437639"/>
            <a:ext cx="6392040" cy="28732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200" dirty="0" smtClean="0"/>
              <a:t>Ссылка на другие книги и публикации по теме консультирования</a:t>
            </a:r>
            <a:br>
              <a:rPr lang="ru-RU" sz="1200" dirty="0" smtClean="0"/>
            </a:br>
            <a:r>
              <a:rPr lang="ru-RU" sz="1200" dirty="0" smtClean="0"/>
              <a:t>(на русском и болгарском языках):</a:t>
            </a:r>
            <a:endParaRPr lang="en-US" sz="1200" dirty="0" smtClean="0"/>
          </a:p>
          <a:p>
            <a:r>
              <a:rPr lang="ru-RU" sz="1200" dirty="0" smtClean="0"/>
              <a:t>Киселев</a:t>
            </a:r>
            <a:r>
              <a:rPr lang="ru-RU" sz="1200" dirty="0"/>
              <a:t>, Владимир Дмитриевич. (2018). Как написать авторский проектный социально-экономический кейс в формате Кейкис. Методика и сборник деловых </a:t>
            </a:r>
            <a:r>
              <a:rPr lang="ru-RU" sz="1200" dirty="0" smtClean="0"/>
              <a:t>игр. </a:t>
            </a:r>
            <a:r>
              <a:rPr lang="ru-RU" sz="1200" dirty="0"/>
              <a:t>Москва: КТК «Галактика</a:t>
            </a:r>
            <a:r>
              <a:rPr lang="ru-RU" sz="1200" dirty="0" smtClean="0"/>
              <a:t>»</a:t>
            </a:r>
            <a:r>
              <a:rPr lang="ru-RU" sz="1200" dirty="0"/>
              <a:t>,</a:t>
            </a:r>
            <a:r>
              <a:rPr lang="ru-RU" sz="1200" dirty="0" smtClean="0"/>
              <a:t> 320 стр. </a:t>
            </a:r>
            <a:r>
              <a:rPr lang="ru-RU" sz="1200" dirty="0">
                <a:hlinkClick r:id="rId3"/>
              </a:rPr>
              <a:t>http://</a:t>
            </a:r>
            <a:r>
              <a:rPr lang="ru-RU" sz="1200" dirty="0" smtClean="0">
                <a:hlinkClick r:id="rId3"/>
              </a:rPr>
              <a:t>doi.org/10.5281/zenodo.4009065</a:t>
            </a:r>
            <a:r>
              <a:rPr lang="en-US" sz="1200" dirty="0" smtClean="0"/>
              <a:t> </a:t>
            </a:r>
            <a:r>
              <a:rPr lang="ru-RU" sz="1200" dirty="0" smtClean="0"/>
              <a:t>   </a:t>
            </a:r>
            <a:endParaRPr lang="ru-RU" sz="1200" dirty="0"/>
          </a:p>
          <a:p>
            <a:r>
              <a:rPr lang="ru-RU" sz="1200" dirty="0" smtClean="0"/>
              <a:t>Киселев</a:t>
            </a:r>
            <a:r>
              <a:rPr lang="ru-RU" sz="1200" dirty="0"/>
              <a:t>, Владимир Дмитриевич. (2020). Методика на формулиране и решаване на случаи в подхода кейкис (Теория на частния случай), «Литера </a:t>
            </a:r>
            <a:r>
              <a:rPr lang="ru-RU" sz="1200" dirty="0" err="1"/>
              <a:t>принт</a:t>
            </a:r>
            <a:r>
              <a:rPr lang="ru-RU" sz="1200" dirty="0"/>
              <a:t>», </a:t>
            </a:r>
            <a:r>
              <a:rPr lang="ru-RU" sz="1200" dirty="0" smtClean="0"/>
              <a:t>320 стр. </a:t>
            </a:r>
            <a:r>
              <a:rPr lang="ru-RU" sz="1200" u="sng" dirty="0">
                <a:hlinkClick r:id="rId4"/>
              </a:rPr>
              <a:t>http://doi.org/10.5281/zenodo.4009473</a:t>
            </a:r>
            <a:r>
              <a:rPr lang="ru-RU" sz="1200" dirty="0"/>
              <a:t> </a:t>
            </a:r>
            <a:endParaRPr lang="ru-RU" sz="1200" dirty="0" smtClean="0"/>
          </a:p>
          <a:p>
            <a:r>
              <a:rPr lang="ru-RU" sz="1200" dirty="0"/>
              <a:t>Киселев, Владимир </a:t>
            </a:r>
            <a:r>
              <a:rPr lang="ru-RU" sz="1200" dirty="0" smtClean="0"/>
              <a:t>Дмитриевич </a:t>
            </a:r>
            <a:r>
              <a:rPr lang="ru-RU" sz="1200" dirty="0"/>
              <a:t>&amp; Ерёмин, Алексей Викторович. (2017). </a:t>
            </a:r>
            <a:r>
              <a:rPr lang="ru-RU" sz="1200" dirty="0" smtClean="0"/>
              <a:t>«Проблема бездомных собак»: собаки – сыты, а люди - целы. </a:t>
            </a:r>
            <a:r>
              <a:rPr lang="ru-RU" sz="1200" dirty="0"/>
              <a:t>Вестник МИРБИС, 3(11), 35–47. </a:t>
            </a:r>
            <a:r>
              <a:rPr lang="ru-RU" sz="1200" dirty="0">
                <a:hlinkClick r:id="rId5"/>
              </a:rPr>
              <a:t>http://</a:t>
            </a:r>
            <a:r>
              <a:rPr lang="ru-RU" sz="1200" dirty="0" smtClean="0">
                <a:hlinkClick r:id="rId5"/>
              </a:rPr>
              <a:t>doi.org/10.5281/zenodo.4007949</a:t>
            </a:r>
            <a:r>
              <a:rPr lang="ru-RU" sz="1200" dirty="0" smtClean="0"/>
              <a:t> </a:t>
            </a:r>
          </a:p>
          <a:p>
            <a:r>
              <a:rPr lang="ru-RU" sz="1200" dirty="0"/>
              <a:t>29–30 октября </a:t>
            </a:r>
            <a:r>
              <a:rPr lang="ru-RU" sz="1200" dirty="0" smtClean="0"/>
              <a:t> 2022 года в </a:t>
            </a:r>
            <a:r>
              <a:rPr lang="ru-RU" sz="1200" dirty="0"/>
              <a:t>Президентской академии состоялся финал Всероссийского кейс-чемпионата по государственному и муниципальному управлению (ГМУ).     </a:t>
            </a:r>
            <a:r>
              <a:rPr lang="en-US" sz="1200" dirty="0">
                <a:hlinkClick r:id="rId6"/>
              </a:rPr>
              <a:t>https://igsu.ranepa.ru/news/p189024</a:t>
            </a:r>
            <a:r>
              <a:rPr lang="en-US" sz="1200" dirty="0" smtClean="0">
                <a:hlinkClick r:id="rId6"/>
              </a:rPr>
              <a:t>/</a:t>
            </a:r>
            <a:r>
              <a:rPr lang="ru-RU" sz="1200" dirty="0" smtClean="0"/>
              <a:t>  </a:t>
            </a:r>
          </a:p>
          <a:p>
            <a:pPr marL="0" indent="0" algn="ctr">
              <a:buNone/>
            </a:pPr>
            <a:r>
              <a:rPr lang="ru-RU" sz="1400" dirty="0" smtClean="0"/>
              <a:t>  </a:t>
            </a:r>
            <a:r>
              <a:rPr lang="en-US" sz="1400" b="1" dirty="0" smtClean="0">
                <a:solidFill>
                  <a:srgbClr val="002060"/>
                </a:solidFill>
              </a:rPr>
              <a:t>E-mail</a:t>
            </a:r>
            <a:r>
              <a:rPr lang="ru-RU" sz="1400" b="1" dirty="0" smtClean="0">
                <a:solidFill>
                  <a:srgbClr val="002060"/>
                </a:solidFill>
              </a:rPr>
              <a:t>:      </a:t>
            </a:r>
            <a:r>
              <a:rPr lang="en-US" sz="1400" dirty="0" smtClean="0">
                <a:hlinkClick r:id="rId7"/>
              </a:rPr>
              <a:t>kiselev-vd@ranepa.ru</a:t>
            </a:r>
            <a:r>
              <a:rPr lang="ru-RU" sz="1400" dirty="0" smtClean="0"/>
              <a:t>       </a:t>
            </a:r>
            <a:r>
              <a:rPr lang="en-US" sz="1400" dirty="0" smtClean="0">
                <a:hlinkClick r:id="rId8"/>
              </a:rPr>
              <a:t>js.dobreva@gmail.com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646" y="0"/>
            <a:ext cx="4811354" cy="6858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799D-8116-438B-A5F0-CD8DE1EE527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67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33630" y="247709"/>
            <a:ext cx="11489302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/>
                <a:cs typeface="Arial"/>
              </a:rPr>
              <a:t>Континуум ресурсов, метрики для оценки ситуации</a:t>
            </a:r>
            <a:endParaRPr lang="ru-RU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030966"/>
              </p:ext>
            </p:extLst>
          </p:nvPr>
        </p:nvGraphicFramePr>
        <p:xfrm>
          <a:off x="341914" y="809594"/>
          <a:ext cx="11489302" cy="593097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89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995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4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Типы ресурсов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Виды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ресурсов (и их производные)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7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Физические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spc="10" dirty="0" smtClean="0">
                          <a:solidFill>
                            <a:srgbClr val="000080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</a:t>
                      </a:r>
                      <a:r>
                        <a:rPr lang="ru-RU" sz="1800" b="1" spc="10" dirty="0" smtClean="0">
                          <a:solidFill>
                            <a:srgbClr val="000080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– </a:t>
                      </a:r>
                      <a:r>
                        <a:rPr lang="ru-RU" sz="1800" b="1" dirty="0" smtClean="0">
                          <a:effectLst/>
                          <a:latin typeface="+mn-lt"/>
                        </a:rPr>
                        <a:t>время </a:t>
                      </a:r>
                      <a:br>
                        <a:rPr lang="ru-RU" sz="1800" b="1" dirty="0" smtClean="0">
                          <a:effectLst/>
                          <a:latin typeface="+mn-lt"/>
                        </a:rPr>
                      </a:br>
                      <a:r>
                        <a:rPr lang="ru-RU" sz="1800" dirty="0" smtClean="0">
                          <a:effectLst/>
                          <a:latin typeface="+mn-lt"/>
                        </a:rPr>
                        <a:t>(момент времени, интервал времени, частотность и последовательность событий и т.д.)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spc="10" dirty="0" smtClean="0">
                          <a:solidFill>
                            <a:srgbClr val="000080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ru-RU" sz="1800" b="1" spc="10" dirty="0" smtClean="0">
                          <a:solidFill>
                            <a:srgbClr val="000080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lang="ru-RU" sz="1800" b="1" dirty="0" smtClean="0">
                          <a:effectLst/>
                          <a:latin typeface="+mn-lt"/>
                        </a:rPr>
                        <a:t>пространство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(привязка к месту,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путь, территория, ландшафт, </a:t>
                      </a:r>
                      <a:br>
                        <a:rPr lang="ru-RU" sz="1800" dirty="0" smtClean="0">
                          <a:effectLst/>
                          <a:latin typeface="+mn-lt"/>
                        </a:rPr>
                      </a:br>
                      <a:r>
                        <a:rPr lang="ru-RU" sz="1800" dirty="0" smtClean="0">
                          <a:effectLst/>
                          <a:latin typeface="+mn-lt"/>
                        </a:rPr>
                        <a:t>т. е. точка, отрезок, площадь, объем)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spc="10" dirty="0" smtClean="0">
                          <a:solidFill>
                            <a:srgbClr val="000080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</a:t>
                      </a:r>
                      <a:r>
                        <a:rPr lang="ru-RU" sz="1800" b="1" spc="10" dirty="0" smtClean="0">
                          <a:solidFill>
                            <a:srgbClr val="000080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– </a:t>
                      </a:r>
                      <a:r>
                        <a:rPr lang="ru-RU" sz="1800" b="1" dirty="0" smtClean="0">
                          <a:effectLst/>
                          <a:latin typeface="+mn-lt"/>
                        </a:rPr>
                        <a:t>материалы и их поля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(любые, например, оборудование, расходные материалы, их фазовые состояния (плазменное, газообразное, жидкое, твердое)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spc="10" dirty="0" err="1" smtClean="0">
                          <a:solidFill>
                            <a:srgbClr val="000080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US" sz="1800" b="1" spc="10" dirty="0" smtClean="0">
                          <a:solidFill>
                            <a:srgbClr val="000080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(Φ)</a:t>
                      </a:r>
                      <a:r>
                        <a:rPr lang="ru-RU" sz="1800" b="1" spc="10" dirty="0" smtClean="0">
                          <a:solidFill>
                            <a:srgbClr val="000080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lang="ru-RU" sz="1800" b="1" dirty="0" smtClean="0">
                          <a:effectLst/>
                          <a:latin typeface="+mn-lt"/>
                        </a:rPr>
                        <a:t>физические </a:t>
                      </a:r>
                      <a:r>
                        <a:rPr lang="ru-RU" sz="1800" b="1" dirty="0">
                          <a:effectLst/>
                          <a:latin typeface="+mn-lt"/>
                        </a:rPr>
                        <a:t>драйверы </a:t>
                      </a:r>
                      <a:r>
                        <a:rPr lang="ru-RU" sz="1800" b="1" dirty="0" smtClean="0">
                          <a:effectLst/>
                          <a:latin typeface="+mn-lt"/>
                        </a:rPr>
                        <a:t>изменений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(все известные виды энергии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то, 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что запускает физические процессы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изменений, в т. ч. деньги)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89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74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Психологические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spc="10" dirty="0" err="1" smtClean="0">
                          <a:solidFill>
                            <a:srgbClr val="000080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Soc</a:t>
                      </a:r>
                      <a:r>
                        <a:rPr lang="ru-RU" sz="1800" b="1" spc="10" dirty="0" smtClean="0">
                          <a:solidFill>
                            <a:srgbClr val="000080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lang="ru-RU" sz="1800" b="1" dirty="0" smtClean="0">
                          <a:effectLst/>
                          <a:latin typeface="+mn-lt"/>
                        </a:rPr>
                        <a:t>человеческие инфраструктуры</a:t>
                      </a:r>
                      <a:br>
                        <a:rPr lang="ru-RU" sz="1800" b="1" dirty="0" smtClean="0">
                          <a:effectLst/>
                          <a:latin typeface="+mn-lt"/>
                        </a:rPr>
                      </a:br>
                      <a:r>
                        <a:rPr lang="ru-RU" sz="1800" dirty="0" smtClean="0">
                          <a:effectLst/>
                          <a:latin typeface="+mn-lt"/>
                        </a:rPr>
                        <a:t>(социальные; человек, малая группа, группа, организация, отрасль, социум)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spc="10" dirty="0" err="1" smtClean="0">
                          <a:solidFill>
                            <a:srgbClr val="000080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</a:t>
                      </a:r>
                      <a:r>
                        <a:rPr lang="ru-RU" sz="1800" b="1" spc="10" dirty="0" smtClean="0">
                          <a:solidFill>
                            <a:srgbClr val="000080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lang="ru-RU" sz="1800" b="1" dirty="0" smtClean="0">
                          <a:effectLst/>
                          <a:latin typeface="+mn-lt"/>
                        </a:rPr>
                        <a:t>информационные инфраструктуры</a:t>
                      </a:r>
                      <a:endParaRPr lang="ru-RU" sz="1800" dirty="0" smtClean="0">
                        <a:effectLst/>
                        <a:latin typeface="+mn-lt"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spc="10" dirty="0" smtClean="0">
                          <a:solidFill>
                            <a:srgbClr val="000080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Tech</a:t>
                      </a:r>
                      <a:r>
                        <a:rPr lang="ru-RU" sz="1800" b="1" spc="10" dirty="0" smtClean="0">
                          <a:solidFill>
                            <a:srgbClr val="000080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lang="ru-RU" sz="1800" b="1" dirty="0" smtClean="0">
                          <a:effectLst/>
                          <a:latin typeface="+mn-lt"/>
                        </a:rPr>
                        <a:t>технологические инфраструктуры 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spc="10" dirty="0" err="1" smtClean="0">
                          <a:solidFill>
                            <a:srgbClr val="000080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US" sz="1800" b="1" spc="10" dirty="0" smtClean="0">
                          <a:solidFill>
                            <a:srgbClr val="000080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(Ψ)</a:t>
                      </a:r>
                      <a:r>
                        <a:rPr lang="ru-RU" sz="1800" b="1" spc="10" dirty="0" smtClean="0">
                          <a:solidFill>
                            <a:srgbClr val="000080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lang="ru-RU" sz="1800" b="1" dirty="0" smtClean="0">
                          <a:effectLst/>
                          <a:latin typeface="+mn-lt"/>
                        </a:rPr>
                        <a:t>психологические драйверы изменений </a:t>
                      </a:r>
                      <a:br>
                        <a:rPr lang="ru-RU" sz="1800" b="1" dirty="0" smtClean="0">
                          <a:effectLst/>
                          <a:latin typeface="+mn-lt"/>
                        </a:rPr>
                      </a:br>
                      <a:r>
                        <a:rPr lang="ru-RU" sz="1800" dirty="0" smtClean="0">
                          <a:effectLst/>
                          <a:latin typeface="+mn-lt"/>
                        </a:rPr>
                        <a:t>(мотивированная деятельность, активность)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799D-8116-438B-A5F0-CD8DE1EE527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1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5684363" y="1583703"/>
            <a:ext cx="4977352" cy="4374037"/>
          </a:xfrm>
          <a:custGeom>
            <a:avLst/>
            <a:gdLst>
              <a:gd name="connsiteX0" fmla="*/ 3346516 w 4298623"/>
              <a:gd name="connsiteY0" fmla="*/ 0 h 3855563"/>
              <a:gd name="connsiteX1" fmla="*/ 0 w 4298623"/>
              <a:gd name="connsiteY1" fmla="*/ 3855563 h 3855563"/>
              <a:gd name="connsiteX2" fmla="*/ 4298623 w 4298623"/>
              <a:gd name="connsiteY2" fmla="*/ 2762053 h 3855563"/>
              <a:gd name="connsiteX3" fmla="*/ 3346516 w 4298623"/>
              <a:gd name="connsiteY3" fmla="*/ 0 h 3855563"/>
              <a:gd name="connsiteX0" fmla="*/ 2403836 w 4298623"/>
              <a:gd name="connsiteY0" fmla="*/ 0 h 4185501"/>
              <a:gd name="connsiteX1" fmla="*/ 0 w 4298623"/>
              <a:gd name="connsiteY1" fmla="*/ 4185501 h 4185501"/>
              <a:gd name="connsiteX2" fmla="*/ 4298623 w 4298623"/>
              <a:gd name="connsiteY2" fmla="*/ 3091991 h 4185501"/>
              <a:gd name="connsiteX3" fmla="*/ 2403836 w 4298623"/>
              <a:gd name="connsiteY3" fmla="*/ 0 h 4185501"/>
              <a:gd name="connsiteX0" fmla="*/ 2799762 w 4694549"/>
              <a:gd name="connsiteY0" fmla="*/ 0 h 4251488"/>
              <a:gd name="connsiteX1" fmla="*/ 0 w 4694549"/>
              <a:gd name="connsiteY1" fmla="*/ 4251488 h 4251488"/>
              <a:gd name="connsiteX2" fmla="*/ 4694549 w 4694549"/>
              <a:gd name="connsiteY2" fmla="*/ 3091991 h 4251488"/>
              <a:gd name="connsiteX3" fmla="*/ 2799762 w 4694549"/>
              <a:gd name="connsiteY3" fmla="*/ 0 h 4251488"/>
              <a:gd name="connsiteX0" fmla="*/ 2780909 w 4694549"/>
              <a:gd name="connsiteY0" fmla="*/ 0 h 4279769"/>
              <a:gd name="connsiteX1" fmla="*/ 0 w 4694549"/>
              <a:gd name="connsiteY1" fmla="*/ 4279769 h 4279769"/>
              <a:gd name="connsiteX2" fmla="*/ 4694549 w 4694549"/>
              <a:gd name="connsiteY2" fmla="*/ 3120272 h 4279769"/>
              <a:gd name="connsiteX3" fmla="*/ 2780909 w 4694549"/>
              <a:gd name="connsiteY3" fmla="*/ 0 h 4279769"/>
              <a:gd name="connsiteX0" fmla="*/ 2780909 w 4892512"/>
              <a:gd name="connsiteY0" fmla="*/ 0 h 4279769"/>
              <a:gd name="connsiteX1" fmla="*/ 0 w 4892512"/>
              <a:gd name="connsiteY1" fmla="*/ 4279769 h 4279769"/>
              <a:gd name="connsiteX2" fmla="*/ 4892512 w 4892512"/>
              <a:gd name="connsiteY2" fmla="*/ 3091992 h 4279769"/>
              <a:gd name="connsiteX3" fmla="*/ 2780909 w 4892512"/>
              <a:gd name="connsiteY3" fmla="*/ 0 h 4279769"/>
              <a:gd name="connsiteX0" fmla="*/ 2828043 w 4939646"/>
              <a:gd name="connsiteY0" fmla="*/ 0 h 4421171"/>
              <a:gd name="connsiteX1" fmla="*/ 0 w 4939646"/>
              <a:gd name="connsiteY1" fmla="*/ 4421171 h 4421171"/>
              <a:gd name="connsiteX2" fmla="*/ 4939646 w 4939646"/>
              <a:gd name="connsiteY2" fmla="*/ 3091992 h 4421171"/>
              <a:gd name="connsiteX3" fmla="*/ 2828043 w 4939646"/>
              <a:gd name="connsiteY3" fmla="*/ 0 h 4421171"/>
              <a:gd name="connsiteX0" fmla="*/ 2865750 w 4977353"/>
              <a:gd name="connsiteY0" fmla="*/ 0 h 4411745"/>
              <a:gd name="connsiteX1" fmla="*/ 0 w 4977353"/>
              <a:gd name="connsiteY1" fmla="*/ 4411745 h 4411745"/>
              <a:gd name="connsiteX2" fmla="*/ 4977353 w 4977353"/>
              <a:gd name="connsiteY2" fmla="*/ 3091992 h 4411745"/>
              <a:gd name="connsiteX3" fmla="*/ 2865750 w 4977353"/>
              <a:gd name="connsiteY3" fmla="*/ 0 h 4411745"/>
              <a:gd name="connsiteX0" fmla="*/ 2865750 w 5005633"/>
              <a:gd name="connsiteY0" fmla="*/ 0 h 4411745"/>
              <a:gd name="connsiteX1" fmla="*/ 0 w 5005633"/>
              <a:gd name="connsiteY1" fmla="*/ 4411745 h 4411745"/>
              <a:gd name="connsiteX2" fmla="*/ 5005633 w 5005633"/>
              <a:gd name="connsiteY2" fmla="*/ 3129699 h 4411745"/>
              <a:gd name="connsiteX3" fmla="*/ 2865750 w 5005633"/>
              <a:gd name="connsiteY3" fmla="*/ 0 h 4411745"/>
              <a:gd name="connsiteX0" fmla="*/ 2771482 w 4911365"/>
              <a:gd name="connsiteY0" fmla="*/ 0 h 4440025"/>
              <a:gd name="connsiteX1" fmla="*/ 0 w 4911365"/>
              <a:gd name="connsiteY1" fmla="*/ 4440025 h 4440025"/>
              <a:gd name="connsiteX2" fmla="*/ 4911365 w 4911365"/>
              <a:gd name="connsiteY2" fmla="*/ 3129699 h 4440025"/>
              <a:gd name="connsiteX3" fmla="*/ 2771482 w 4911365"/>
              <a:gd name="connsiteY3" fmla="*/ 0 h 4440025"/>
              <a:gd name="connsiteX0" fmla="*/ 2837469 w 4977352"/>
              <a:gd name="connsiteY0" fmla="*/ 0 h 4374037"/>
              <a:gd name="connsiteX1" fmla="*/ 0 w 4977352"/>
              <a:gd name="connsiteY1" fmla="*/ 4374037 h 4374037"/>
              <a:gd name="connsiteX2" fmla="*/ 4977352 w 4977352"/>
              <a:gd name="connsiteY2" fmla="*/ 3129699 h 4374037"/>
              <a:gd name="connsiteX3" fmla="*/ 2837469 w 4977352"/>
              <a:gd name="connsiteY3" fmla="*/ 0 h 437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7352" h="4374037">
                <a:moveTo>
                  <a:pt x="2837469" y="0"/>
                </a:moveTo>
                <a:lnTo>
                  <a:pt x="0" y="4374037"/>
                </a:lnTo>
                <a:lnTo>
                  <a:pt x="4977352" y="3129699"/>
                </a:lnTo>
                <a:lnTo>
                  <a:pt x="283746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Canvas 52"/>
          <p:cNvGrpSpPr/>
          <p:nvPr/>
        </p:nvGrpSpPr>
        <p:grpSpPr>
          <a:xfrm>
            <a:off x="4801538" y="983087"/>
            <a:ext cx="7409239" cy="5874913"/>
            <a:chOff x="110451" y="60702"/>
            <a:chExt cx="5068570" cy="3373755"/>
          </a:xfrm>
          <a:solidFill>
            <a:schemeClr val="bg1">
              <a:lumMod val="95000"/>
              <a:alpha val="30000"/>
            </a:schemeClr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110451" y="60702"/>
              <a:ext cx="5068570" cy="3373755"/>
            </a:xfrm>
            <a:prstGeom prst="rect">
              <a:avLst/>
            </a:prstGeom>
            <a:grpFill/>
          </p:spPr>
        </p:sp>
        <p:sp>
          <p:nvSpPr>
            <p:cNvPr id="6" name="AutoShape 30"/>
            <p:cNvSpPr>
              <a:spLocks noChangeArrowheads="1"/>
            </p:cNvSpPr>
            <p:nvPr/>
          </p:nvSpPr>
          <p:spPr bwMode="auto">
            <a:xfrm>
              <a:off x="643724" y="317804"/>
              <a:ext cx="3075491" cy="2644243"/>
            </a:xfrm>
            <a:custGeom>
              <a:avLst/>
              <a:gdLst>
                <a:gd name="connsiteX0" fmla="*/ 0 w 4486328"/>
                <a:gd name="connsiteY0" fmla="*/ 4604572 h 4604572"/>
                <a:gd name="connsiteX1" fmla="*/ 2977800 w 4486328"/>
                <a:gd name="connsiteY1" fmla="*/ 0 h 4604572"/>
                <a:gd name="connsiteX2" fmla="*/ 4486328 w 4486328"/>
                <a:gd name="connsiteY2" fmla="*/ 4604572 h 4604572"/>
                <a:gd name="connsiteX3" fmla="*/ 0 w 4486328"/>
                <a:gd name="connsiteY3" fmla="*/ 4604572 h 4604572"/>
                <a:gd name="connsiteX0" fmla="*/ 0 w 4495755"/>
                <a:gd name="connsiteY0" fmla="*/ 4595146 h 4604572"/>
                <a:gd name="connsiteX1" fmla="*/ 2987227 w 4495755"/>
                <a:gd name="connsiteY1" fmla="*/ 0 h 4604572"/>
                <a:gd name="connsiteX2" fmla="*/ 4495755 w 4495755"/>
                <a:gd name="connsiteY2" fmla="*/ 4604572 h 4604572"/>
                <a:gd name="connsiteX3" fmla="*/ 0 w 4495755"/>
                <a:gd name="connsiteY3" fmla="*/ 4595146 h 460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5755" h="4604572">
                  <a:moveTo>
                    <a:pt x="0" y="4595146"/>
                  </a:moveTo>
                  <a:lnTo>
                    <a:pt x="2987227" y="0"/>
                  </a:lnTo>
                  <a:lnTo>
                    <a:pt x="4495755" y="4604572"/>
                  </a:lnTo>
                  <a:lnTo>
                    <a:pt x="0" y="4595146"/>
                  </a:lnTo>
                  <a:close/>
                </a:path>
              </a:pathLst>
            </a:custGeom>
            <a:grpFill/>
            <a:ln w="7620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400" b="1"/>
            </a:p>
          </p:txBody>
        </p:sp>
        <p:sp>
          <p:nvSpPr>
            <p:cNvPr id="7" name="Freeform 31"/>
            <p:cNvSpPr>
              <a:spLocks/>
            </p:cNvSpPr>
            <p:nvPr/>
          </p:nvSpPr>
          <p:spPr bwMode="auto">
            <a:xfrm rot="163871">
              <a:off x="2664768" y="484747"/>
              <a:ext cx="1512621" cy="2463998"/>
            </a:xfrm>
            <a:custGeom>
              <a:avLst/>
              <a:gdLst>
                <a:gd name="T0" fmla="*/ 0 w 1631"/>
                <a:gd name="T1" fmla="*/ 0 h 3591"/>
                <a:gd name="T2" fmla="*/ 6750919 w 1631"/>
                <a:gd name="T3" fmla="*/ 12545340 h 3591"/>
                <a:gd name="T4" fmla="*/ 9394834 w 1631"/>
                <a:gd name="T5" fmla="*/ 8531250 h 3591"/>
                <a:gd name="T6" fmla="*/ 0 w 1631"/>
                <a:gd name="T7" fmla="*/ 0 h 35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31" h="3591">
                  <a:moveTo>
                    <a:pt x="0" y="0"/>
                  </a:moveTo>
                  <a:lnTo>
                    <a:pt x="1172" y="3591"/>
                  </a:lnTo>
                  <a:lnTo>
                    <a:pt x="1631" y="24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400" b="1"/>
            </a:p>
          </p:txBody>
        </p:sp>
        <p:cxnSp>
          <p:nvCxnSpPr>
            <p:cNvPr id="8" name="AutoShape 32"/>
            <p:cNvCxnSpPr>
              <a:cxnSpLocks noChangeShapeType="1"/>
            </p:cNvCxnSpPr>
            <p:nvPr/>
          </p:nvCxnSpPr>
          <p:spPr bwMode="auto">
            <a:xfrm flipV="1">
              <a:off x="617809" y="2199036"/>
              <a:ext cx="3630950" cy="796213"/>
            </a:xfrm>
            <a:prstGeom prst="straightConnector1">
              <a:avLst/>
            </a:prstGeom>
            <a:grpFill/>
            <a:ln w="57150">
              <a:solidFill>
                <a:srgbClr val="000000"/>
              </a:solidFill>
              <a:prstDash val="dash"/>
              <a:round/>
              <a:headEnd/>
              <a:tailEnd/>
            </a:ln>
            <a:extLst/>
          </p:spPr>
        </p:cxnSp>
        <p:sp>
          <p:nvSpPr>
            <p:cNvPr id="9" name="Oval 33"/>
            <p:cNvSpPr>
              <a:spLocks noChangeArrowheads="1"/>
            </p:cNvSpPr>
            <p:nvPr/>
          </p:nvSpPr>
          <p:spPr bwMode="auto">
            <a:xfrm>
              <a:off x="2600936" y="2002133"/>
              <a:ext cx="43801" cy="2920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400" b="1"/>
            </a:p>
          </p:txBody>
        </p:sp>
        <p:cxnSp>
          <p:nvCxnSpPr>
            <p:cNvPr id="10" name="AutoShape 34"/>
            <p:cNvCxnSpPr>
              <a:cxnSpLocks noChangeShapeType="1"/>
            </p:cNvCxnSpPr>
            <p:nvPr/>
          </p:nvCxnSpPr>
          <p:spPr bwMode="auto">
            <a:xfrm flipV="1">
              <a:off x="617809" y="2027533"/>
              <a:ext cx="1989527" cy="989316"/>
            </a:xfrm>
            <a:prstGeom prst="straightConnector1">
              <a:avLst/>
            </a:prstGeom>
            <a:grp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/>
          </p:spPr>
        </p:cxnSp>
        <p:cxnSp>
          <p:nvCxnSpPr>
            <p:cNvPr id="11" name="AutoShape 35"/>
            <p:cNvCxnSpPr>
              <a:cxnSpLocks noChangeShapeType="1"/>
            </p:cNvCxnSpPr>
            <p:nvPr/>
          </p:nvCxnSpPr>
          <p:spPr bwMode="auto">
            <a:xfrm flipV="1">
              <a:off x="2623136" y="351706"/>
              <a:ext cx="31800" cy="1650427"/>
            </a:xfrm>
            <a:prstGeom prst="straightConnector1">
              <a:avLst/>
            </a:prstGeom>
            <a:grp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/>
          </p:spPr>
        </p:cxnSp>
        <p:cxnSp>
          <p:nvCxnSpPr>
            <p:cNvPr id="12" name="AutoShape 36"/>
            <p:cNvCxnSpPr>
              <a:cxnSpLocks noChangeShapeType="1"/>
            </p:cNvCxnSpPr>
            <p:nvPr/>
          </p:nvCxnSpPr>
          <p:spPr bwMode="auto">
            <a:xfrm>
              <a:off x="2644737" y="2016733"/>
              <a:ext cx="1473220" cy="140302"/>
            </a:xfrm>
            <a:prstGeom prst="straightConnector1">
              <a:avLst/>
            </a:prstGeom>
            <a:grp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/>
          </p:spPr>
        </p:cxnSp>
        <p:cxnSp>
          <p:nvCxnSpPr>
            <p:cNvPr id="13" name="AutoShape 37"/>
            <p:cNvCxnSpPr>
              <a:cxnSpLocks noChangeShapeType="1"/>
            </p:cNvCxnSpPr>
            <p:nvPr/>
          </p:nvCxnSpPr>
          <p:spPr bwMode="auto">
            <a:xfrm>
              <a:off x="2623136" y="2030733"/>
              <a:ext cx="1063715" cy="964516"/>
            </a:xfrm>
            <a:prstGeom prst="straightConnector1">
              <a:avLst/>
            </a:prstGeom>
            <a:grp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/>
          </p:spPr>
        </p:cxnSp>
        <p:sp>
          <p:nvSpPr>
            <p:cNvPr id="14" name="Овал 13"/>
            <p:cNvSpPr>
              <a:spLocks noChangeArrowheads="1"/>
            </p:cNvSpPr>
            <p:nvPr/>
          </p:nvSpPr>
          <p:spPr bwMode="auto">
            <a:xfrm>
              <a:off x="3529422" y="1939852"/>
              <a:ext cx="1377383" cy="4341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bg-BG" sz="1400" b="1" dirty="0" smtClean="0">
                  <a:solidFill>
                    <a:srgbClr val="7030A0"/>
                  </a:solidFill>
                  <a:effectLst/>
                  <a:ea typeface="Calibri" panose="020F0502020204030204" pitchFamily="34" charset="0"/>
                </a:rPr>
                <a:t>Соперничество</a:t>
              </a:r>
              <a:endParaRPr lang="en-US" sz="1400" b="1" dirty="0" smtClean="0">
                <a:solidFill>
                  <a:srgbClr val="7030A0"/>
                </a:solidFill>
                <a:effectLst/>
                <a:ea typeface="Calibri" panose="020F050202020403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2000" b="1" dirty="0">
                  <a:solidFill>
                    <a:srgbClr val="7030A0"/>
                  </a:solidFill>
                  <a:ea typeface="Calibri" panose="020F0502020204030204" pitchFamily="34" charset="0"/>
                </a:rPr>
                <a:t>B</a:t>
              </a:r>
              <a:endParaRPr lang="ru-RU" sz="2000" b="1" dirty="0">
                <a:solidFill>
                  <a:srgbClr val="7030A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15" name="Овал 14"/>
            <p:cNvSpPr>
              <a:spLocks noChangeArrowheads="1"/>
            </p:cNvSpPr>
            <p:nvPr/>
          </p:nvSpPr>
          <p:spPr bwMode="auto">
            <a:xfrm>
              <a:off x="2862968" y="2692912"/>
              <a:ext cx="1377383" cy="4341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bg-BG" sz="1400" b="1" dirty="0" smtClean="0">
                  <a:solidFill>
                    <a:srgbClr val="7030A0"/>
                  </a:solidFill>
                  <a:effectLst/>
                  <a:ea typeface="Calibri" panose="020F0502020204030204" pitchFamily="34" charset="0"/>
                </a:rPr>
                <a:t>Растворение</a:t>
              </a:r>
              <a:endParaRPr lang="en-US" sz="1400" b="1" dirty="0" smtClean="0">
                <a:solidFill>
                  <a:srgbClr val="7030A0"/>
                </a:solidFill>
                <a:effectLst/>
                <a:ea typeface="Calibri" panose="020F050202020403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2000" b="1" dirty="0">
                  <a:solidFill>
                    <a:srgbClr val="7030A0"/>
                  </a:solidFill>
                  <a:ea typeface="Calibri" panose="020F0502020204030204" pitchFamily="34" charset="0"/>
                </a:rPr>
                <a:t>C</a:t>
              </a:r>
              <a:endParaRPr lang="ru-RU" sz="2000" b="1" dirty="0">
                <a:solidFill>
                  <a:srgbClr val="7030A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17" name="Овал 16"/>
            <p:cNvSpPr>
              <a:spLocks noChangeArrowheads="1"/>
            </p:cNvSpPr>
            <p:nvPr/>
          </p:nvSpPr>
          <p:spPr bwMode="auto">
            <a:xfrm>
              <a:off x="176121" y="2643708"/>
              <a:ext cx="1377383" cy="4341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bg-BG" sz="1400" b="1" dirty="0" smtClean="0">
                  <a:solidFill>
                    <a:srgbClr val="7030A0"/>
                  </a:solidFill>
                  <a:effectLst/>
                  <a:ea typeface="Calibri" panose="020F0502020204030204" pitchFamily="34" charset="0"/>
                </a:rPr>
                <a:t>Сотрудничество</a:t>
              </a:r>
              <a:endParaRPr lang="en-US" sz="1400" b="1" dirty="0" smtClean="0">
                <a:solidFill>
                  <a:srgbClr val="7030A0"/>
                </a:solidFill>
                <a:effectLst/>
                <a:ea typeface="Calibri" panose="020F050202020403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2000" b="1" dirty="0">
                  <a:solidFill>
                    <a:srgbClr val="7030A0"/>
                  </a:solidFill>
                  <a:ea typeface="Calibri" panose="020F0502020204030204" pitchFamily="34" charset="0"/>
                </a:rPr>
                <a:t>D</a:t>
              </a:r>
              <a:endParaRPr lang="ru-RU" sz="2000" b="1" dirty="0">
                <a:solidFill>
                  <a:srgbClr val="7030A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18" name="Овал 17"/>
            <p:cNvSpPr>
              <a:spLocks noChangeArrowheads="1"/>
            </p:cNvSpPr>
            <p:nvPr/>
          </p:nvSpPr>
          <p:spPr bwMode="auto">
            <a:xfrm>
              <a:off x="1777091" y="1829359"/>
              <a:ext cx="1377383" cy="4341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bg-BG" sz="1400" b="1" dirty="0" smtClean="0">
                  <a:solidFill>
                    <a:srgbClr val="7030A0"/>
                  </a:solidFill>
                  <a:effectLst/>
                  <a:ea typeface="Calibri" panose="020F0502020204030204" pitchFamily="34" charset="0"/>
                </a:rPr>
                <a:t>Компромисс</a:t>
              </a:r>
              <a:endParaRPr lang="en-US" sz="1400" b="1" dirty="0" smtClean="0">
                <a:solidFill>
                  <a:srgbClr val="7030A0"/>
                </a:solidFill>
                <a:effectLst/>
                <a:ea typeface="Calibri" panose="020F050202020403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2000" b="1" dirty="0" smtClean="0">
                  <a:solidFill>
                    <a:srgbClr val="7030A0"/>
                  </a:solidFill>
                  <a:ea typeface="Calibri" panose="020F0502020204030204" pitchFamily="34" charset="0"/>
                </a:rPr>
                <a:t>ABCD</a:t>
              </a:r>
              <a:endParaRPr lang="ru-RU" sz="2000" b="1" dirty="0">
                <a:solidFill>
                  <a:srgbClr val="7030A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16" name="Овал 15"/>
            <p:cNvSpPr>
              <a:spLocks noChangeArrowheads="1"/>
            </p:cNvSpPr>
            <p:nvPr/>
          </p:nvSpPr>
          <p:spPr bwMode="auto">
            <a:xfrm>
              <a:off x="1936521" y="253069"/>
              <a:ext cx="1377383" cy="4341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bg-BG" sz="1400" b="1" dirty="0" smtClean="0">
                  <a:solidFill>
                    <a:srgbClr val="7030A0"/>
                  </a:solidFill>
                  <a:effectLst/>
                  <a:ea typeface="Calibri" panose="020F0502020204030204" pitchFamily="34" charset="0"/>
                </a:rPr>
                <a:t>Уклонение</a:t>
              </a:r>
              <a:endParaRPr lang="en-US" sz="1400" b="1" dirty="0" smtClean="0">
                <a:solidFill>
                  <a:srgbClr val="7030A0"/>
                </a:solidFill>
                <a:effectLst/>
                <a:ea typeface="Calibri" panose="020F050202020403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2000" b="1" dirty="0">
                  <a:solidFill>
                    <a:srgbClr val="7030A0"/>
                  </a:solidFill>
                  <a:ea typeface="Calibri" panose="020F0502020204030204" pitchFamily="34" charset="0"/>
                </a:rPr>
                <a:t>A</a:t>
              </a:r>
              <a:endParaRPr lang="ru-RU" sz="2000" b="1" dirty="0">
                <a:solidFill>
                  <a:srgbClr val="7030A0"/>
                </a:solidFill>
                <a:effectLst/>
                <a:ea typeface="Calibri" panose="020F050202020403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41803" y="352226"/>
            <a:ext cx="11145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Базовые стили поведения (по Томасу-Килменну)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805691" y="2946413"/>
            <a:ext cx="3972750" cy="2534610"/>
            <a:chOff x="120316" y="3011949"/>
            <a:chExt cx="3972750" cy="2534610"/>
          </a:xfrm>
        </p:grpSpPr>
        <p:sp>
          <p:nvSpPr>
            <p:cNvPr id="32" name="Овал 31"/>
            <p:cNvSpPr>
              <a:spLocks noChangeArrowheads="1"/>
            </p:cNvSpPr>
            <p:nvPr/>
          </p:nvSpPr>
          <p:spPr bwMode="auto">
            <a:xfrm>
              <a:off x="2152195" y="3011949"/>
              <a:ext cx="1940871" cy="118274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bg-BG" sz="1300" b="1" dirty="0" smtClean="0">
                  <a:effectLst/>
                  <a:ea typeface="Calibri" panose="020F0502020204030204" pitchFamily="34" charset="0"/>
                </a:rPr>
                <a:t>Соперничество</a:t>
              </a:r>
              <a:endParaRPr lang="en-US" sz="1300" b="1" dirty="0" smtClean="0">
                <a:effectLst/>
                <a:ea typeface="Calibri" panose="020F050202020403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2000" b="1" dirty="0">
                  <a:solidFill>
                    <a:srgbClr val="7030A0"/>
                  </a:solidFill>
                  <a:ea typeface="Calibri" panose="020F0502020204030204" pitchFamily="34" charset="0"/>
                </a:rPr>
                <a:t>B</a:t>
              </a:r>
              <a:endParaRPr lang="ru-RU" sz="2000" b="1" dirty="0">
                <a:solidFill>
                  <a:srgbClr val="7030A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33" name="Овал 32"/>
            <p:cNvSpPr>
              <a:spLocks noChangeArrowheads="1"/>
            </p:cNvSpPr>
            <p:nvPr/>
          </p:nvSpPr>
          <p:spPr bwMode="auto">
            <a:xfrm>
              <a:off x="2152195" y="4363812"/>
              <a:ext cx="1940871" cy="118274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bg-BG" sz="1300" b="1" dirty="0" smtClean="0">
                  <a:effectLst/>
                  <a:ea typeface="Calibri" panose="020F0502020204030204" pitchFamily="34" charset="0"/>
                </a:rPr>
                <a:t>Растворение</a:t>
              </a:r>
              <a:endParaRPr lang="en-US" sz="1300" b="1" dirty="0" smtClean="0">
                <a:effectLst/>
                <a:ea typeface="Calibri" panose="020F050202020403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2000" b="1" dirty="0">
                  <a:solidFill>
                    <a:srgbClr val="7030A0"/>
                  </a:solidFill>
                  <a:ea typeface="Calibri" panose="020F0502020204030204" pitchFamily="34" charset="0"/>
                </a:rPr>
                <a:t>C</a:t>
              </a:r>
              <a:endParaRPr lang="ru-RU" sz="2000" b="1" dirty="0">
                <a:solidFill>
                  <a:srgbClr val="7030A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34" name="Овал 33"/>
            <p:cNvSpPr>
              <a:spLocks noChangeArrowheads="1"/>
            </p:cNvSpPr>
            <p:nvPr/>
          </p:nvSpPr>
          <p:spPr bwMode="auto">
            <a:xfrm>
              <a:off x="120316" y="3011949"/>
              <a:ext cx="1940871" cy="118274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bg-BG" sz="1300" b="1" dirty="0" smtClean="0">
                  <a:effectLst/>
                  <a:ea typeface="Calibri" panose="020F0502020204030204" pitchFamily="34" charset="0"/>
                </a:rPr>
                <a:t>Уклонение</a:t>
              </a:r>
            </a:p>
            <a:p>
              <a:pPr algn="ctr">
                <a:spcAft>
                  <a:spcPts val="0"/>
                </a:spcAft>
              </a:pPr>
              <a:r>
                <a:rPr lang="en-US" sz="2000" b="1" dirty="0">
                  <a:solidFill>
                    <a:srgbClr val="7030A0"/>
                  </a:solidFill>
                  <a:ea typeface="Calibri" panose="020F0502020204030204" pitchFamily="34" charset="0"/>
                </a:rPr>
                <a:t>A</a:t>
              </a:r>
              <a:endParaRPr lang="ru-RU" sz="2000" b="1" dirty="0">
                <a:solidFill>
                  <a:srgbClr val="7030A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35" name="Овал 34"/>
            <p:cNvSpPr>
              <a:spLocks noChangeArrowheads="1"/>
            </p:cNvSpPr>
            <p:nvPr/>
          </p:nvSpPr>
          <p:spPr bwMode="auto">
            <a:xfrm>
              <a:off x="120316" y="4363813"/>
              <a:ext cx="1940871" cy="118274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bg-BG" sz="1300" b="1" dirty="0" smtClean="0">
                  <a:effectLst/>
                  <a:ea typeface="Calibri" panose="020F0502020204030204" pitchFamily="34" charset="0"/>
                </a:rPr>
                <a:t>Сотрудничество</a:t>
              </a:r>
              <a:endParaRPr lang="en-US" sz="1300" b="1" dirty="0" smtClean="0">
                <a:effectLst/>
                <a:ea typeface="Calibri" panose="020F050202020403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2000" b="1" dirty="0">
                  <a:solidFill>
                    <a:srgbClr val="7030A0"/>
                  </a:solidFill>
                  <a:ea typeface="Calibri" panose="020F0502020204030204" pitchFamily="34" charset="0"/>
                </a:rPr>
                <a:t>D</a:t>
              </a:r>
              <a:endParaRPr lang="ru-RU" sz="2000" b="1" dirty="0">
                <a:solidFill>
                  <a:srgbClr val="7030A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36" name="Овал 35"/>
            <p:cNvSpPr>
              <a:spLocks noChangeArrowheads="1"/>
            </p:cNvSpPr>
            <p:nvPr/>
          </p:nvSpPr>
          <p:spPr bwMode="auto">
            <a:xfrm>
              <a:off x="1269593" y="3792115"/>
              <a:ext cx="1617493" cy="96252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bg-BG" sz="1300" b="1" dirty="0" smtClean="0">
                  <a:effectLst/>
                  <a:ea typeface="Calibri" panose="020F0502020204030204" pitchFamily="34" charset="0"/>
                </a:rPr>
                <a:t>Компромисс</a:t>
              </a:r>
              <a:endParaRPr lang="en-US" sz="1300" b="1" dirty="0" smtClean="0">
                <a:effectLst/>
                <a:ea typeface="Calibri" panose="020F050202020403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2000" b="1" dirty="0" smtClean="0">
                  <a:solidFill>
                    <a:srgbClr val="7030A0"/>
                  </a:solidFill>
                  <a:ea typeface="Calibri" panose="020F0502020204030204" pitchFamily="34" charset="0"/>
                </a:rPr>
                <a:t>ABCD</a:t>
              </a:r>
              <a:endParaRPr lang="ru-RU" sz="2000" b="1" dirty="0">
                <a:solidFill>
                  <a:srgbClr val="7030A0"/>
                </a:solidFill>
                <a:effectLst/>
                <a:ea typeface="Calibri" panose="020F0502020204030204" pitchFamily="34" charset="0"/>
              </a:endParaRPr>
            </a:p>
          </p:txBody>
        </p:sp>
      </p:grpSp>
      <p:sp>
        <p:nvSpPr>
          <p:cNvPr id="38" name="Объект 2"/>
          <p:cNvSpPr>
            <a:spLocks noGrp="1"/>
          </p:cNvSpPr>
          <p:nvPr>
            <p:ph idx="1"/>
          </p:nvPr>
        </p:nvSpPr>
        <p:spPr>
          <a:xfrm>
            <a:off x="332617" y="1217929"/>
            <a:ext cx="5382324" cy="1253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А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en-US" b="1" dirty="0" smtClean="0">
                <a:solidFill>
                  <a:srgbClr val="7030A0"/>
                </a:solidFill>
              </a:rPr>
              <a:t>B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en-US" b="1" dirty="0" smtClean="0">
                <a:solidFill>
                  <a:srgbClr val="7030A0"/>
                </a:solidFill>
              </a:rPr>
              <a:t>C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en-US" b="1" dirty="0" smtClean="0">
                <a:solidFill>
                  <a:srgbClr val="7030A0"/>
                </a:solidFill>
              </a:rPr>
              <a:t>D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en-US" b="1" dirty="0" smtClean="0">
                <a:solidFill>
                  <a:srgbClr val="7030A0"/>
                </a:solidFill>
              </a:rPr>
              <a:t>ABCD</a:t>
            </a:r>
            <a:r>
              <a:rPr lang="ru-RU" b="1" dirty="0">
                <a:solidFill>
                  <a:srgbClr val="7030A0"/>
                </a:solidFill>
              </a:rPr>
              <a:t>  </a:t>
            </a:r>
            <a:r>
              <a:rPr lang="ru-RU" dirty="0">
                <a:solidFill>
                  <a:srgbClr val="002060"/>
                </a:solidFill>
              </a:rPr>
              <a:t>– 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базовые стили 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ru-RU" dirty="0" smtClean="0">
                <a:solidFill>
                  <a:srgbClr val="002060"/>
                </a:solidFill>
              </a:rPr>
              <a:t>стратегии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поведения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5404164" y="3707001"/>
            <a:ext cx="915053" cy="566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799D-8116-438B-A5F0-CD8DE1EE5277}" type="slidenum">
              <a:rPr lang="ru-RU" smtClean="0"/>
              <a:t>3</a:t>
            </a:fld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88264" y="6406045"/>
            <a:ext cx="3859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Множество отдельных стратегий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04164" y="6406045"/>
            <a:ext cx="584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Непрерывное </a:t>
            </a:r>
            <a:r>
              <a:rPr lang="ru-RU" b="1" dirty="0" smtClean="0">
                <a:solidFill>
                  <a:srgbClr val="002060"/>
                </a:solidFill>
              </a:rPr>
              <a:t>динамическое пространство </a:t>
            </a:r>
            <a:r>
              <a:rPr lang="ru-RU" b="1" dirty="0" smtClean="0">
                <a:solidFill>
                  <a:srgbClr val="002060"/>
                </a:solidFill>
              </a:rPr>
              <a:t>стратегий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6627043" y="754144"/>
            <a:ext cx="5165889" cy="5137609"/>
          </a:xfrm>
          <a:custGeom>
            <a:avLst/>
            <a:gdLst>
              <a:gd name="connsiteX0" fmla="*/ 2978870 w 5165889"/>
              <a:gd name="connsiteY0" fmla="*/ 0 h 5137609"/>
              <a:gd name="connsiteX1" fmla="*/ 0 w 5165889"/>
              <a:gd name="connsiteY1" fmla="*/ 5137609 h 5137609"/>
              <a:gd name="connsiteX2" fmla="*/ 5165889 w 5165889"/>
              <a:gd name="connsiteY2" fmla="*/ 3619893 h 5137609"/>
              <a:gd name="connsiteX3" fmla="*/ 2978870 w 5165889"/>
              <a:gd name="connsiteY3" fmla="*/ 0 h 513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5889" h="5137609">
                <a:moveTo>
                  <a:pt x="2978870" y="0"/>
                </a:moveTo>
                <a:lnTo>
                  <a:pt x="0" y="5137609"/>
                </a:lnTo>
                <a:lnTo>
                  <a:pt x="5165889" y="3619893"/>
                </a:lnTo>
                <a:lnTo>
                  <a:pt x="297887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Canvas 52"/>
          <p:cNvGrpSpPr/>
          <p:nvPr/>
        </p:nvGrpSpPr>
        <p:grpSpPr>
          <a:xfrm>
            <a:off x="5557389" y="6136"/>
            <a:ext cx="7689259" cy="6792045"/>
            <a:chOff x="-24173" y="32419"/>
            <a:chExt cx="5068570" cy="3373755"/>
          </a:xfrm>
          <a:solidFill>
            <a:schemeClr val="bg1">
              <a:lumMod val="95000"/>
              <a:alpha val="40000"/>
            </a:schemeClr>
          </a:solidFill>
        </p:grpSpPr>
        <p:sp>
          <p:nvSpPr>
            <p:cNvPr id="26" name="Прямоугольник 25"/>
            <p:cNvSpPr/>
            <p:nvPr/>
          </p:nvSpPr>
          <p:spPr>
            <a:xfrm>
              <a:off x="-24173" y="32419"/>
              <a:ext cx="5068570" cy="3373755"/>
            </a:xfrm>
            <a:prstGeom prst="rect">
              <a:avLst/>
            </a:prstGeom>
            <a:grpFill/>
          </p:spPr>
        </p:sp>
        <p:sp>
          <p:nvSpPr>
            <p:cNvPr id="27" name="AutoShape 30"/>
            <p:cNvSpPr>
              <a:spLocks noChangeArrowheads="1"/>
            </p:cNvSpPr>
            <p:nvPr/>
          </p:nvSpPr>
          <p:spPr bwMode="auto">
            <a:xfrm>
              <a:off x="617809" y="351706"/>
              <a:ext cx="3069042" cy="2644243"/>
            </a:xfrm>
            <a:prstGeom prst="triangle">
              <a:avLst>
                <a:gd name="adj" fmla="val 66375"/>
              </a:avLst>
            </a:prstGeom>
            <a:grpFill/>
            <a:ln w="7620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 rot="175700">
              <a:off x="2622764" y="476001"/>
              <a:ext cx="1512621" cy="2432972"/>
            </a:xfrm>
            <a:custGeom>
              <a:avLst/>
              <a:gdLst>
                <a:gd name="T0" fmla="*/ 0 w 1631"/>
                <a:gd name="T1" fmla="*/ 0 h 3591"/>
                <a:gd name="T2" fmla="*/ 6750919 w 1631"/>
                <a:gd name="T3" fmla="*/ 12545340 h 3591"/>
                <a:gd name="T4" fmla="*/ 9394834 w 1631"/>
                <a:gd name="T5" fmla="*/ 8531250 h 3591"/>
                <a:gd name="T6" fmla="*/ 0 w 1631"/>
                <a:gd name="T7" fmla="*/ 0 h 35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31" h="3591">
                  <a:moveTo>
                    <a:pt x="0" y="0"/>
                  </a:moveTo>
                  <a:lnTo>
                    <a:pt x="1172" y="3591"/>
                  </a:lnTo>
                  <a:lnTo>
                    <a:pt x="1631" y="24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29" name="AutoShape 32"/>
            <p:cNvCxnSpPr>
              <a:cxnSpLocks noChangeShapeType="1"/>
            </p:cNvCxnSpPr>
            <p:nvPr/>
          </p:nvCxnSpPr>
          <p:spPr bwMode="auto">
            <a:xfrm flipV="1">
              <a:off x="617809" y="2199036"/>
              <a:ext cx="3630950" cy="796213"/>
            </a:xfrm>
            <a:prstGeom prst="straightConnector1">
              <a:avLst/>
            </a:prstGeom>
            <a:grpFill/>
            <a:ln w="57150">
              <a:solidFill>
                <a:srgbClr val="000000"/>
              </a:solidFill>
              <a:prstDash val="dash"/>
              <a:round/>
              <a:headEnd/>
              <a:tailEnd/>
            </a:ln>
            <a:extLst/>
          </p:spPr>
        </p:cxn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600936" y="2002133"/>
              <a:ext cx="43801" cy="2920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14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31" name="AutoShape 34"/>
            <p:cNvCxnSpPr>
              <a:cxnSpLocks noChangeShapeType="1"/>
            </p:cNvCxnSpPr>
            <p:nvPr/>
          </p:nvCxnSpPr>
          <p:spPr bwMode="auto">
            <a:xfrm flipV="1">
              <a:off x="617809" y="2027533"/>
              <a:ext cx="1989527" cy="989316"/>
            </a:xfrm>
            <a:prstGeom prst="straightConnector1">
              <a:avLst/>
            </a:prstGeom>
            <a:grp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/>
          </p:spPr>
        </p:cxnSp>
        <p:cxnSp>
          <p:nvCxnSpPr>
            <p:cNvPr id="37" name="AutoShape 35"/>
            <p:cNvCxnSpPr>
              <a:cxnSpLocks noChangeShapeType="1"/>
            </p:cNvCxnSpPr>
            <p:nvPr/>
          </p:nvCxnSpPr>
          <p:spPr bwMode="auto">
            <a:xfrm flipV="1">
              <a:off x="2623136" y="351706"/>
              <a:ext cx="31800" cy="1650427"/>
            </a:xfrm>
            <a:prstGeom prst="straightConnector1">
              <a:avLst/>
            </a:prstGeom>
            <a:grp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/>
          </p:spPr>
        </p:cxnSp>
        <p:cxnSp>
          <p:nvCxnSpPr>
            <p:cNvPr id="38" name="AutoShape 36"/>
            <p:cNvCxnSpPr>
              <a:cxnSpLocks noChangeShapeType="1"/>
            </p:cNvCxnSpPr>
            <p:nvPr/>
          </p:nvCxnSpPr>
          <p:spPr bwMode="auto">
            <a:xfrm>
              <a:off x="2644737" y="2016733"/>
              <a:ext cx="1473220" cy="140302"/>
            </a:xfrm>
            <a:prstGeom prst="straightConnector1">
              <a:avLst/>
            </a:prstGeom>
            <a:grp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/>
          </p:spPr>
        </p:cxnSp>
        <p:cxnSp>
          <p:nvCxnSpPr>
            <p:cNvPr id="39" name="AutoShape 37"/>
            <p:cNvCxnSpPr>
              <a:cxnSpLocks noChangeShapeType="1"/>
            </p:cNvCxnSpPr>
            <p:nvPr/>
          </p:nvCxnSpPr>
          <p:spPr bwMode="auto">
            <a:xfrm>
              <a:off x="2623136" y="2030733"/>
              <a:ext cx="1063715" cy="964516"/>
            </a:xfrm>
            <a:prstGeom prst="straightConnector1">
              <a:avLst/>
            </a:prstGeom>
            <a:grp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/>
          </p:spPr>
        </p:cxnSp>
        <p:sp>
          <p:nvSpPr>
            <p:cNvPr id="40" name="Овал 39"/>
            <p:cNvSpPr>
              <a:spLocks noChangeArrowheads="1"/>
            </p:cNvSpPr>
            <p:nvPr/>
          </p:nvSpPr>
          <p:spPr bwMode="auto">
            <a:xfrm>
              <a:off x="3851758" y="2073665"/>
              <a:ext cx="403415" cy="23246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2800" b="1" dirty="0" smtClean="0">
                  <a:solidFill>
                    <a:srgbClr val="7030A0"/>
                  </a:solidFill>
                  <a:ea typeface="Calibri" panose="020F0502020204030204" pitchFamily="34" charset="0"/>
                </a:rPr>
                <a:t>B</a:t>
              </a:r>
              <a:endParaRPr lang="ru-RU" sz="2800" b="1" dirty="0">
                <a:solidFill>
                  <a:srgbClr val="7030A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41" name="Овал 40"/>
            <p:cNvSpPr>
              <a:spLocks noChangeArrowheads="1"/>
            </p:cNvSpPr>
            <p:nvPr/>
          </p:nvSpPr>
          <p:spPr bwMode="auto">
            <a:xfrm>
              <a:off x="3398794" y="2822483"/>
              <a:ext cx="403415" cy="23246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2800" b="1" dirty="0" smtClean="0">
                  <a:solidFill>
                    <a:srgbClr val="7030A0"/>
                  </a:solidFill>
                  <a:ea typeface="Calibri" panose="020F0502020204030204" pitchFamily="34" charset="0"/>
                </a:rPr>
                <a:t>C</a:t>
              </a:r>
              <a:endParaRPr lang="ru-RU" sz="2800" b="1" dirty="0">
                <a:solidFill>
                  <a:srgbClr val="7030A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42" name="Овал 41"/>
            <p:cNvSpPr>
              <a:spLocks noChangeArrowheads="1"/>
            </p:cNvSpPr>
            <p:nvPr/>
          </p:nvSpPr>
          <p:spPr bwMode="auto">
            <a:xfrm>
              <a:off x="2443012" y="295328"/>
              <a:ext cx="403415" cy="23246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2800" b="1" dirty="0" smtClean="0">
                  <a:solidFill>
                    <a:srgbClr val="7030A0"/>
                  </a:solidFill>
                  <a:ea typeface="Calibri" panose="020F0502020204030204" pitchFamily="34" charset="0"/>
                </a:rPr>
                <a:t>A</a:t>
              </a:r>
              <a:endParaRPr lang="ru-RU" sz="2800" b="1" dirty="0">
                <a:solidFill>
                  <a:srgbClr val="7030A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43" name="Овал 42"/>
            <p:cNvSpPr>
              <a:spLocks noChangeArrowheads="1"/>
            </p:cNvSpPr>
            <p:nvPr/>
          </p:nvSpPr>
          <p:spPr bwMode="auto">
            <a:xfrm>
              <a:off x="525648" y="2826791"/>
              <a:ext cx="403415" cy="23246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2800" b="1" dirty="0" smtClean="0">
                  <a:solidFill>
                    <a:srgbClr val="7030A0"/>
                  </a:solidFill>
                  <a:ea typeface="Calibri" panose="020F0502020204030204" pitchFamily="34" charset="0"/>
                </a:rPr>
                <a:t>D</a:t>
              </a:r>
              <a:endParaRPr lang="ru-RU" sz="2800" b="1" dirty="0">
                <a:solidFill>
                  <a:srgbClr val="7030A0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44" name="Овал 43"/>
            <p:cNvSpPr>
              <a:spLocks noChangeArrowheads="1"/>
            </p:cNvSpPr>
            <p:nvPr/>
          </p:nvSpPr>
          <p:spPr bwMode="auto">
            <a:xfrm>
              <a:off x="2140045" y="1977878"/>
              <a:ext cx="958931" cy="23246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2800" b="1" dirty="0" smtClean="0">
                  <a:solidFill>
                    <a:srgbClr val="7030A0"/>
                  </a:solidFill>
                  <a:ea typeface="Calibri" panose="020F0502020204030204" pitchFamily="34" charset="0"/>
                </a:rPr>
                <a:t>ABCD</a:t>
              </a:r>
              <a:endParaRPr lang="ru-RU" sz="2800" b="1" dirty="0">
                <a:solidFill>
                  <a:srgbClr val="7030A0"/>
                </a:solidFill>
                <a:effectLst/>
                <a:ea typeface="Calibri" panose="020F050202020403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28985" y="313742"/>
            <a:ext cx="879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Пятнадцать эталонных стратегий поведения</a:t>
            </a:r>
          </a:p>
        </p:txBody>
      </p:sp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304797" y="1027424"/>
            <a:ext cx="7110375" cy="1827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А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en-US" b="1" dirty="0" smtClean="0">
                <a:solidFill>
                  <a:srgbClr val="7030A0"/>
                </a:solidFill>
              </a:rPr>
              <a:t>B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en-US" b="1" dirty="0" smtClean="0">
                <a:solidFill>
                  <a:srgbClr val="7030A0"/>
                </a:solidFill>
              </a:rPr>
              <a:t>C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en-US" b="1" dirty="0" smtClean="0">
                <a:solidFill>
                  <a:srgbClr val="7030A0"/>
                </a:solidFill>
              </a:rPr>
              <a:t>D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en-US" b="1" dirty="0" smtClean="0">
                <a:solidFill>
                  <a:srgbClr val="7030A0"/>
                </a:solidFill>
              </a:rPr>
              <a:t>ABCD</a:t>
            </a:r>
            <a:r>
              <a:rPr lang="ru-RU" b="1" dirty="0">
                <a:solidFill>
                  <a:srgbClr val="7030A0"/>
                </a:solidFill>
              </a:rPr>
              <a:t>  </a:t>
            </a:r>
            <a:r>
              <a:rPr lang="ru-RU" dirty="0">
                <a:solidFill>
                  <a:srgbClr val="002060"/>
                </a:solidFill>
              </a:rPr>
              <a:t>–  </a:t>
            </a:r>
            <a:r>
              <a:rPr lang="ru-RU" dirty="0" smtClean="0">
                <a:solidFill>
                  <a:srgbClr val="002060"/>
                </a:solidFill>
              </a:rPr>
              <a:t>базовые стили поведения 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ru-RU" dirty="0" smtClean="0">
                <a:solidFill>
                  <a:srgbClr val="002060"/>
                </a:solidFill>
              </a:rPr>
              <a:t>по Томасу-Килменну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AB</a:t>
            </a:r>
            <a:r>
              <a:rPr lang="ru-RU" b="1" dirty="0" smtClean="0">
                <a:solidFill>
                  <a:srgbClr val="7030A0"/>
                </a:solidFill>
              </a:rPr>
              <a:t>,</a:t>
            </a:r>
            <a:r>
              <a:rPr lang="en-US" b="1" dirty="0" smtClean="0">
                <a:solidFill>
                  <a:srgbClr val="7030A0"/>
                </a:solidFill>
              </a:rPr>
              <a:t> AC</a:t>
            </a:r>
            <a:r>
              <a:rPr lang="ru-RU" b="1" dirty="0" smtClean="0">
                <a:solidFill>
                  <a:srgbClr val="7030A0"/>
                </a:solidFill>
              </a:rPr>
              <a:t>,</a:t>
            </a:r>
            <a:r>
              <a:rPr lang="en-US" b="1" dirty="0" smtClean="0">
                <a:solidFill>
                  <a:srgbClr val="7030A0"/>
                </a:solidFill>
              </a:rPr>
              <a:t> AD</a:t>
            </a:r>
            <a:r>
              <a:rPr lang="ru-RU" b="1" dirty="0" smtClean="0">
                <a:solidFill>
                  <a:srgbClr val="7030A0"/>
                </a:solidFill>
              </a:rPr>
              <a:t>,</a:t>
            </a:r>
            <a:r>
              <a:rPr lang="en-US" b="1" dirty="0" smtClean="0">
                <a:solidFill>
                  <a:srgbClr val="7030A0"/>
                </a:solidFill>
              </a:rPr>
              <a:t> BC</a:t>
            </a:r>
            <a:r>
              <a:rPr lang="ru-RU" b="1" dirty="0" smtClean="0">
                <a:solidFill>
                  <a:srgbClr val="7030A0"/>
                </a:solidFill>
              </a:rPr>
              <a:t>,</a:t>
            </a:r>
            <a:r>
              <a:rPr lang="en-US" b="1" dirty="0" smtClean="0">
                <a:solidFill>
                  <a:srgbClr val="7030A0"/>
                </a:solidFill>
              </a:rPr>
              <a:t> BD</a:t>
            </a:r>
            <a:r>
              <a:rPr lang="ru-RU" b="1" dirty="0" smtClean="0">
                <a:solidFill>
                  <a:srgbClr val="7030A0"/>
                </a:solidFill>
              </a:rPr>
              <a:t>,</a:t>
            </a:r>
            <a:r>
              <a:rPr lang="en-US" b="1" dirty="0" smtClean="0">
                <a:solidFill>
                  <a:srgbClr val="7030A0"/>
                </a:solidFill>
              </a:rPr>
              <a:t> CD</a:t>
            </a:r>
            <a:r>
              <a:rPr lang="ru-RU" b="1" dirty="0" smtClean="0">
                <a:solidFill>
                  <a:srgbClr val="7030A0"/>
                </a:solidFill>
              </a:rPr>
              <a:t>,</a:t>
            </a:r>
            <a:r>
              <a:rPr lang="en-US" b="1" dirty="0" smtClean="0">
                <a:solidFill>
                  <a:srgbClr val="7030A0"/>
                </a:solidFill>
              </a:rPr>
              <a:t> ABC</a:t>
            </a:r>
            <a:r>
              <a:rPr lang="ru-RU" b="1" dirty="0" smtClean="0">
                <a:solidFill>
                  <a:srgbClr val="7030A0"/>
                </a:solidFill>
              </a:rPr>
              <a:t>,</a:t>
            </a:r>
            <a:r>
              <a:rPr lang="en-US" b="1" dirty="0" smtClean="0">
                <a:solidFill>
                  <a:srgbClr val="7030A0"/>
                </a:solidFill>
              </a:rPr>
              <a:t> ABD</a:t>
            </a:r>
            <a:r>
              <a:rPr lang="ru-RU" b="1" dirty="0" smtClean="0">
                <a:solidFill>
                  <a:srgbClr val="7030A0"/>
                </a:solidFill>
              </a:rPr>
              <a:t>,</a:t>
            </a:r>
            <a:r>
              <a:rPr lang="en-US" b="1" dirty="0" smtClean="0">
                <a:solidFill>
                  <a:srgbClr val="7030A0"/>
                </a:solidFill>
              </a:rPr>
              <a:t> ACD</a:t>
            </a:r>
            <a:r>
              <a:rPr lang="ru-RU" b="1" dirty="0" smtClean="0">
                <a:solidFill>
                  <a:srgbClr val="7030A0"/>
                </a:solidFill>
              </a:rPr>
              <a:t>,</a:t>
            </a:r>
            <a:r>
              <a:rPr lang="en-US" b="1" dirty="0" smtClean="0">
                <a:solidFill>
                  <a:srgbClr val="7030A0"/>
                </a:solidFill>
              </a:rPr>
              <a:t> CBD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– </a:t>
            </a:r>
            <a:r>
              <a:rPr lang="ru-RU" dirty="0" smtClean="0">
                <a:solidFill>
                  <a:srgbClr val="002060"/>
                </a:solidFill>
              </a:rPr>
              <a:t>дополнительные (смешанные) стили</a:t>
            </a:r>
          </a:p>
        </p:txBody>
      </p:sp>
      <p:sp>
        <p:nvSpPr>
          <p:cNvPr id="46" name="Овал 45"/>
          <p:cNvSpPr>
            <a:spLocks noChangeArrowheads="1"/>
          </p:cNvSpPr>
          <p:nvPr/>
        </p:nvSpPr>
        <p:spPr bwMode="auto">
          <a:xfrm>
            <a:off x="3355513" y="3303232"/>
            <a:ext cx="612000" cy="46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7030A0"/>
                </a:solidFill>
                <a:ea typeface="Calibri" panose="020F0502020204030204" pitchFamily="34" charset="0"/>
              </a:rPr>
              <a:t>B</a:t>
            </a:r>
            <a:endParaRPr lang="ru-RU" sz="2800" b="1" dirty="0">
              <a:solidFill>
                <a:srgbClr val="7030A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47" name="Овал 46"/>
          <p:cNvSpPr>
            <a:spLocks noChangeArrowheads="1"/>
          </p:cNvSpPr>
          <p:nvPr/>
        </p:nvSpPr>
        <p:spPr bwMode="auto">
          <a:xfrm>
            <a:off x="3355513" y="5429573"/>
            <a:ext cx="612000" cy="46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7030A0"/>
                </a:solidFill>
                <a:ea typeface="Calibri" panose="020F0502020204030204" pitchFamily="34" charset="0"/>
              </a:rPr>
              <a:t>C</a:t>
            </a:r>
            <a:endParaRPr lang="ru-RU" sz="2800" b="1" dirty="0">
              <a:solidFill>
                <a:srgbClr val="7030A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48" name="Овал 47"/>
          <p:cNvSpPr>
            <a:spLocks noChangeArrowheads="1"/>
          </p:cNvSpPr>
          <p:nvPr/>
        </p:nvSpPr>
        <p:spPr bwMode="auto">
          <a:xfrm>
            <a:off x="444505" y="3303232"/>
            <a:ext cx="612000" cy="46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7030A0"/>
                </a:solidFill>
                <a:ea typeface="Calibri" panose="020F0502020204030204" pitchFamily="34" charset="0"/>
              </a:rPr>
              <a:t>A</a:t>
            </a:r>
            <a:endParaRPr lang="ru-RU" sz="2800" b="1" dirty="0">
              <a:solidFill>
                <a:srgbClr val="7030A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49" name="Овал 48"/>
          <p:cNvSpPr>
            <a:spLocks noChangeArrowheads="1"/>
          </p:cNvSpPr>
          <p:nvPr/>
        </p:nvSpPr>
        <p:spPr bwMode="auto">
          <a:xfrm>
            <a:off x="444505" y="5429573"/>
            <a:ext cx="612000" cy="46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7030A0"/>
                </a:solidFill>
                <a:ea typeface="Calibri" panose="020F0502020204030204" pitchFamily="34" charset="0"/>
              </a:rPr>
              <a:t>D</a:t>
            </a:r>
            <a:endParaRPr lang="ru-RU" sz="2800" b="1" dirty="0">
              <a:solidFill>
                <a:srgbClr val="7030A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50" name="Овал 49"/>
          <p:cNvSpPr>
            <a:spLocks noChangeArrowheads="1"/>
          </p:cNvSpPr>
          <p:nvPr/>
        </p:nvSpPr>
        <p:spPr bwMode="auto">
          <a:xfrm>
            <a:off x="1710082" y="4326843"/>
            <a:ext cx="1448140" cy="46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7030A0"/>
                </a:solidFill>
                <a:ea typeface="Calibri" panose="020F0502020204030204" pitchFamily="34" charset="0"/>
              </a:rPr>
              <a:t>ABCD</a:t>
            </a:r>
            <a:endParaRPr lang="ru-RU" sz="2800" b="1" dirty="0">
              <a:solidFill>
                <a:srgbClr val="7030A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51" name="Овал 50"/>
          <p:cNvSpPr>
            <a:spLocks noChangeArrowheads="1"/>
          </p:cNvSpPr>
          <p:nvPr/>
        </p:nvSpPr>
        <p:spPr bwMode="auto">
          <a:xfrm>
            <a:off x="1996302" y="3341469"/>
            <a:ext cx="850124" cy="24613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05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A+B</a:t>
            </a:r>
            <a:endParaRPr lang="ru-RU" sz="1050" b="1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53" name="Овал 52"/>
          <p:cNvSpPr>
            <a:spLocks noChangeArrowheads="1"/>
          </p:cNvSpPr>
          <p:nvPr/>
        </p:nvSpPr>
        <p:spPr bwMode="auto">
          <a:xfrm>
            <a:off x="1996302" y="5467810"/>
            <a:ext cx="850124" cy="246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CD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55" name="Овал 54"/>
          <p:cNvSpPr>
            <a:spLocks noChangeArrowheads="1"/>
          </p:cNvSpPr>
          <p:nvPr/>
        </p:nvSpPr>
        <p:spPr bwMode="auto">
          <a:xfrm>
            <a:off x="3250066" y="4446487"/>
            <a:ext cx="850124" cy="246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CB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57" name="Овал 56"/>
          <p:cNvSpPr>
            <a:spLocks noChangeArrowheads="1"/>
          </p:cNvSpPr>
          <p:nvPr/>
        </p:nvSpPr>
        <p:spPr bwMode="auto">
          <a:xfrm>
            <a:off x="660227" y="4438099"/>
            <a:ext cx="850124" cy="246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AD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59" name="Овал 58"/>
          <p:cNvSpPr>
            <a:spLocks noChangeArrowheads="1"/>
          </p:cNvSpPr>
          <p:nvPr/>
        </p:nvSpPr>
        <p:spPr bwMode="auto">
          <a:xfrm>
            <a:off x="4573990" y="5899789"/>
            <a:ext cx="850124" cy="246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BD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62" name="Овал 61"/>
          <p:cNvSpPr>
            <a:spLocks noChangeArrowheads="1"/>
          </p:cNvSpPr>
          <p:nvPr/>
        </p:nvSpPr>
        <p:spPr bwMode="auto">
          <a:xfrm>
            <a:off x="1996302" y="3341469"/>
            <a:ext cx="850124" cy="246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AB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64" name="Овал 63"/>
          <p:cNvSpPr>
            <a:spLocks noChangeArrowheads="1"/>
          </p:cNvSpPr>
          <p:nvPr/>
        </p:nvSpPr>
        <p:spPr bwMode="auto">
          <a:xfrm>
            <a:off x="4599619" y="3045316"/>
            <a:ext cx="850124" cy="23793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A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С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65" name="Овал 64"/>
          <p:cNvSpPr>
            <a:spLocks noChangeArrowheads="1"/>
          </p:cNvSpPr>
          <p:nvPr/>
        </p:nvSpPr>
        <p:spPr bwMode="auto">
          <a:xfrm>
            <a:off x="1249993" y="3878869"/>
            <a:ext cx="850124" cy="246139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ABD</a:t>
            </a:r>
            <a:endParaRPr lang="ru-RU" sz="1200" b="1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66" name="Овал 65"/>
          <p:cNvSpPr>
            <a:spLocks noChangeArrowheads="1"/>
          </p:cNvSpPr>
          <p:nvPr/>
        </p:nvSpPr>
        <p:spPr bwMode="auto">
          <a:xfrm>
            <a:off x="2715276" y="3878869"/>
            <a:ext cx="850124" cy="246139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ABC</a:t>
            </a:r>
            <a:endParaRPr lang="ru-RU" sz="1200" b="1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67" name="Овал 66"/>
          <p:cNvSpPr>
            <a:spLocks noChangeArrowheads="1"/>
          </p:cNvSpPr>
          <p:nvPr/>
        </p:nvSpPr>
        <p:spPr bwMode="auto">
          <a:xfrm>
            <a:off x="2715276" y="4869257"/>
            <a:ext cx="850124" cy="246139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BCD</a:t>
            </a:r>
            <a:endParaRPr lang="ru-RU" sz="1200" b="1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68" name="Овал 67"/>
          <p:cNvSpPr>
            <a:spLocks noChangeArrowheads="1"/>
          </p:cNvSpPr>
          <p:nvPr/>
        </p:nvSpPr>
        <p:spPr bwMode="auto">
          <a:xfrm>
            <a:off x="1249993" y="4869257"/>
            <a:ext cx="850124" cy="246139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ACD</a:t>
            </a:r>
            <a:endParaRPr lang="ru-RU" sz="1200" b="1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741704" y="2692983"/>
            <a:ext cx="4099491" cy="3515303"/>
            <a:chOff x="7544856" y="2692983"/>
            <a:chExt cx="4099491" cy="3515303"/>
          </a:xfrm>
        </p:grpSpPr>
        <p:sp>
          <p:nvSpPr>
            <p:cNvPr id="52" name="Овал 51"/>
            <p:cNvSpPr>
              <a:spLocks noChangeArrowheads="1"/>
            </p:cNvSpPr>
            <p:nvPr/>
          </p:nvSpPr>
          <p:spPr bwMode="auto">
            <a:xfrm>
              <a:off x="10410152" y="2692983"/>
              <a:ext cx="720000" cy="396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  <a:ea typeface="Calibri" panose="020F0502020204030204" pitchFamily="34" charset="0"/>
                </a:rPr>
                <a:t>AB</a:t>
              </a:r>
              <a:endParaRPr lang="ru-RU" sz="1600" b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54" name="Овал 53"/>
            <p:cNvSpPr>
              <a:spLocks noChangeArrowheads="1"/>
            </p:cNvSpPr>
            <p:nvPr/>
          </p:nvSpPr>
          <p:spPr bwMode="auto">
            <a:xfrm>
              <a:off x="8480611" y="5812286"/>
              <a:ext cx="684000" cy="396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  <a:ea typeface="Calibri" panose="020F0502020204030204" pitchFamily="34" charset="0"/>
                </a:rPr>
                <a:t>CD</a:t>
              </a:r>
              <a:endParaRPr lang="ru-RU" sz="1600" b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56" name="Овал 55"/>
            <p:cNvSpPr>
              <a:spLocks noChangeArrowheads="1"/>
            </p:cNvSpPr>
            <p:nvPr/>
          </p:nvSpPr>
          <p:spPr bwMode="auto">
            <a:xfrm>
              <a:off x="10960347" y="4900003"/>
              <a:ext cx="684000" cy="396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  <a:ea typeface="Calibri" panose="020F0502020204030204" pitchFamily="34" charset="0"/>
                </a:rPr>
                <a:t>CB</a:t>
              </a:r>
              <a:endParaRPr lang="ru-RU" sz="1600" b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58" name="Овал 57"/>
            <p:cNvSpPr>
              <a:spLocks noChangeArrowheads="1"/>
            </p:cNvSpPr>
            <p:nvPr/>
          </p:nvSpPr>
          <p:spPr bwMode="auto">
            <a:xfrm>
              <a:off x="7544856" y="3105642"/>
              <a:ext cx="720000" cy="396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  <a:ea typeface="Calibri" panose="020F0502020204030204" pitchFamily="34" charset="0"/>
                </a:rPr>
                <a:t>AD</a:t>
              </a:r>
              <a:endParaRPr lang="ru-RU" sz="1600" b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60" name="Овал 59"/>
            <p:cNvSpPr>
              <a:spLocks noChangeArrowheads="1"/>
            </p:cNvSpPr>
            <p:nvPr/>
          </p:nvSpPr>
          <p:spPr bwMode="auto">
            <a:xfrm>
              <a:off x="8582079" y="4986421"/>
              <a:ext cx="720000" cy="38037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  <a:ea typeface="Calibri" panose="020F0502020204030204" pitchFamily="34" charset="0"/>
                </a:rPr>
                <a:t>BD</a:t>
              </a:r>
              <a:endParaRPr lang="ru-RU" sz="1600" b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61" name="Овал 60"/>
            <p:cNvSpPr>
              <a:spLocks noChangeArrowheads="1"/>
            </p:cNvSpPr>
            <p:nvPr/>
          </p:nvSpPr>
          <p:spPr bwMode="auto">
            <a:xfrm>
              <a:off x="9734605" y="3120740"/>
              <a:ext cx="720000" cy="396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  <a:ea typeface="Calibri" panose="020F0502020204030204" pitchFamily="34" charset="0"/>
                </a:rPr>
                <a:t>AC</a:t>
              </a:r>
              <a:endParaRPr lang="ru-RU" sz="1600" b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63" name="Овал 62"/>
            <p:cNvSpPr>
              <a:spLocks noChangeArrowheads="1"/>
            </p:cNvSpPr>
            <p:nvPr/>
          </p:nvSpPr>
          <p:spPr bwMode="auto">
            <a:xfrm>
              <a:off x="8068720" y="3488997"/>
              <a:ext cx="648000" cy="380373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050" b="1" dirty="0">
                  <a:ea typeface="Calibri" panose="020F0502020204030204" pitchFamily="34" charset="0"/>
                </a:rPr>
                <a:t>A</a:t>
              </a:r>
              <a:r>
                <a:rPr lang="en-US" sz="1050" b="1" dirty="0" smtClean="0">
                  <a:ea typeface="Calibri" panose="020F0502020204030204" pitchFamily="34" charset="0"/>
                </a:rPr>
                <a:t>BD</a:t>
              </a:r>
              <a:endParaRPr lang="ru-RU" sz="1050" b="1" dirty="0"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69" name="Овал 68"/>
            <p:cNvSpPr>
              <a:spLocks noChangeArrowheads="1"/>
            </p:cNvSpPr>
            <p:nvPr/>
          </p:nvSpPr>
          <p:spPr bwMode="auto">
            <a:xfrm>
              <a:off x="9260674" y="5455089"/>
              <a:ext cx="648000" cy="4130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050" b="1" dirty="0" smtClean="0">
                  <a:ea typeface="Calibri" panose="020F0502020204030204" pitchFamily="34" charset="0"/>
                </a:rPr>
                <a:t>BCD</a:t>
              </a:r>
              <a:endParaRPr lang="ru-RU" sz="1050" b="1" dirty="0"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70" name="Овал 69"/>
            <p:cNvSpPr>
              <a:spLocks noChangeArrowheads="1"/>
            </p:cNvSpPr>
            <p:nvPr/>
          </p:nvSpPr>
          <p:spPr bwMode="auto">
            <a:xfrm>
              <a:off x="10454605" y="3580841"/>
              <a:ext cx="648000" cy="413025"/>
            </a:xfrm>
            <a:prstGeom prst="ellipse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050" b="1" dirty="0" smtClean="0">
                  <a:ea typeface="Calibri" panose="020F0502020204030204" pitchFamily="34" charset="0"/>
                </a:rPr>
                <a:t>ABC</a:t>
              </a:r>
              <a:endParaRPr lang="ru-RU" sz="1050" b="1" dirty="0"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71" name="Овал 70"/>
            <p:cNvSpPr>
              <a:spLocks noChangeArrowheads="1"/>
            </p:cNvSpPr>
            <p:nvPr/>
          </p:nvSpPr>
          <p:spPr bwMode="auto">
            <a:xfrm>
              <a:off x="8833720" y="3685574"/>
              <a:ext cx="648000" cy="413025"/>
            </a:xfrm>
            <a:prstGeom prst="ellipse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050" b="1" dirty="0" smtClean="0">
                  <a:ea typeface="Calibri" panose="020F0502020204030204" pitchFamily="34" charset="0"/>
                </a:rPr>
                <a:t>ACD</a:t>
              </a:r>
              <a:endParaRPr lang="ru-RU" sz="1050" b="1" dirty="0">
                <a:effectLst/>
                <a:ea typeface="Calibri" panose="020F0502020204030204" pitchFamily="34" charset="0"/>
              </a:endParaRPr>
            </a:p>
          </p:txBody>
        </p:sp>
      </p:grpSp>
      <p:cxnSp>
        <p:nvCxnSpPr>
          <p:cNvPr id="20" name="Прямая соединительная линия 19"/>
          <p:cNvCxnSpPr>
            <a:stCxn id="46" idx="5"/>
            <a:endCxn id="59" idx="0"/>
          </p:cNvCxnSpPr>
          <p:nvPr/>
        </p:nvCxnSpPr>
        <p:spPr>
          <a:xfrm>
            <a:off x="3877888" y="3702695"/>
            <a:ext cx="1121164" cy="2197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49" idx="5"/>
            <a:endCxn id="59" idx="3"/>
          </p:cNvCxnSpPr>
          <p:nvPr/>
        </p:nvCxnSpPr>
        <p:spPr>
          <a:xfrm>
            <a:off x="966880" y="5829036"/>
            <a:ext cx="3731608" cy="280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48" idx="7"/>
            <a:endCxn id="64" idx="1"/>
          </p:cNvCxnSpPr>
          <p:nvPr/>
        </p:nvCxnSpPr>
        <p:spPr>
          <a:xfrm flipV="1">
            <a:off x="966880" y="3080161"/>
            <a:ext cx="3757237" cy="291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stCxn id="64" idx="4"/>
            <a:endCxn id="47" idx="7"/>
          </p:cNvCxnSpPr>
          <p:nvPr/>
        </p:nvCxnSpPr>
        <p:spPr>
          <a:xfrm flipH="1">
            <a:off x="3877888" y="3283253"/>
            <a:ext cx="1146793" cy="2214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Стрелка вправо 89"/>
          <p:cNvSpPr/>
          <p:nvPr/>
        </p:nvSpPr>
        <p:spPr>
          <a:xfrm rot="21110840">
            <a:off x="5372705" y="3629383"/>
            <a:ext cx="915053" cy="566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165908" y="6364641"/>
            <a:ext cx="562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Непрерывное </a:t>
            </a:r>
            <a:r>
              <a:rPr lang="ru-RU" b="1" dirty="0" smtClean="0">
                <a:solidFill>
                  <a:srgbClr val="002060"/>
                </a:solidFill>
              </a:rPr>
              <a:t>динамическое </a:t>
            </a:r>
            <a:r>
              <a:rPr lang="ru-RU" b="1" dirty="0" err="1" smtClean="0">
                <a:solidFill>
                  <a:srgbClr val="002060"/>
                </a:solidFill>
              </a:rPr>
              <a:t>ространство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стратегий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92246" y="6420951"/>
            <a:ext cx="3859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Множество отдельных стратегий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388338"/>
            <a:ext cx="11557000" cy="79075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Матрица ресурсов в начале и в конце </a:t>
            </a:r>
            <a:r>
              <a:rPr lang="ru-RU" sz="2800" b="1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образовательного </a:t>
            </a:r>
            <a:r>
              <a:rPr lang="ru-RU" sz="2800" b="1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и воспитательного </a:t>
            </a:r>
            <a:r>
              <a:rPr lang="ru-RU" sz="2800" b="1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процессов (пример)</a:t>
            </a:r>
            <a:endParaRPr lang="ru-RU" sz="2800" b="1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352024"/>
              </p:ext>
            </p:extLst>
          </p:nvPr>
        </p:nvGraphicFramePr>
        <p:xfrm>
          <a:off x="317503" y="1275347"/>
          <a:ext cx="11556997" cy="5334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1439"/>
                <a:gridCol w="1217496"/>
                <a:gridCol w="1218914"/>
                <a:gridCol w="1220330"/>
                <a:gridCol w="1220330"/>
                <a:gridCol w="1218914"/>
                <a:gridCol w="1218914"/>
                <a:gridCol w="1220330"/>
                <a:gridCol w="1220330"/>
              </a:tblGrid>
              <a:tr h="990225">
                <a:tc rowSpan="3"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Ресурсы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Состояние ресурсов, оценка в начале </a:t>
                      </a:r>
                      <a:r>
                        <a:rPr lang="bg-BG" sz="1800" dirty="0">
                          <a:effectLst/>
                        </a:rPr>
                        <a:t>и в </a:t>
                      </a:r>
                      <a:r>
                        <a:rPr lang="bg-BG" sz="1800" dirty="0" smtClean="0">
                          <a:effectLst/>
                        </a:rPr>
                        <a:t>конце </a:t>
                      </a:r>
                      <a:br>
                        <a:rPr lang="bg-BG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образовательного и воспитательного процессов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39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solidFill>
                            <a:srgbClr val="002060"/>
                          </a:solidFill>
                          <a:effectLst/>
                        </a:rPr>
                        <a:t>Время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rgbClr val="002060"/>
                          </a:solidFill>
                          <a:effectLst/>
                        </a:rPr>
                        <a:t>Пространство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solidFill>
                            <a:srgbClr val="002060"/>
                          </a:solidFill>
                          <a:effectLst/>
                        </a:rPr>
                        <a:t>Материалы </a:t>
                      </a:r>
                      <a:r>
                        <a:rPr lang="bg-BG" sz="1800" dirty="0">
                          <a:solidFill>
                            <a:srgbClr val="002060"/>
                          </a:solidFill>
                          <a:effectLst/>
                        </a:rPr>
                        <a:t>и </a:t>
                      </a:r>
                      <a:r>
                        <a:rPr lang="bg-BG" sz="1800" dirty="0" smtClean="0">
                          <a:solidFill>
                            <a:srgbClr val="002060"/>
                          </a:solidFill>
                          <a:effectLst/>
                        </a:rPr>
                        <a:t>предметы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solidFill>
                            <a:srgbClr val="002060"/>
                          </a:solidFill>
                          <a:effectLst/>
                        </a:rPr>
                        <a:t>Энергии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solidFill>
                            <a:srgbClr val="002060"/>
                          </a:solidFill>
                          <a:effectLst/>
                        </a:rPr>
                        <a:t>Человеческие ресурсы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rgbClr val="002060"/>
                          </a:solidFill>
                          <a:effectLst/>
                        </a:rPr>
                        <a:t>Информация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>
                          <a:solidFill>
                            <a:srgbClr val="002060"/>
                          </a:solidFill>
                          <a:effectLst/>
                        </a:rPr>
                        <a:t>Технологии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solidFill>
                            <a:srgbClr val="002060"/>
                          </a:solidFill>
                          <a:effectLst/>
                        </a:rPr>
                        <a:t>Мотивированная деятельность </a:t>
                      </a:r>
                      <a:r>
                        <a:rPr lang="bg-BG" sz="1800" dirty="0">
                          <a:solidFill>
                            <a:srgbClr val="002060"/>
                          </a:solidFill>
                          <a:effectLst/>
                        </a:rPr>
                        <a:t>(поведение)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</a:tr>
              <a:tr h="419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solidFill>
                            <a:srgbClr val="002060"/>
                          </a:solidFill>
                          <a:effectLst/>
                        </a:rPr>
                        <a:t>Количественный и качественные </a:t>
                      </a:r>
                      <a:r>
                        <a:rPr lang="bg-BG" sz="1800" dirty="0">
                          <a:solidFill>
                            <a:srgbClr val="002060"/>
                          </a:solidFill>
                          <a:effectLst/>
                        </a:rPr>
                        <a:t>показатели </a:t>
                      </a:r>
                      <a:r>
                        <a:rPr lang="bg-BG" sz="1800" dirty="0" smtClean="0">
                          <a:solidFill>
                            <a:srgbClr val="002060"/>
                          </a:solidFill>
                          <a:effectLst/>
                        </a:rPr>
                        <a:t>ресурсов (экспертная оценка)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3468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Дефицит (недостаток)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 </a:t>
                      </a:r>
                      <a:r>
                        <a:rPr lang="bg-BG" sz="1800" dirty="0" smtClean="0">
                          <a:effectLst/>
                        </a:rPr>
                        <a:t>↓↓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↓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↓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↓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↓</a:t>
                      </a: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↓↓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↓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↓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↓</a:t>
                      </a: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↓↓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03468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Норма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03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Профицит (избыток)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↑</a:t>
                      </a:r>
                      <a:r>
                        <a:rPr lang="bg-BG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↑</a:t>
                      </a: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↑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↑</a:t>
                      </a: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↑↑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↑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↑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↑</a:t>
                      </a: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↑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↑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↑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799D-8116-438B-A5F0-CD8DE1EE527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5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944" y="522614"/>
            <a:ext cx="11572111" cy="48710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Концептуальная модель </a:t>
            </a:r>
            <a:r>
              <a:rPr lang="ru-RU" sz="2800" b="1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образовательной </a:t>
            </a:r>
            <a:r>
              <a:rPr lang="ru-RU" sz="2800" b="1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и воспитательной сред</a:t>
            </a:r>
          </a:p>
        </p:txBody>
      </p:sp>
      <p:sp>
        <p:nvSpPr>
          <p:cNvPr id="7" name="Скругленный прямоугольник 37"/>
          <p:cNvSpPr/>
          <p:nvPr/>
        </p:nvSpPr>
        <p:spPr>
          <a:xfrm>
            <a:off x="4098041" y="1299419"/>
            <a:ext cx="7774644" cy="3736022"/>
          </a:xfrm>
          <a:custGeom>
            <a:avLst/>
            <a:gdLst>
              <a:gd name="connsiteX0" fmla="*/ 0 w 6434811"/>
              <a:gd name="connsiteY0" fmla="*/ 338144 h 2028825"/>
              <a:gd name="connsiteX1" fmla="*/ 338144 w 6434811"/>
              <a:gd name="connsiteY1" fmla="*/ 0 h 2028825"/>
              <a:gd name="connsiteX2" fmla="*/ 6096667 w 6434811"/>
              <a:gd name="connsiteY2" fmla="*/ 0 h 2028825"/>
              <a:gd name="connsiteX3" fmla="*/ 6434811 w 6434811"/>
              <a:gd name="connsiteY3" fmla="*/ 338144 h 2028825"/>
              <a:gd name="connsiteX4" fmla="*/ 6434811 w 6434811"/>
              <a:gd name="connsiteY4" fmla="*/ 1690681 h 2028825"/>
              <a:gd name="connsiteX5" fmla="*/ 6096667 w 6434811"/>
              <a:gd name="connsiteY5" fmla="*/ 2028825 h 2028825"/>
              <a:gd name="connsiteX6" fmla="*/ 338144 w 6434811"/>
              <a:gd name="connsiteY6" fmla="*/ 2028825 h 2028825"/>
              <a:gd name="connsiteX7" fmla="*/ 0 w 6434811"/>
              <a:gd name="connsiteY7" fmla="*/ 1690681 h 2028825"/>
              <a:gd name="connsiteX8" fmla="*/ 0 w 6434811"/>
              <a:gd name="connsiteY8" fmla="*/ 338144 h 2028825"/>
              <a:gd name="connsiteX0" fmla="*/ 0 w 6434811"/>
              <a:gd name="connsiteY0" fmla="*/ 338144 h 3962400"/>
              <a:gd name="connsiteX1" fmla="*/ 338144 w 6434811"/>
              <a:gd name="connsiteY1" fmla="*/ 0 h 3962400"/>
              <a:gd name="connsiteX2" fmla="*/ 6096667 w 6434811"/>
              <a:gd name="connsiteY2" fmla="*/ 0 h 3962400"/>
              <a:gd name="connsiteX3" fmla="*/ 6434811 w 6434811"/>
              <a:gd name="connsiteY3" fmla="*/ 338144 h 3962400"/>
              <a:gd name="connsiteX4" fmla="*/ 6434811 w 6434811"/>
              <a:gd name="connsiteY4" fmla="*/ 1690681 h 3962400"/>
              <a:gd name="connsiteX5" fmla="*/ 6153817 w 6434811"/>
              <a:gd name="connsiteY5" fmla="*/ 3962400 h 3962400"/>
              <a:gd name="connsiteX6" fmla="*/ 338144 w 6434811"/>
              <a:gd name="connsiteY6" fmla="*/ 2028825 h 3962400"/>
              <a:gd name="connsiteX7" fmla="*/ 0 w 6434811"/>
              <a:gd name="connsiteY7" fmla="*/ 1690681 h 3962400"/>
              <a:gd name="connsiteX8" fmla="*/ 0 w 6434811"/>
              <a:gd name="connsiteY8" fmla="*/ 338144 h 3962400"/>
              <a:gd name="connsiteX0" fmla="*/ 0 w 6434811"/>
              <a:gd name="connsiteY0" fmla="*/ 338144 h 3962400"/>
              <a:gd name="connsiteX1" fmla="*/ 338144 w 6434811"/>
              <a:gd name="connsiteY1" fmla="*/ 0 h 3962400"/>
              <a:gd name="connsiteX2" fmla="*/ 6096667 w 6434811"/>
              <a:gd name="connsiteY2" fmla="*/ 0 h 3962400"/>
              <a:gd name="connsiteX3" fmla="*/ 6434811 w 6434811"/>
              <a:gd name="connsiteY3" fmla="*/ 338144 h 3962400"/>
              <a:gd name="connsiteX4" fmla="*/ 6434811 w 6434811"/>
              <a:gd name="connsiteY4" fmla="*/ 3624256 h 3962400"/>
              <a:gd name="connsiteX5" fmla="*/ 6153817 w 6434811"/>
              <a:gd name="connsiteY5" fmla="*/ 3962400 h 3962400"/>
              <a:gd name="connsiteX6" fmla="*/ 338144 w 6434811"/>
              <a:gd name="connsiteY6" fmla="*/ 2028825 h 3962400"/>
              <a:gd name="connsiteX7" fmla="*/ 0 w 6434811"/>
              <a:gd name="connsiteY7" fmla="*/ 1690681 h 3962400"/>
              <a:gd name="connsiteX8" fmla="*/ 0 w 6434811"/>
              <a:gd name="connsiteY8" fmla="*/ 338144 h 3962400"/>
              <a:gd name="connsiteX0" fmla="*/ 0 w 6434811"/>
              <a:gd name="connsiteY0" fmla="*/ 338144 h 3962400"/>
              <a:gd name="connsiteX1" fmla="*/ 338144 w 6434811"/>
              <a:gd name="connsiteY1" fmla="*/ 0 h 3962400"/>
              <a:gd name="connsiteX2" fmla="*/ 6096667 w 6434811"/>
              <a:gd name="connsiteY2" fmla="*/ 0 h 3962400"/>
              <a:gd name="connsiteX3" fmla="*/ 6434811 w 6434811"/>
              <a:gd name="connsiteY3" fmla="*/ 338144 h 3962400"/>
              <a:gd name="connsiteX4" fmla="*/ 6434811 w 6434811"/>
              <a:gd name="connsiteY4" fmla="*/ 3624256 h 3962400"/>
              <a:gd name="connsiteX5" fmla="*/ 6153817 w 6434811"/>
              <a:gd name="connsiteY5" fmla="*/ 3962400 h 3962400"/>
              <a:gd name="connsiteX6" fmla="*/ 338144 w 6434811"/>
              <a:gd name="connsiteY6" fmla="*/ 2028825 h 3962400"/>
              <a:gd name="connsiteX7" fmla="*/ 0 w 6434811"/>
              <a:gd name="connsiteY7" fmla="*/ 1690681 h 3962400"/>
              <a:gd name="connsiteX8" fmla="*/ 0 w 6434811"/>
              <a:gd name="connsiteY8" fmla="*/ 338144 h 3962400"/>
              <a:gd name="connsiteX0" fmla="*/ 0 w 6434811"/>
              <a:gd name="connsiteY0" fmla="*/ 338144 h 3962400"/>
              <a:gd name="connsiteX1" fmla="*/ 338144 w 6434811"/>
              <a:gd name="connsiteY1" fmla="*/ 0 h 3962400"/>
              <a:gd name="connsiteX2" fmla="*/ 6096667 w 6434811"/>
              <a:gd name="connsiteY2" fmla="*/ 0 h 3962400"/>
              <a:gd name="connsiteX3" fmla="*/ 6434811 w 6434811"/>
              <a:gd name="connsiteY3" fmla="*/ 338144 h 3962400"/>
              <a:gd name="connsiteX4" fmla="*/ 6434811 w 6434811"/>
              <a:gd name="connsiteY4" fmla="*/ 3624256 h 3962400"/>
              <a:gd name="connsiteX5" fmla="*/ 6153817 w 6434811"/>
              <a:gd name="connsiteY5" fmla="*/ 3962400 h 3962400"/>
              <a:gd name="connsiteX6" fmla="*/ 338144 w 6434811"/>
              <a:gd name="connsiteY6" fmla="*/ 2028825 h 3962400"/>
              <a:gd name="connsiteX7" fmla="*/ 0 w 6434811"/>
              <a:gd name="connsiteY7" fmla="*/ 1690681 h 3962400"/>
              <a:gd name="connsiteX8" fmla="*/ 0 w 6434811"/>
              <a:gd name="connsiteY8" fmla="*/ 338144 h 3962400"/>
              <a:gd name="connsiteX0" fmla="*/ 0 w 6434811"/>
              <a:gd name="connsiteY0" fmla="*/ 338144 h 3962400"/>
              <a:gd name="connsiteX1" fmla="*/ 338144 w 6434811"/>
              <a:gd name="connsiteY1" fmla="*/ 0 h 3962400"/>
              <a:gd name="connsiteX2" fmla="*/ 6096667 w 6434811"/>
              <a:gd name="connsiteY2" fmla="*/ 0 h 3962400"/>
              <a:gd name="connsiteX3" fmla="*/ 6434811 w 6434811"/>
              <a:gd name="connsiteY3" fmla="*/ 338144 h 3962400"/>
              <a:gd name="connsiteX4" fmla="*/ 6434811 w 6434811"/>
              <a:gd name="connsiteY4" fmla="*/ 3624256 h 3962400"/>
              <a:gd name="connsiteX5" fmla="*/ 6153817 w 6434811"/>
              <a:gd name="connsiteY5" fmla="*/ 3962400 h 3962400"/>
              <a:gd name="connsiteX6" fmla="*/ 128594 w 6434811"/>
              <a:gd name="connsiteY6" fmla="*/ 2047875 h 3962400"/>
              <a:gd name="connsiteX7" fmla="*/ 0 w 6434811"/>
              <a:gd name="connsiteY7" fmla="*/ 1690681 h 3962400"/>
              <a:gd name="connsiteX8" fmla="*/ 0 w 6434811"/>
              <a:gd name="connsiteY8" fmla="*/ 338144 h 3962400"/>
              <a:gd name="connsiteX0" fmla="*/ 0 w 6697263"/>
              <a:gd name="connsiteY0" fmla="*/ 338144 h 4019685"/>
              <a:gd name="connsiteX1" fmla="*/ 338144 w 6697263"/>
              <a:gd name="connsiteY1" fmla="*/ 0 h 4019685"/>
              <a:gd name="connsiteX2" fmla="*/ 6096667 w 6697263"/>
              <a:gd name="connsiteY2" fmla="*/ 0 h 4019685"/>
              <a:gd name="connsiteX3" fmla="*/ 6434811 w 6697263"/>
              <a:gd name="connsiteY3" fmla="*/ 338144 h 4019685"/>
              <a:gd name="connsiteX4" fmla="*/ 6434811 w 6697263"/>
              <a:gd name="connsiteY4" fmla="*/ 3624256 h 4019685"/>
              <a:gd name="connsiteX5" fmla="*/ 6153817 w 6697263"/>
              <a:gd name="connsiteY5" fmla="*/ 3962400 h 4019685"/>
              <a:gd name="connsiteX6" fmla="*/ 262479 w 6697263"/>
              <a:gd name="connsiteY6" fmla="*/ 2460924 h 4019685"/>
              <a:gd name="connsiteX7" fmla="*/ 0 w 6697263"/>
              <a:gd name="connsiteY7" fmla="*/ 1690681 h 4019685"/>
              <a:gd name="connsiteX8" fmla="*/ 0 w 6697263"/>
              <a:gd name="connsiteY8" fmla="*/ 338144 h 4019685"/>
              <a:gd name="connsiteX0" fmla="*/ 0 w 6434811"/>
              <a:gd name="connsiteY0" fmla="*/ 338144 h 3984447"/>
              <a:gd name="connsiteX1" fmla="*/ 338144 w 6434811"/>
              <a:gd name="connsiteY1" fmla="*/ 0 h 3984447"/>
              <a:gd name="connsiteX2" fmla="*/ 6096667 w 6434811"/>
              <a:gd name="connsiteY2" fmla="*/ 0 h 3984447"/>
              <a:gd name="connsiteX3" fmla="*/ 6434811 w 6434811"/>
              <a:gd name="connsiteY3" fmla="*/ 338144 h 3984447"/>
              <a:gd name="connsiteX4" fmla="*/ 6434811 w 6434811"/>
              <a:gd name="connsiteY4" fmla="*/ 3624256 h 3984447"/>
              <a:gd name="connsiteX5" fmla="*/ 6153817 w 6434811"/>
              <a:gd name="connsiteY5" fmla="*/ 3962400 h 3984447"/>
              <a:gd name="connsiteX6" fmla="*/ 262479 w 6434811"/>
              <a:gd name="connsiteY6" fmla="*/ 2460924 h 3984447"/>
              <a:gd name="connsiteX7" fmla="*/ 0 w 6434811"/>
              <a:gd name="connsiteY7" fmla="*/ 1690681 h 3984447"/>
              <a:gd name="connsiteX8" fmla="*/ 0 w 6434811"/>
              <a:gd name="connsiteY8" fmla="*/ 338144 h 398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34811" h="3984447">
                <a:moveTo>
                  <a:pt x="0" y="338144"/>
                </a:moveTo>
                <a:cubicBezTo>
                  <a:pt x="0" y="151392"/>
                  <a:pt x="151392" y="0"/>
                  <a:pt x="338144" y="0"/>
                </a:cubicBezTo>
                <a:lnTo>
                  <a:pt x="6096667" y="0"/>
                </a:lnTo>
                <a:cubicBezTo>
                  <a:pt x="6283419" y="0"/>
                  <a:pt x="6434811" y="151392"/>
                  <a:pt x="6434811" y="338144"/>
                </a:cubicBezTo>
                <a:lnTo>
                  <a:pt x="6434811" y="3624256"/>
                </a:lnTo>
                <a:cubicBezTo>
                  <a:pt x="6434811" y="3811008"/>
                  <a:pt x="6295554" y="3957708"/>
                  <a:pt x="6153817" y="3962400"/>
                </a:cubicBezTo>
                <a:cubicBezTo>
                  <a:pt x="5107556" y="3997035"/>
                  <a:pt x="1067562" y="4175424"/>
                  <a:pt x="262479" y="2460924"/>
                </a:cubicBezTo>
                <a:cubicBezTo>
                  <a:pt x="199552" y="2318049"/>
                  <a:pt x="0" y="1877433"/>
                  <a:pt x="0" y="1690681"/>
                </a:cubicBezTo>
                <a:lnTo>
                  <a:pt x="0" y="33814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40000"/>
            </a:schemeClr>
          </a:solidFill>
          <a:ln w="28575"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13125">
              <a:lnSpc>
                <a:spcPct val="90000"/>
              </a:lnSpc>
              <a:spcAft>
                <a:spcPts val="0"/>
              </a:spcAft>
            </a:pPr>
            <a:endParaRPr lang="bg-BG" b="1" dirty="0" smtClean="0">
              <a:solidFill>
                <a:srgbClr val="00206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13125">
              <a:lnSpc>
                <a:spcPct val="90000"/>
              </a:lnSpc>
              <a:spcAft>
                <a:spcPts val="0"/>
              </a:spcAft>
            </a:pPr>
            <a:endParaRPr lang="bg-BG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13125">
              <a:lnSpc>
                <a:spcPct val="90000"/>
              </a:lnSpc>
              <a:spcAft>
                <a:spcPts val="0"/>
              </a:spcAft>
            </a:pPr>
            <a:r>
              <a:rPr lang="bg-BG" b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Учебное </a:t>
            </a:r>
            <a:br>
              <a:rPr lang="bg-BG" b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bg-BG" b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заведение</a:t>
            </a:r>
            <a:endParaRPr lang="ru-RU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46922" y="1677971"/>
            <a:ext cx="2820516" cy="24008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Однокашники</a:t>
            </a:r>
            <a:r>
              <a:rPr lang="ru-RU" sz="1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ru-RU" sz="1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школьники и студенты</a:t>
            </a:r>
            <a:r>
              <a:rPr lang="ru-RU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(курс или класс обучаемого)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40"/>
          <p:cNvSpPr/>
          <p:nvPr/>
        </p:nvSpPr>
        <p:spPr>
          <a:xfrm>
            <a:off x="207390" y="2460396"/>
            <a:ext cx="7011878" cy="4274053"/>
          </a:xfrm>
          <a:custGeom>
            <a:avLst/>
            <a:gdLst>
              <a:gd name="connsiteX0" fmla="*/ 0 w 6790266"/>
              <a:gd name="connsiteY0" fmla="*/ 619137 h 3714749"/>
              <a:gd name="connsiteX1" fmla="*/ 619137 w 6790266"/>
              <a:gd name="connsiteY1" fmla="*/ 0 h 3714749"/>
              <a:gd name="connsiteX2" fmla="*/ 6171129 w 6790266"/>
              <a:gd name="connsiteY2" fmla="*/ 0 h 3714749"/>
              <a:gd name="connsiteX3" fmla="*/ 6790266 w 6790266"/>
              <a:gd name="connsiteY3" fmla="*/ 619137 h 3714749"/>
              <a:gd name="connsiteX4" fmla="*/ 6790266 w 6790266"/>
              <a:gd name="connsiteY4" fmla="*/ 3095612 h 3714749"/>
              <a:gd name="connsiteX5" fmla="*/ 6171129 w 6790266"/>
              <a:gd name="connsiteY5" fmla="*/ 3714749 h 3714749"/>
              <a:gd name="connsiteX6" fmla="*/ 619137 w 6790266"/>
              <a:gd name="connsiteY6" fmla="*/ 3714749 h 3714749"/>
              <a:gd name="connsiteX7" fmla="*/ 0 w 6790266"/>
              <a:gd name="connsiteY7" fmla="*/ 3095612 h 3714749"/>
              <a:gd name="connsiteX8" fmla="*/ 0 w 6790266"/>
              <a:gd name="connsiteY8" fmla="*/ 619137 h 3714749"/>
              <a:gd name="connsiteX0" fmla="*/ 0 w 6808450"/>
              <a:gd name="connsiteY0" fmla="*/ 619137 h 3714749"/>
              <a:gd name="connsiteX1" fmla="*/ 619137 w 6808450"/>
              <a:gd name="connsiteY1" fmla="*/ 0 h 3714749"/>
              <a:gd name="connsiteX2" fmla="*/ 6171129 w 6808450"/>
              <a:gd name="connsiteY2" fmla="*/ 0 h 3714749"/>
              <a:gd name="connsiteX3" fmla="*/ 6808450 w 6808450"/>
              <a:gd name="connsiteY3" fmla="*/ 1885962 h 3714749"/>
              <a:gd name="connsiteX4" fmla="*/ 6790266 w 6808450"/>
              <a:gd name="connsiteY4" fmla="*/ 3095612 h 3714749"/>
              <a:gd name="connsiteX5" fmla="*/ 6171129 w 6808450"/>
              <a:gd name="connsiteY5" fmla="*/ 3714749 h 3714749"/>
              <a:gd name="connsiteX6" fmla="*/ 619137 w 6808450"/>
              <a:gd name="connsiteY6" fmla="*/ 3714749 h 3714749"/>
              <a:gd name="connsiteX7" fmla="*/ 0 w 6808450"/>
              <a:gd name="connsiteY7" fmla="*/ 3095612 h 3714749"/>
              <a:gd name="connsiteX8" fmla="*/ 0 w 6808450"/>
              <a:gd name="connsiteY8" fmla="*/ 619137 h 3714749"/>
              <a:gd name="connsiteX0" fmla="*/ 0 w 6808450"/>
              <a:gd name="connsiteY0" fmla="*/ 619137 h 3714749"/>
              <a:gd name="connsiteX1" fmla="*/ 619137 w 6808450"/>
              <a:gd name="connsiteY1" fmla="*/ 0 h 3714749"/>
              <a:gd name="connsiteX2" fmla="*/ 6094929 w 6808450"/>
              <a:gd name="connsiteY2" fmla="*/ 714375 h 3714749"/>
              <a:gd name="connsiteX3" fmla="*/ 6808450 w 6808450"/>
              <a:gd name="connsiteY3" fmla="*/ 1885962 h 3714749"/>
              <a:gd name="connsiteX4" fmla="*/ 6790266 w 6808450"/>
              <a:gd name="connsiteY4" fmla="*/ 3095612 h 3714749"/>
              <a:gd name="connsiteX5" fmla="*/ 6171129 w 6808450"/>
              <a:gd name="connsiteY5" fmla="*/ 3714749 h 3714749"/>
              <a:gd name="connsiteX6" fmla="*/ 619137 w 6808450"/>
              <a:gd name="connsiteY6" fmla="*/ 3714749 h 3714749"/>
              <a:gd name="connsiteX7" fmla="*/ 0 w 6808450"/>
              <a:gd name="connsiteY7" fmla="*/ 3095612 h 3714749"/>
              <a:gd name="connsiteX8" fmla="*/ 0 w 6808450"/>
              <a:gd name="connsiteY8" fmla="*/ 619137 h 3714749"/>
              <a:gd name="connsiteX0" fmla="*/ 0 w 6808450"/>
              <a:gd name="connsiteY0" fmla="*/ 619137 h 3714749"/>
              <a:gd name="connsiteX1" fmla="*/ 619137 w 6808450"/>
              <a:gd name="connsiteY1" fmla="*/ 0 h 3714749"/>
              <a:gd name="connsiteX2" fmla="*/ 6094929 w 6808450"/>
              <a:gd name="connsiteY2" fmla="*/ 714375 h 3714749"/>
              <a:gd name="connsiteX3" fmla="*/ 6808450 w 6808450"/>
              <a:gd name="connsiteY3" fmla="*/ 1885962 h 3714749"/>
              <a:gd name="connsiteX4" fmla="*/ 6790266 w 6808450"/>
              <a:gd name="connsiteY4" fmla="*/ 3095612 h 3714749"/>
              <a:gd name="connsiteX5" fmla="*/ 6171129 w 6808450"/>
              <a:gd name="connsiteY5" fmla="*/ 3714749 h 3714749"/>
              <a:gd name="connsiteX6" fmla="*/ 619137 w 6808450"/>
              <a:gd name="connsiteY6" fmla="*/ 3714749 h 3714749"/>
              <a:gd name="connsiteX7" fmla="*/ 0 w 6808450"/>
              <a:gd name="connsiteY7" fmla="*/ 3095612 h 3714749"/>
              <a:gd name="connsiteX8" fmla="*/ 0 w 6808450"/>
              <a:gd name="connsiteY8" fmla="*/ 619137 h 3714749"/>
              <a:gd name="connsiteX0" fmla="*/ 0 w 6808450"/>
              <a:gd name="connsiteY0" fmla="*/ 619137 h 3714749"/>
              <a:gd name="connsiteX1" fmla="*/ 619137 w 6808450"/>
              <a:gd name="connsiteY1" fmla="*/ 0 h 3714749"/>
              <a:gd name="connsiteX2" fmla="*/ 6066354 w 6808450"/>
              <a:gd name="connsiteY2" fmla="*/ 781050 h 3714749"/>
              <a:gd name="connsiteX3" fmla="*/ 6808450 w 6808450"/>
              <a:gd name="connsiteY3" fmla="*/ 1885962 h 3714749"/>
              <a:gd name="connsiteX4" fmla="*/ 6790266 w 6808450"/>
              <a:gd name="connsiteY4" fmla="*/ 3095612 h 3714749"/>
              <a:gd name="connsiteX5" fmla="*/ 6171129 w 6808450"/>
              <a:gd name="connsiteY5" fmla="*/ 3714749 h 3714749"/>
              <a:gd name="connsiteX6" fmla="*/ 619137 w 6808450"/>
              <a:gd name="connsiteY6" fmla="*/ 3714749 h 3714749"/>
              <a:gd name="connsiteX7" fmla="*/ 0 w 6808450"/>
              <a:gd name="connsiteY7" fmla="*/ 3095612 h 3714749"/>
              <a:gd name="connsiteX8" fmla="*/ 0 w 6808450"/>
              <a:gd name="connsiteY8" fmla="*/ 619137 h 3714749"/>
              <a:gd name="connsiteX0" fmla="*/ 0 w 6808450"/>
              <a:gd name="connsiteY0" fmla="*/ 781063 h 3876675"/>
              <a:gd name="connsiteX1" fmla="*/ 590562 w 6808450"/>
              <a:gd name="connsiteY1" fmla="*/ 0 h 3876675"/>
              <a:gd name="connsiteX2" fmla="*/ 6066354 w 6808450"/>
              <a:gd name="connsiteY2" fmla="*/ 942976 h 3876675"/>
              <a:gd name="connsiteX3" fmla="*/ 6808450 w 6808450"/>
              <a:gd name="connsiteY3" fmla="*/ 2047888 h 3876675"/>
              <a:gd name="connsiteX4" fmla="*/ 6790266 w 6808450"/>
              <a:gd name="connsiteY4" fmla="*/ 3257538 h 3876675"/>
              <a:gd name="connsiteX5" fmla="*/ 6171129 w 6808450"/>
              <a:gd name="connsiteY5" fmla="*/ 3876675 h 3876675"/>
              <a:gd name="connsiteX6" fmla="*/ 619137 w 6808450"/>
              <a:gd name="connsiteY6" fmla="*/ 3876675 h 3876675"/>
              <a:gd name="connsiteX7" fmla="*/ 0 w 6808450"/>
              <a:gd name="connsiteY7" fmla="*/ 3257538 h 3876675"/>
              <a:gd name="connsiteX8" fmla="*/ 0 w 6808450"/>
              <a:gd name="connsiteY8" fmla="*/ 781063 h 3876675"/>
              <a:gd name="connsiteX0" fmla="*/ 0 w 6808450"/>
              <a:gd name="connsiteY0" fmla="*/ 556391 h 3652003"/>
              <a:gd name="connsiteX1" fmla="*/ 626772 w 6808450"/>
              <a:gd name="connsiteY1" fmla="*/ 0 h 3652003"/>
              <a:gd name="connsiteX2" fmla="*/ 6066354 w 6808450"/>
              <a:gd name="connsiteY2" fmla="*/ 718304 h 3652003"/>
              <a:gd name="connsiteX3" fmla="*/ 6808450 w 6808450"/>
              <a:gd name="connsiteY3" fmla="*/ 1823216 h 3652003"/>
              <a:gd name="connsiteX4" fmla="*/ 6790266 w 6808450"/>
              <a:gd name="connsiteY4" fmla="*/ 3032866 h 3652003"/>
              <a:gd name="connsiteX5" fmla="*/ 6171129 w 6808450"/>
              <a:gd name="connsiteY5" fmla="*/ 3652003 h 3652003"/>
              <a:gd name="connsiteX6" fmla="*/ 619137 w 6808450"/>
              <a:gd name="connsiteY6" fmla="*/ 3652003 h 3652003"/>
              <a:gd name="connsiteX7" fmla="*/ 0 w 6808450"/>
              <a:gd name="connsiteY7" fmla="*/ 3032866 h 3652003"/>
              <a:gd name="connsiteX8" fmla="*/ 0 w 6808450"/>
              <a:gd name="connsiteY8" fmla="*/ 556391 h 3652003"/>
              <a:gd name="connsiteX0" fmla="*/ 0 w 6854403"/>
              <a:gd name="connsiteY0" fmla="*/ 556391 h 3652003"/>
              <a:gd name="connsiteX1" fmla="*/ 626772 w 6854403"/>
              <a:gd name="connsiteY1" fmla="*/ 0 h 3652003"/>
              <a:gd name="connsiteX2" fmla="*/ 6111615 w 6854403"/>
              <a:gd name="connsiteY2" fmla="*/ 581622 h 3652003"/>
              <a:gd name="connsiteX3" fmla="*/ 6808450 w 6854403"/>
              <a:gd name="connsiteY3" fmla="*/ 1823216 h 3652003"/>
              <a:gd name="connsiteX4" fmla="*/ 6790266 w 6854403"/>
              <a:gd name="connsiteY4" fmla="*/ 3032866 h 3652003"/>
              <a:gd name="connsiteX5" fmla="*/ 6171129 w 6854403"/>
              <a:gd name="connsiteY5" fmla="*/ 3652003 h 3652003"/>
              <a:gd name="connsiteX6" fmla="*/ 619137 w 6854403"/>
              <a:gd name="connsiteY6" fmla="*/ 3652003 h 3652003"/>
              <a:gd name="connsiteX7" fmla="*/ 0 w 6854403"/>
              <a:gd name="connsiteY7" fmla="*/ 3032866 h 3652003"/>
              <a:gd name="connsiteX8" fmla="*/ 0 w 6854403"/>
              <a:gd name="connsiteY8" fmla="*/ 556391 h 3652003"/>
              <a:gd name="connsiteX0" fmla="*/ 0 w 6854403"/>
              <a:gd name="connsiteY0" fmla="*/ 556391 h 3652003"/>
              <a:gd name="connsiteX1" fmla="*/ 626772 w 6854403"/>
              <a:gd name="connsiteY1" fmla="*/ 0 h 3652003"/>
              <a:gd name="connsiteX2" fmla="*/ 6111615 w 6854403"/>
              <a:gd name="connsiteY2" fmla="*/ 581622 h 3652003"/>
              <a:gd name="connsiteX3" fmla="*/ 6808450 w 6854403"/>
              <a:gd name="connsiteY3" fmla="*/ 1823216 h 3652003"/>
              <a:gd name="connsiteX4" fmla="*/ 6790266 w 6854403"/>
              <a:gd name="connsiteY4" fmla="*/ 3032866 h 3652003"/>
              <a:gd name="connsiteX5" fmla="*/ 6171129 w 6854403"/>
              <a:gd name="connsiteY5" fmla="*/ 3652003 h 3652003"/>
              <a:gd name="connsiteX6" fmla="*/ 619137 w 6854403"/>
              <a:gd name="connsiteY6" fmla="*/ 3652003 h 3652003"/>
              <a:gd name="connsiteX7" fmla="*/ 0 w 6854403"/>
              <a:gd name="connsiteY7" fmla="*/ 3032866 h 3652003"/>
              <a:gd name="connsiteX8" fmla="*/ 0 w 6854403"/>
              <a:gd name="connsiteY8" fmla="*/ 556391 h 3652003"/>
              <a:gd name="connsiteX0" fmla="*/ 0 w 6863186"/>
              <a:gd name="connsiteY0" fmla="*/ 556391 h 3652003"/>
              <a:gd name="connsiteX1" fmla="*/ 626772 w 6863186"/>
              <a:gd name="connsiteY1" fmla="*/ 0 h 3652003"/>
              <a:gd name="connsiteX2" fmla="*/ 5992305 w 6863186"/>
              <a:gd name="connsiteY2" fmla="*/ 581622 h 3652003"/>
              <a:gd name="connsiteX3" fmla="*/ 6808450 w 6863186"/>
              <a:gd name="connsiteY3" fmla="*/ 1823216 h 3652003"/>
              <a:gd name="connsiteX4" fmla="*/ 6790266 w 6863186"/>
              <a:gd name="connsiteY4" fmla="*/ 3032866 h 3652003"/>
              <a:gd name="connsiteX5" fmla="*/ 6171129 w 6863186"/>
              <a:gd name="connsiteY5" fmla="*/ 3652003 h 3652003"/>
              <a:gd name="connsiteX6" fmla="*/ 619137 w 6863186"/>
              <a:gd name="connsiteY6" fmla="*/ 3652003 h 3652003"/>
              <a:gd name="connsiteX7" fmla="*/ 0 w 6863186"/>
              <a:gd name="connsiteY7" fmla="*/ 3032866 h 3652003"/>
              <a:gd name="connsiteX8" fmla="*/ 0 w 6863186"/>
              <a:gd name="connsiteY8" fmla="*/ 556391 h 3652003"/>
              <a:gd name="connsiteX0" fmla="*/ 0 w 6863186"/>
              <a:gd name="connsiteY0" fmla="*/ 556391 h 3652003"/>
              <a:gd name="connsiteX1" fmla="*/ 626772 w 6863186"/>
              <a:gd name="connsiteY1" fmla="*/ 0 h 3652003"/>
              <a:gd name="connsiteX2" fmla="*/ 5992305 w 6863186"/>
              <a:gd name="connsiteY2" fmla="*/ 581622 h 3652003"/>
              <a:gd name="connsiteX3" fmla="*/ 6808450 w 6863186"/>
              <a:gd name="connsiteY3" fmla="*/ 1823216 h 3652003"/>
              <a:gd name="connsiteX4" fmla="*/ 6790266 w 6863186"/>
              <a:gd name="connsiteY4" fmla="*/ 3032866 h 3652003"/>
              <a:gd name="connsiteX5" fmla="*/ 6171129 w 6863186"/>
              <a:gd name="connsiteY5" fmla="*/ 3652003 h 3652003"/>
              <a:gd name="connsiteX6" fmla="*/ 619137 w 6863186"/>
              <a:gd name="connsiteY6" fmla="*/ 3652003 h 3652003"/>
              <a:gd name="connsiteX7" fmla="*/ 0 w 6863186"/>
              <a:gd name="connsiteY7" fmla="*/ 3032866 h 3652003"/>
              <a:gd name="connsiteX8" fmla="*/ 0 w 6863186"/>
              <a:gd name="connsiteY8" fmla="*/ 556391 h 3652003"/>
              <a:gd name="connsiteX0" fmla="*/ 0 w 6869866"/>
              <a:gd name="connsiteY0" fmla="*/ 556391 h 3652003"/>
              <a:gd name="connsiteX1" fmla="*/ 626772 w 6869866"/>
              <a:gd name="connsiteY1" fmla="*/ 0 h 3652003"/>
              <a:gd name="connsiteX2" fmla="*/ 5901680 w 6869866"/>
              <a:gd name="connsiteY2" fmla="*/ 622472 h 3652003"/>
              <a:gd name="connsiteX3" fmla="*/ 6808450 w 6869866"/>
              <a:gd name="connsiteY3" fmla="*/ 1823216 h 3652003"/>
              <a:gd name="connsiteX4" fmla="*/ 6790266 w 6869866"/>
              <a:gd name="connsiteY4" fmla="*/ 3032866 h 3652003"/>
              <a:gd name="connsiteX5" fmla="*/ 6171129 w 6869866"/>
              <a:gd name="connsiteY5" fmla="*/ 3652003 h 3652003"/>
              <a:gd name="connsiteX6" fmla="*/ 619137 w 6869866"/>
              <a:gd name="connsiteY6" fmla="*/ 3652003 h 3652003"/>
              <a:gd name="connsiteX7" fmla="*/ 0 w 6869866"/>
              <a:gd name="connsiteY7" fmla="*/ 3032866 h 3652003"/>
              <a:gd name="connsiteX8" fmla="*/ 0 w 6869866"/>
              <a:gd name="connsiteY8" fmla="*/ 556391 h 3652003"/>
              <a:gd name="connsiteX0" fmla="*/ 0 w 6869866"/>
              <a:gd name="connsiteY0" fmla="*/ 556391 h 3652003"/>
              <a:gd name="connsiteX1" fmla="*/ 626772 w 6869866"/>
              <a:gd name="connsiteY1" fmla="*/ 0 h 3652003"/>
              <a:gd name="connsiteX2" fmla="*/ 5901680 w 6869866"/>
              <a:gd name="connsiteY2" fmla="*/ 622472 h 3652003"/>
              <a:gd name="connsiteX3" fmla="*/ 6808450 w 6869866"/>
              <a:gd name="connsiteY3" fmla="*/ 1823216 h 3652003"/>
              <a:gd name="connsiteX4" fmla="*/ 6790266 w 6869866"/>
              <a:gd name="connsiteY4" fmla="*/ 3032866 h 3652003"/>
              <a:gd name="connsiteX5" fmla="*/ 6171129 w 6869866"/>
              <a:gd name="connsiteY5" fmla="*/ 3652003 h 3652003"/>
              <a:gd name="connsiteX6" fmla="*/ 619137 w 6869866"/>
              <a:gd name="connsiteY6" fmla="*/ 3652003 h 3652003"/>
              <a:gd name="connsiteX7" fmla="*/ 0 w 6869866"/>
              <a:gd name="connsiteY7" fmla="*/ 3032866 h 3652003"/>
              <a:gd name="connsiteX8" fmla="*/ 0 w 6869866"/>
              <a:gd name="connsiteY8" fmla="*/ 556391 h 3652003"/>
              <a:gd name="connsiteX0" fmla="*/ 0 w 6855390"/>
              <a:gd name="connsiteY0" fmla="*/ 556391 h 3652003"/>
              <a:gd name="connsiteX1" fmla="*/ 626772 w 6855390"/>
              <a:gd name="connsiteY1" fmla="*/ 0 h 3652003"/>
              <a:gd name="connsiteX2" fmla="*/ 6098194 w 6855390"/>
              <a:gd name="connsiteY2" fmla="*/ 581698 h 3652003"/>
              <a:gd name="connsiteX3" fmla="*/ 6808450 w 6855390"/>
              <a:gd name="connsiteY3" fmla="*/ 1823216 h 3652003"/>
              <a:gd name="connsiteX4" fmla="*/ 6790266 w 6855390"/>
              <a:gd name="connsiteY4" fmla="*/ 3032866 h 3652003"/>
              <a:gd name="connsiteX5" fmla="*/ 6171129 w 6855390"/>
              <a:gd name="connsiteY5" fmla="*/ 3652003 h 3652003"/>
              <a:gd name="connsiteX6" fmla="*/ 619137 w 6855390"/>
              <a:gd name="connsiteY6" fmla="*/ 3652003 h 3652003"/>
              <a:gd name="connsiteX7" fmla="*/ 0 w 6855390"/>
              <a:gd name="connsiteY7" fmla="*/ 3032866 h 3652003"/>
              <a:gd name="connsiteX8" fmla="*/ 0 w 6855390"/>
              <a:gd name="connsiteY8" fmla="*/ 556391 h 365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5390" h="3652003">
                <a:moveTo>
                  <a:pt x="0" y="556391"/>
                </a:moveTo>
                <a:cubicBezTo>
                  <a:pt x="0" y="214451"/>
                  <a:pt x="284832" y="0"/>
                  <a:pt x="626772" y="0"/>
                </a:cubicBezTo>
                <a:cubicBezTo>
                  <a:pt x="2452036" y="314325"/>
                  <a:pt x="5060474" y="280990"/>
                  <a:pt x="6098194" y="581698"/>
                </a:cubicBezTo>
                <a:cubicBezTo>
                  <a:pt x="6585914" y="739498"/>
                  <a:pt x="6693105" y="1414688"/>
                  <a:pt x="6808450" y="1823216"/>
                </a:cubicBezTo>
                <a:cubicBezTo>
                  <a:pt x="6923795" y="2231744"/>
                  <a:pt x="6790266" y="2207374"/>
                  <a:pt x="6790266" y="3032866"/>
                </a:cubicBezTo>
                <a:cubicBezTo>
                  <a:pt x="6790266" y="3374806"/>
                  <a:pt x="6513069" y="3652003"/>
                  <a:pt x="6171129" y="3652003"/>
                </a:cubicBezTo>
                <a:lnTo>
                  <a:pt x="619137" y="3652003"/>
                </a:lnTo>
                <a:cubicBezTo>
                  <a:pt x="277197" y="3652003"/>
                  <a:pt x="0" y="3374806"/>
                  <a:pt x="0" y="3032866"/>
                </a:cubicBezTo>
                <a:lnTo>
                  <a:pt x="0" y="556391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30000"/>
            </a:schemeClr>
          </a:solidFill>
          <a:ln w="28575"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1044000" marR="220980" algn="ctr">
              <a:lnSpc>
                <a:spcPct val="90000"/>
              </a:lnSpc>
              <a:spcAft>
                <a:spcPts val="0"/>
              </a:spcAft>
            </a:pPr>
            <a:r>
              <a:rPr lang="bg-BG" b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Вне </a:t>
            </a:r>
            <a:br>
              <a:rPr lang="bg-BG" b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bg-BG" b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учебного </a:t>
            </a:r>
            <a:br>
              <a:rPr lang="bg-BG" b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bg-BG" b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заведения</a:t>
            </a:r>
            <a:endParaRPr lang="ru-RU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90600" marR="220980"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0670" y="3080249"/>
            <a:ext cx="3227334" cy="20415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bg-BG" sz="14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емья </a:t>
            </a:r>
            <a:endParaRPr lang="ru-RU" sz="1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104872" y="1380176"/>
            <a:ext cx="2683208" cy="12701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Учителя-педагоги</a:t>
            </a:r>
            <a:r>
              <a:rPr lang="ru-RU" sz="140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Профессорско-преподавательский состав</a:t>
            </a:r>
            <a:r>
              <a:rPr lang="bg-BG" sz="1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104637" y="2290355"/>
            <a:ext cx="1800000" cy="36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1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Референтные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024292" y="2993072"/>
            <a:ext cx="2682738" cy="11766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Директор, </a:t>
            </a:r>
            <a:r>
              <a:rPr lang="ru-RU" sz="14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Ректор</a:t>
            </a:r>
            <a:r>
              <a:rPr lang="ru-RU" sz="1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Декан, а</a:t>
            </a:r>
            <a:r>
              <a:rPr lang="bg-BG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дминистрация и </a:t>
            </a:r>
            <a:r>
              <a:rPr lang="bg-BG" sz="1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обслуживающий </a:t>
            </a:r>
            <a:r>
              <a:rPr lang="bg-BG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персонал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24292" y="3797731"/>
            <a:ext cx="1800000" cy="36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1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Референтные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48171" y="5573196"/>
            <a:ext cx="2012964" cy="10318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14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Молодёж </a:t>
            </a:r>
            <a:r>
              <a:rPr lang="ru-RU" sz="1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вне родительской семьи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48171" y="5573195"/>
            <a:ext cx="1800000" cy="36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1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Референтные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097" y="5319774"/>
            <a:ext cx="3168926" cy="12079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14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Взрослые</a:t>
            </a:r>
            <a:r>
              <a:rPr lang="bg-BG" sz="1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вне родительской семьи </a:t>
            </a:r>
            <a:r>
              <a:rPr lang="ru-RU" sz="1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(напр</a:t>
            </a:r>
            <a:r>
              <a:rPr lang="ru-RU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ru-RU" sz="1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соседи, живущие или работающие поблизости люди)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73649" y="5312007"/>
            <a:ext cx="1800000" cy="36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1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Референтные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46922" y="2724026"/>
            <a:ext cx="1800000" cy="36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1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Референтные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09944" y="1299420"/>
            <a:ext cx="3233259" cy="10646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Внешние наблюдатели</a:t>
            </a:r>
            <a:endParaRPr lang="ru-RU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Государственные и неправительственные структуры</a:t>
            </a:r>
            <a:endParaRPr lang="ru-RU" sz="1400" dirty="0">
              <a:effectLst/>
              <a:ea typeface="Calibri" panose="020F050202020403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326071" y="5198861"/>
            <a:ext cx="4606966" cy="15587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Внешние наблюдатели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Конструктивные</a:t>
            </a:r>
            <a:r>
              <a:rPr lang="ru-RU" sz="1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(напр., профессиональное педагогическое сообщество, социологи, религиозные, политические и волонтёрские движения, другие)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Деструктивные</a:t>
            </a:r>
            <a:r>
              <a:rPr lang="ru-RU" sz="140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(напр., АУЕ и многие другие)</a:t>
            </a:r>
            <a:endParaRPr lang="ru-RU" sz="1400" dirty="0">
              <a:effectLst/>
              <a:ea typeface="Calibri" panose="020F0502020204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305278" y="4576554"/>
            <a:ext cx="4273061" cy="84564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14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Специалисты</a:t>
            </a:r>
            <a:r>
              <a:rPr lang="ru-RU" sz="1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 психологи, логопеды, </a:t>
            </a:r>
            <a:br>
              <a:rPr lang="ru-RU" sz="1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волонтёры, социологи, политологи, …</a:t>
            </a:r>
            <a:endParaRPr lang="ru-RU" sz="1400" dirty="0">
              <a:effectLst/>
              <a:ea typeface="Calibri" panose="020F050202020403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392578" y="4101028"/>
            <a:ext cx="4588768" cy="735332"/>
          </a:xfrm>
          <a:prstGeom prst="round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Дополнительная учебная </a:t>
            </a:r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деятельность </a:t>
            </a:r>
            <a:r>
              <a:rPr lang="ru-RU" sz="140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 Самообразование</a:t>
            </a:r>
            <a:endParaRPr lang="ru-RU" sz="1400" dirty="0">
              <a:effectLst/>
              <a:ea typeface="Calibri" panose="020F050202020403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626020" y="3511744"/>
            <a:ext cx="2016000" cy="1617830"/>
          </a:xfrm>
          <a:prstGeom prst="roundRect">
            <a:avLst>
              <a:gd name="adj" fmla="val 771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bg-BG" sz="1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Референтные</a:t>
            </a:r>
          </a:p>
          <a:p>
            <a:pPr algn="ctr"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модели поведения </a:t>
            </a: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подражания) </a:t>
            </a:r>
            <a:br>
              <a:rPr lang="ru-RU" sz="1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для </a:t>
            </a:r>
            <a:br>
              <a:rPr lang="ru-RU" sz="1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обучаемого подростка </a:t>
            </a:r>
            <a:br>
              <a:rPr lang="ru-RU" sz="1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(юноши или молодого человека)</a:t>
            </a:r>
            <a:endParaRPr lang="ru-RU" sz="1200" dirty="0">
              <a:effectLst/>
              <a:ea typeface="Calibri" panose="020F050202020403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2499" y="4711996"/>
            <a:ext cx="1296000" cy="36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Приёмная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6982" y="3899564"/>
            <a:ext cx="1296000" cy="36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1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Неполная</a:t>
            </a:r>
            <a:endParaRPr lang="ru-RU" sz="1400" dirty="0">
              <a:effectLst/>
              <a:ea typeface="Calibri" panose="020F0502020204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30890" y="4305780"/>
            <a:ext cx="1296000" cy="36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Расширенная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6981" y="3493348"/>
            <a:ext cx="1296000" cy="36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Полная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054697" y="3149802"/>
            <a:ext cx="3581264" cy="1088609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Обучаемый подросток (юноша или молодой человек)</a:t>
            </a:r>
            <a:endParaRPr lang="ru-RU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388808" y="4642879"/>
            <a:ext cx="1568372" cy="3444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1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Референтные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799D-8116-438B-A5F0-CD8DE1EE527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763963"/>
            <a:ext cx="10515600" cy="283845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Пример. </a:t>
            </a:r>
            <a:r>
              <a:rPr lang="ru-RU" sz="40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</a:br>
            <a:r>
              <a:rPr lang="ru-RU" sz="40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Фрагмент визуализации кейкиса </a:t>
            </a:r>
            <a:br>
              <a:rPr lang="ru-RU" sz="40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</a:br>
            <a:r>
              <a:rPr lang="ru-RU" sz="40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«</a:t>
            </a:r>
            <a:r>
              <a:rPr lang="ru-RU" sz="400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Сможет ли государственный аппарат </a:t>
            </a:r>
            <a:r>
              <a:rPr lang="ru-RU" sz="40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</a:br>
            <a:r>
              <a:rPr lang="ru-RU" sz="40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преодолеть </a:t>
            </a:r>
            <a:r>
              <a:rPr lang="ru-RU" sz="400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кризис в молодежной политике?»</a:t>
            </a:r>
          </a:p>
        </p:txBody>
      </p:sp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326858" y="5364413"/>
            <a:ext cx="1153828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ru-RU" sz="1600" i="1" dirty="0" smtClean="0"/>
              <a:t>Источник</a:t>
            </a:r>
            <a:r>
              <a:rPr lang="ru-RU" sz="1600" dirty="0" smtClean="0"/>
              <a:t>: Нечипоренко В.С</a:t>
            </a:r>
            <a:r>
              <a:rPr lang="ru-RU" sz="1600" dirty="0"/>
              <a:t>. </a:t>
            </a:r>
            <a:r>
              <a:rPr lang="ru-RU" sz="1600" dirty="0" smtClean="0"/>
              <a:t> Сможет </a:t>
            </a:r>
            <a:r>
              <a:rPr lang="ru-RU" sz="1600" dirty="0"/>
              <a:t>ли государственный аппарат преодолеть кризис в молодежной политике? [Электронный ресурс] // Вестник Московской международной высшей школы бизнеса (МИРБИС). – 2017. №3(11). С. 59- 67. – </a:t>
            </a:r>
            <a:r>
              <a:rPr lang="ru-RU" sz="1600" dirty="0" err="1"/>
              <a:t>Библиогр</a:t>
            </a:r>
            <a:r>
              <a:rPr lang="ru-RU" sz="1600" dirty="0"/>
              <a:t>.: с. 66 (10 назв.). – URL: </a:t>
            </a:r>
            <a:r>
              <a:rPr lang="ru-RU" sz="1600" dirty="0">
                <a:hlinkClick r:id="rId3"/>
              </a:rPr>
              <a:t>http://cs.journal-mirbis.ru/-/W5dz6-JzE9yBpHNSurdjeA/sv/document/f9/77/08/521295/182/59- </a:t>
            </a:r>
            <a:r>
              <a:rPr lang="ru-RU" sz="1600" dirty="0" smtClean="0">
                <a:hlinkClick r:id="rId3"/>
              </a:rPr>
              <a:t>67.pdf?1508940113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(доступ </a:t>
            </a:r>
            <a:r>
              <a:rPr lang="ru-RU" sz="1600" dirty="0"/>
              <a:t>свободный). </a:t>
            </a:r>
            <a:r>
              <a:rPr lang="ru-RU" sz="1600" dirty="0" err="1" smtClean="0"/>
              <a:t>Загл</a:t>
            </a:r>
            <a:r>
              <a:rPr lang="ru-RU" sz="1600" dirty="0"/>
              <a:t>. с экрана. Яз. рус., англ.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799D-8116-438B-A5F0-CD8DE1EE527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6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07803" y="257427"/>
            <a:ext cx="7276798" cy="6600573"/>
          </a:xfrm>
          <a:prstGeom prst="rect">
            <a:avLst/>
          </a:prstGeom>
          <a:noFill/>
        </p:spPr>
      </p:sp>
      <p:cxnSp>
        <p:nvCxnSpPr>
          <p:cNvPr id="7" name="AutoShape 4"/>
          <p:cNvCxnSpPr>
            <a:cxnSpLocks noChangeShapeType="1"/>
            <a:stCxn id="143" idx="4"/>
            <a:endCxn id="145" idx="0"/>
          </p:cNvCxnSpPr>
          <p:nvPr/>
        </p:nvCxnSpPr>
        <p:spPr bwMode="auto">
          <a:xfrm>
            <a:off x="10841196" y="631553"/>
            <a:ext cx="51037" cy="2817992"/>
          </a:xfrm>
          <a:prstGeom prst="straightConnector1">
            <a:avLst/>
          </a:prstGeom>
          <a:noFill/>
          <a:ln w="76200">
            <a:solidFill>
              <a:srgbClr val="FFC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5"/>
          <p:cNvCxnSpPr>
            <a:cxnSpLocks noChangeShapeType="1"/>
            <a:stCxn id="144" idx="2"/>
            <a:endCxn id="141" idx="5"/>
          </p:cNvCxnSpPr>
          <p:nvPr/>
        </p:nvCxnSpPr>
        <p:spPr bwMode="auto">
          <a:xfrm flipH="1" flipV="1">
            <a:off x="7173417" y="2750035"/>
            <a:ext cx="3652415" cy="3256787"/>
          </a:xfrm>
          <a:prstGeom prst="straightConnector1">
            <a:avLst/>
          </a:prstGeom>
          <a:noFill/>
          <a:ln w="76200">
            <a:solidFill>
              <a:srgbClr val="FFC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6"/>
          <p:cNvCxnSpPr>
            <a:cxnSpLocks noChangeShapeType="1"/>
            <a:stCxn id="141" idx="6"/>
            <a:endCxn id="145" idx="1"/>
          </p:cNvCxnSpPr>
          <p:nvPr/>
        </p:nvCxnSpPr>
        <p:spPr bwMode="auto">
          <a:xfrm>
            <a:off x="7199777" y="2686395"/>
            <a:ext cx="3628816" cy="789510"/>
          </a:xfrm>
          <a:prstGeom prst="straightConnector1">
            <a:avLst/>
          </a:prstGeom>
          <a:noFill/>
          <a:ln w="76200">
            <a:solidFill>
              <a:srgbClr val="FFC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7"/>
          <p:cNvCxnSpPr>
            <a:cxnSpLocks noChangeShapeType="1"/>
            <a:stCxn id="143" idx="2"/>
            <a:endCxn id="141" idx="7"/>
          </p:cNvCxnSpPr>
          <p:nvPr/>
        </p:nvCxnSpPr>
        <p:spPr bwMode="auto">
          <a:xfrm flipH="1">
            <a:off x="7173417" y="541553"/>
            <a:ext cx="3577779" cy="2081202"/>
          </a:xfrm>
          <a:prstGeom prst="straightConnector1">
            <a:avLst/>
          </a:prstGeom>
          <a:noFill/>
          <a:ln w="76200">
            <a:solidFill>
              <a:srgbClr val="FFC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979321" y="2731080"/>
            <a:ext cx="1367826" cy="540000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Школьники и </a:t>
            </a:r>
            <a:br>
              <a:rPr lang="ru-R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студенты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5730626" y="2239974"/>
            <a:ext cx="1351049" cy="828000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Учителя и ППС, администрации учебных заведений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10766844" y="95642"/>
            <a:ext cx="1278314" cy="553447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b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Президента РФ</a:t>
            </a: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9265285" y="383463"/>
            <a:ext cx="1518536" cy="288000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Правительство РФ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6589848" y="750104"/>
            <a:ext cx="2337524" cy="1116000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</a:t>
            </a:r>
            <a:r>
              <a:rPr lang="ru-RU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РФ (2017 год)</a:t>
            </a:r>
            <a:endParaRPr lang="ru-RU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10767268" y="4814872"/>
            <a:ext cx="1121564" cy="432000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Социальные </a:t>
            </a:r>
            <a:b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сети</a:t>
            </a: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9371824" y="3038190"/>
            <a:ext cx="1521297" cy="648000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b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школьников и </a:t>
            </a:r>
            <a:b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студентов</a:t>
            </a:r>
          </a:p>
        </p:txBody>
      </p:sp>
      <p:cxnSp>
        <p:nvCxnSpPr>
          <p:cNvPr id="26" name="AutoShape 23"/>
          <p:cNvCxnSpPr>
            <a:cxnSpLocks noChangeShapeType="1"/>
            <a:stCxn id="145" idx="4"/>
            <a:endCxn id="144" idx="0"/>
          </p:cNvCxnSpPr>
          <p:nvPr/>
        </p:nvCxnSpPr>
        <p:spPr bwMode="auto">
          <a:xfrm>
            <a:off x="10892233" y="3629545"/>
            <a:ext cx="23599" cy="2287277"/>
          </a:xfrm>
          <a:prstGeom prst="straightConnector1">
            <a:avLst/>
          </a:prstGeom>
          <a:noFill/>
          <a:ln w="76200">
            <a:solidFill>
              <a:srgbClr val="FFC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24"/>
          <p:cNvSpPr>
            <a:spLocks noChangeArrowheads="1"/>
          </p:cNvSpPr>
          <p:nvPr/>
        </p:nvSpPr>
        <p:spPr bwMode="auto">
          <a:xfrm>
            <a:off x="10751102" y="1407936"/>
            <a:ext cx="1137730" cy="480715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СМИ </a:t>
            </a:r>
            <a:b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официозные</a:t>
            </a:r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>
            <a:off x="10752754" y="4201072"/>
            <a:ext cx="1265599" cy="476002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СМИ </a:t>
            </a:r>
            <a:b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неофициозные</a:t>
            </a:r>
          </a:p>
        </p:txBody>
      </p:sp>
      <p:sp>
        <p:nvSpPr>
          <p:cNvPr id="29" name="AutoShape 26"/>
          <p:cNvSpPr>
            <a:spLocks noChangeArrowheads="1"/>
          </p:cNvSpPr>
          <p:nvPr/>
        </p:nvSpPr>
        <p:spPr bwMode="auto">
          <a:xfrm>
            <a:off x="9009396" y="690821"/>
            <a:ext cx="1208865" cy="828000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 w="9525">
            <a:solidFill>
              <a:srgbClr val="000000"/>
            </a:solidFill>
            <a:round/>
            <a:headEnd type="none"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МВД</a:t>
            </a:r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>
            <a:off x="9075869" y="975152"/>
            <a:ext cx="1041903" cy="504000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Полиция </a:t>
            </a:r>
            <a:r>
              <a:rPr lang="ru-RU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(городская)</a:t>
            </a:r>
            <a:endParaRPr lang="ru-RU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AutoShape 28"/>
          <p:cNvSpPr>
            <a:spLocks noChangeArrowheads="1"/>
          </p:cNvSpPr>
          <p:nvPr/>
        </p:nvSpPr>
        <p:spPr bwMode="auto">
          <a:xfrm>
            <a:off x="10742915" y="2032308"/>
            <a:ext cx="1085529" cy="432000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Районные суды</a:t>
            </a:r>
          </a:p>
        </p:txBody>
      </p:sp>
      <p:sp>
        <p:nvSpPr>
          <p:cNvPr id="32" name="AutoShape 29"/>
          <p:cNvSpPr>
            <a:spLocks noChangeArrowheads="1"/>
          </p:cNvSpPr>
          <p:nvPr/>
        </p:nvSpPr>
        <p:spPr bwMode="auto">
          <a:xfrm>
            <a:off x="6700030" y="1270464"/>
            <a:ext cx="1947436" cy="54000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  <a:alpha val="70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Кислов А.В., министр</a:t>
            </a:r>
            <a:br>
              <a:rPr lang="ru-RU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(Внутренняя среда)</a:t>
            </a:r>
          </a:p>
        </p:txBody>
      </p:sp>
      <p:sp>
        <p:nvSpPr>
          <p:cNvPr id="34" name="AutoShape 31"/>
          <p:cNvSpPr>
            <a:spLocks noChangeArrowheads="1"/>
          </p:cNvSpPr>
          <p:nvPr/>
        </p:nvSpPr>
        <p:spPr bwMode="auto">
          <a:xfrm>
            <a:off x="10742915" y="890387"/>
            <a:ext cx="1115081" cy="411427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«К»</a:t>
            </a:r>
          </a:p>
        </p:txBody>
      </p:sp>
      <p:cxnSp>
        <p:nvCxnSpPr>
          <p:cNvPr id="35" name="AutoShape 32"/>
          <p:cNvCxnSpPr>
            <a:cxnSpLocks noChangeShapeType="1"/>
            <a:stCxn id="142" idx="6"/>
            <a:endCxn id="145" idx="2"/>
          </p:cNvCxnSpPr>
          <p:nvPr/>
        </p:nvCxnSpPr>
        <p:spPr bwMode="auto">
          <a:xfrm flipV="1">
            <a:off x="7552419" y="3539545"/>
            <a:ext cx="3249814" cy="976692"/>
          </a:xfrm>
          <a:prstGeom prst="straightConnector1">
            <a:avLst/>
          </a:prstGeom>
          <a:noFill/>
          <a:ln w="76200">
            <a:solidFill>
              <a:srgbClr val="FFC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33"/>
          <p:cNvCxnSpPr>
            <a:cxnSpLocks noChangeShapeType="1"/>
            <a:stCxn id="142" idx="1"/>
            <a:endCxn id="141" idx="4"/>
          </p:cNvCxnSpPr>
          <p:nvPr/>
        </p:nvCxnSpPr>
        <p:spPr bwMode="auto">
          <a:xfrm flipH="1" flipV="1">
            <a:off x="7109777" y="2776395"/>
            <a:ext cx="289002" cy="1676202"/>
          </a:xfrm>
          <a:prstGeom prst="straightConnector1">
            <a:avLst/>
          </a:prstGeom>
          <a:noFill/>
          <a:ln w="76200">
            <a:solidFill>
              <a:srgbClr val="FFC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Надпись 59"/>
          <p:cNvSpPr txBox="1">
            <a:spLocks noChangeArrowheads="1"/>
          </p:cNvSpPr>
          <p:nvPr/>
        </p:nvSpPr>
        <p:spPr bwMode="auto">
          <a:xfrm>
            <a:off x="5566685" y="3989103"/>
            <a:ext cx="1847202" cy="16200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Научные инфраструктуры</a:t>
            </a:r>
          </a:p>
        </p:txBody>
      </p:sp>
      <p:sp>
        <p:nvSpPr>
          <p:cNvPr id="38" name="AutoShape 35"/>
          <p:cNvSpPr>
            <a:spLocks noChangeArrowheads="1"/>
          </p:cNvSpPr>
          <p:nvPr/>
        </p:nvSpPr>
        <p:spPr bwMode="auto">
          <a:xfrm>
            <a:off x="5609826" y="4277308"/>
            <a:ext cx="1730693" cy="61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Организации, разрабатывающие концепции учебников</a:t>
            </a:r>
          </a:p>
        </p:txBody>
      </p:sp>
      <p:cxnSp>
        <p:nvCxnSpPr>
          <p:cNvPr id="39" name="AutoShape 36"/>
          <p:cNvCxnSpPr>
            <a:cxnSpLocks noChangeShapeType="1"/>
            <a:stCxn id="142" idx="7"/>
            <a:endCxn id="143" idx="3"/>
          </p:cNvCxnSpPr>
          <p:nvPr/>
        </p:nvCxnSpPr>
        <p:spPr bwMode="auto">
          <a:xfrm flipV="1">
            <a:off x="7526059" y="605193"/>
            <a:ext cx="3251497" cy="3847404"/>
          </a:xfrm>
          <a:prstGeom prst="straightConnector1">
            <a:avLst/>
          </a:prstGeom>
          <a:noFill/>
          <a:ln w="76200">
            <a:solidFill>
              <a:srgbClr val="FFC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AutoShape 37"/>
          <p:cNvSpPr>
            <a:spLocks noChangeArrowheads="1"/>
          </p:cNvSpPr>
          <p:nvPr/>
        </p:nvSpPr>
        <p:spPr bwMode="auto">
          <a:xfrm>
            <a:off x="10768327" y="3040949"/>
            <a:ext cx="1234452" cy="648000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Пожилой обыватель у телевизора</a:t>
            </a:r>
          </a:p>
        </p:txBody>
      </p:sp>
      <p:sp>
        <p:nvSpPr>
          <p:cNvPr id="41" name="AutoShape 38"/>
          <p:cNvSpPr>
            <a:spLocks noChangeArrowheads="1"/>
          </p:cNvSpPr>
          <p:nvPr/>
        </p:nvSpPr>
        <p:spPr bwMode="auto">
          <a:xfrm>
            <a:off x="5609827" y="4958042"/>
            <a:ext cx="1730692" cy="428806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Социальные </a:t>
            </a:r>
            <a:r>
              <a:rPr lang="ru-RU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психологи, политологи</a:t>
            </a:r>
            <a:endParaRPr lang="ru-RU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40226" y="5782949"/>
            <a:ext cx="3968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Рис.2.Концептуальная модель ситуации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для </a:t>
            </a:r>
            <a:r>
              <a:rPr lang="ru-RU" sz="1400" dirty="0"/>
              <a:t>Кислова А.В., министра.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91824" y="5465643"/>
            <a:ext cx="4344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Рис. 1. Фрагмент фрактальной структуры социума. Инфраструктуры, обеспечивающие жизнедеятельность членов социума. </a:t>
            </a:r>
            <a:endParaRPr lang="ru-RU" sz="1400" dirty="0" smtClean="0"/>
          </a:p>
        </p:txBody>
      </p:sp>
      <p:sp>
        <p:nvSpPr>
          <p:cNvPr id="49" name="Прямоугольник 48"/>
          <p:cNvSpPr/>
          <p:nvPr/>
        </p:nvSpPr>
        <p:spPr>
          <a:xfrm>
            <a:off x="77270" y="1468432"/>
            <a:ext cx="5825430" cy="4261806"/>
          </a:xfrm>
          <a:prstGeom prst="rect">
            <a:avLst/>
          </a:prstGeom>
          <a:noFill/>
        </p:spPr>
      </p:sp>
      <p:sp>
        <p:nvSpPr>
          <p:cNvPr id="141" name="Овал 140"/>
          <p:cNvSpPr/>
          <p:nvPr/>
        </p:nvSpPr>
        <p:spPr>
          <a:xfrm>
            <a:off x="7019777" y="259639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/>
          <p:cNvSpPr/>
          <p:nvPr/>
        </p:nvSpPr>
        <p:spPr>
          <a:xfrm>
            <a:off x="7372419" y="4426237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/>
          <p:cNvSpPr/>
          <p:nvPr/>
        </p:nvSpPr>
        <p:spPr>
          <a:xfrm>
            <a:off x="10751196" y="45155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/>
          <p:nvPr/>
        </p:nvSpPr>
        <p:spPr>
          <a:xfrm>
            <a:off x="10825832" y="5916822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>
            <a:off x="10802233" y="344954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Надпись 59"/>
          <p:cNvSpPr txBox="1">
            <a:spLocks noChangeArrowheads="1"/>
          </p:cNvSpPr>
          <p:nvPr/>
        </p:nvSpPr>
        <p:spPr bwMode="auto">
          <a:xfrm>
            <a:off x="664263" y="1729430"/>
            <a:ext cx="1442687" cy="40923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>
              <a:lnSpc>
                <a:spcPct val="90000"/>
              </a:lnSpc>
              <a:spcAft>
                <a:spcPts val="1000"/>
              </a:spcAft>
            </a:pPr>
            <a:r>
              <a:rPr lang="ru-RU" sz="11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инфраструктуры</a:t>
            </a:r>
          </a:p>
        </p:txBody>
      </p:sp>
      <p:sp>
        <p:nvSpPr>
          <p:cNvPr id="59" name="Надпись 59"/>
          <p:cNvSpPr txBox="1">
            <a:spLocks noChangeArrowheads="1"/>
          </p:cNvSpPr>
          <p:nvPr/>
        </p:nvSpPr>
        <p:spPr bwMode="auto">
          <a:xfrm>
            <a:off x="3858021" y="1572347"/>
            <a:ext cx="1524850" cy="6172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ru-RU" sz="11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Производственные </a:t>
            </a:r>
            <a:r>
              <a:rPr lang="ru-RU" sz="11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инфраструктуры </a:t>
            </a:r>
            <a:br>
              <a:rPr lang="ru-RU" sz="11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(в широком смысле)</a:t>
            </a:r>
            <a:endParaRPr lang="ru-RU" sz="11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Надпись 59"/>
          <p:cNvSpPr txBox="1">
            <a:spLocks noChangeArrowheads="1"/>
          </p:cNvSpPr>
          <p:nvPr/>
        </p:nvSpPr>
        <p:spPr bwMode="auto">
          <a:xfrm>
            <a:off x="1759658" y="4831801"/>
            <a:ext cx="3045352" cy="45878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ru-RU" sz="11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Неформальные властные структуры (конструктивные и деструктивные)</a:t>
            </a:r>
          </a:p>
        </p:txBody>
      </p:sp>
      <p:sp>
        <p:nvSpPr>
          <p:cNvPr id="61" name="Надпись 59"/>
          <p:cNvSpPr txBox="1">
            <a:spLocks noChangeArrowheads="1"/>
          </p:cNvSpPr>
          <p:nvPr/>
        </p:nvSpPr>
        <p:spPr bwMode="auto">
          <a:xfrm>
            <a:off x="1114388" y="344561"/>
            <a:ext cx="4093015" cy="43954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ru-RU" sz="11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Формальные властные структуры </a:t>
            </a:r>
            <a:br>
              <a:rPr lang="ru-RU" sz="1100" b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(исполнительные, законодательные, судебные и информационные)</a:t>
            </a:r>
          </a:p>
        </p:txBody>
      </p:sp>
      <p:cxnSp>
        <p:nvCxnSpPr>
          <p:cNvPr id="64" name="AutoShape 39"/>
          <p:cNvCxnSpPr>
            <a:cxnSpLocks noChangeShapeType="1"/>
            <a:stCxn id="138" idx="0"/>
            <a:endCxn id="148" idx="4"/>
          </p:cNvCxnSpPr>
          <p:nvPr/>
        </p:nvCxnSpPr>
        <p:spPr bwMode="auto">
          <a:xfrm flipV="1">
            <a:off x="3145188" y="2935520"/>
            <a:ext cx="1090" cy="1721469"/>
          </a:xfrm>
          <a:prstGeom prst="straightConnector1">
            <a:avLst/>
          </a:prstGeom>
          <a:noFill/>
          <a:ln w="57150">
            <a:solidFill>
              <a:srgbClr val="FFC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AutoShape 40"/>
          <p:cNvCxnSpPr>
            <a:cxnSpLocks noChangeShapeType="1"/>
            <a:stCxn id="135" idx="7"/>
            <a:endCxn id="148" idx="3"/>
          </p:cNvCxnSpPr>
          <p:nvPr/>
        </p:nvCxnSpPr>
        <p:spPr bwMode="auto">
          <a:xfrm flipV="1">
            <a:off x="2184009" y="2910611"/>
            <a:ext cx="897860" cy="477350"/>
          </a:xfrm>
          <a:prstGeom prst="straightConnector1">
            <a:avLst/>
          </a:prstGeom>
          <a:noFill/>
          <a:ln w="57150">
            <a:solidFill>
              <a:srgbClr val="FFC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AutoShape 41"/>
          <p:cNvCxnSpPr>
            <a:cxnSpLocks noChangeShapeType="1"/>
            <a:stCxn id="137" idx="4"/>
            <a:endCxn id="148" idx="0"/>
          </p:cNvCxnSpPr>
          <p:nvPr/>
        </p:nvCxnSpPr>
        <p:spPr bwMode="auto">
          <a:xfrm>
            <a:off x="3145188" y="994363"/>
            <a:ext cx="1090" cy="1771067"/>
          </a:xfrm>
          <a:prstGeom prst="straightConnector1">
            <a:avLst/>
          </a:prstGeom>
          <a:noFill/>
          <a:ln w="57150">
            <a:solidFill>
              <a:srgbClr val="FFC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AutoShape 42"/>
          <p:cNvCxnSpPr>
            <a:cxnSpLocks noChangeShapeType="1"/>
            <a:stCxn id="139" idx="5"/>
            <a:endCxn id="138" idx="1"/>
          </p:cNvCxnSpPr>
          <p:nvPr/>
        </p:nvCxnSpPr>
        <p:spPr bwMode="auto">
          <a:xfrm>
            <a:off x="2061266" y="2302793"/>
            <a:ext cx="1020283" cy="2380557"/>
          </a:xfrm>
          <a:prstGeom prst="straightConnector1">
            <a:avLst/>
          </a:prstGeom>
          <a:noFill/>
          <a:ln w="57150">
            <a:solidFill>
              <a:srgbClr val="FFC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AutoShape 44"/>
          <p:cNvCxnSpPr>
            <a:cxnSpLocks noChangeShapeType="1"/>
            <a:stCxn id="139" idx="7"/>
            <a:endCxn id="137" idx="3"/>
          </p:cNvCxnSpPr>
          <p:nvPr/>
        </p:nvCxnSpPr>
        <p:spPr bwMode="auto">
          <a:xfrm flipV="1">
            <a:off x="2061266" y="968001"/>
            <a:ext cx="1020283" cy="1207513"/>
          </a:xfrm>
          <a:prstGeom prst="straightConnector1">
            <a:avLst/>
          </a:prstGeom>
          <a:noFill/>
          <a:ln w="57150">
            <a:solidFill>
              <a:srgbClr val="FFC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AutoShape 45"/>
          <p:cNvCxnSpPr>
            <a:cxnSpLocks noChangeShapeType="1"/>
            <a:stCxn id="135" idx="0"/>
            <a:endCxn id="139" idx="4"/>
          </p:cNvCxnSpPr>
          <p:nvPr/>
        </p:nvCxnSpPr>
        <p:spPr bwMode="auto">
          <a:xfrm flipH="1" flipV="1">
            <a:off x="1997624" y="2329154"/>
            <a:ext cx="122745" cy="1032447"/>
          </a:xfrm>
          <a:prstGeom prst="straightConnector1">
            <a:avLst/>
          </a:prstGeom>
          <a:noFill/>
          <a:ln w="57150">
            <a:solidFill>
              <a:srgbClr val="FFC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AutoShape 46"/>
          <p:cNvCxnSpPr>
            <a:cxnSpLocks noChangeShapeType="1"/>
            <a:stCxn id="148" idx="1"/>
            <a:endCxn id="139" idx="6"/>
          </p:cNvCxnSpPr>
          <p:nvPr/>
        </p:nvCxnSpPr>
        <p:spPr bwMode="auto">
          <a:xfrm flipH="1" flipV="1">
            <a:off x="2087624" y="2239153"/>
            <a:ext cx="994245" cy="551183"/>
          </a:xfrm>
          <a:prstGeom prst="straightConnector1">
            <a:avLst/>
          </a:prstGeom>
          <a:noFill/>
          <a:ln w="57150">
            <a:solidFill>
              <a:srgbClr val="FFC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AutoShape 47"/>
          <p:cNvSpPr>
            <a:spLocks noChangeArrowheads="1"/>
          </p:cNvSpPr>
          <p:nvPr/>
        </p:nvSpPr>
        <p:spPr bwMode="auto">
          <a:xfrm>
            <a:off x="213505" y="3038190"/>
            <a:ext cx="316010" cy="2011713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100" b="1" dirty="0">
                <a:solidFill>
                  <a:schemeClr val="bg1">
                    <a:lumMod val="6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Внешние </a:t>
            </a:r>
            <a:r>
              <a:rPr lang="ru-RU" sz="1100" b="1" dirty="0" smtClean="0">
                <a:solidFill>
                  <a:schemeClr val="bg1">
                    <a:lumMod val="6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деструктивные </a:t>
            </a:r>
            <a:r>
              <a:rPr lang="ru-RU" sz="1100" b="1" dirty="0">
                <a:solidFill>
                  <a:schemeClr val="bg1">
                    <a:lumMod val="6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силы</a:t>
            </a:r>
          </a:p>
        </p:txBody>
      </p:sp>
      <p:grpSp>
        <p:nvGrpSpPr>
          <p:cNvPr id="74" name="Group 52"/>
          <p:cNvGrpSpPr>
            <a:grpSpLocks/>
          </p:cNvGrpSpPr>
          <p:nvPr/>
        </p:nvGrpSpPr>
        <p:grpSpPr bwMode="auto">
          <a:xfrm>
            <a:off x="997023" y="860514"/>
            <a:ext cx="4298508" cy="3897792"/>
            <a:chOff x="16021" y="7238"/>
            <a:chExt cx="22143" cy="22141"/>
          </a:xfrm>
        </p:grpSpPr>
        <p:sp>
          <p:nvSpPr>
            <p:cNvPr id="75" name="Овал 74"/>
            <p:cNvSpPr>
              <a:spLocks noChangeArrowheads="1"/>
            </p:cNvSpPr>
            <p:nvPr/>
          </p:nvSpPr>
          <p:spPr bwMode="auto">
            <a:xfrm>
              <a:off x="18892" y="7238"/>
              <a:ext cx="16250" cy="22141"/>
            </a:xfrm>
            <a:prstGeom prst="ellipse">
              <a:avLst/>
            </a:prstGeom>
            <a:noFill/>
            <a:ln w="190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76" name="Овал 75"/>
            <p:cNvSpPr>
              <a:spLocks noChangeArrowheads="1"/>
            </p:cNvSpPr>
            <p:nvPr/>
          </p:nvSpPr>
          <p:spPr bwMode="auto">
            <a:xfrm rot="5400000">
              <a:off x="23238" y="7237"/>
              <a:ext cx="7707" cy="22142"/>
            </a:xfrm>
            <a:prstGeom prst="ellipse">
              <a:avLst/>
            </a:prstGeom>
            <a:noFill/>
            <a:ln w="190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77" name="Овал 76"/>
            <p:cNvSpPr>
              <a:spLocks noChangeArrowheads="1"/>
            </p:cNvSpPr>
            <p:nvPr/>
          </p:nvSpPr>
          <p:spPr bwMode="auto">
            <a:xfrm rot="5400000">
              <a:off x="16022" y="7237"/>
              <a:ext cx="22141" cy="22143"/>
            </a:xfrm>
            <a:prstGeom prst="ellipse">
              <a:avLst/>
            </a:prstGeom>
            <a:noFill/>
            <a:ln w="190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cxnSp>
        <p:nvCxnSpPr>
          <p:cNvPr id="112" name="Прямая соединительная линия 111"/>
          <p:cNvCxnSpPr>
            <a:stCxn id="77" idx="0"/>
            <a:endCxn id="77" idx="4"/>
          </p:cNvCxnSpPr>
          <p:nvPr/>
        </p:nvCxnSpPr>
        <p:spPr>
          <a:xfrm flipH="1">
            <a:off x="997024" y="2809412"/>
            <a:ext cx="4298508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Овал 134"/>
          <p:cNvSpPr/>
          <p:nvPr/>
        </p:nvSpPr>
        <p:spPr>
          <a:xfrm>
            <a:off x="2030370" y="3361600"/>
            <a:ext cx="180000" cy="180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136" name="Овал 135"/>
          <p:cNvSpPr/>
          <p:nvPr/>
        </p:nvSpPr>
        <p:spPr>
          <a:xfrm>
            <a:off x="4088291" y="2136282"/>
            <a:ext cx="180000" cy="180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137" name="Овал 136"/>
          <p:cNvSpPr/>
          <p:nvPr/>
        </p:nvSpPr>
        <p:spPr>
          <a:xfrm>
            <a:off x="3055188" y="814361"/>
            <a:ext cx="180000" cy="180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138" name="Овал 137"/>
          <p:cNvSpPr/>
          <p:nvPr/>
        </p:nvSpPr>
        <p:spPr>
          <a:xfrm>
            <a:off x="3055188" y="4656989"/>
            <a:ext cx="180000" cy="180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139" name="Овал 138"/>
          <p:cNvSpPr/>
          <p:nvPr/>
        </p:nvSpPr>
        <p:spPr>
          <a:xfrm>
            <a:off x="1907625" y="2149153"/>
            <a:ext cx="180000" cy="180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140" name="Овал 139"/>
          <p:cNvSpPr/>
          <p:nvPr/>
        </p:nvSpPr>
        <p:spPr>
          <a:xfrm>
            <a:off x="4281897" y="3268241"/>
            <a:ext cx="180000" cy="180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148" name="Овал 147"/>
          <p:cNvSpPr/>
          <p:nvPr/>
        </p:nvSpPr>
        <p:spPr>
          <a:xfrm>
            <a:off x="3055191" y="2765429"/>
            <a:ext cx="182173" cy="170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256" name="AutoShape 47"/>
          <p:cNvSpPr>
            <a:spLocks noChangeArrowheads="1"/>
          </p:cNvSpPr>
          <p:nvPr/>
        </p:nvSpPr>
        <p:spPr bwMode="auto">
          <a:xfrm>
            <a:off x="3250544" y="2817572"/>
            <a:ext cx="870981" cy="23855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ru-RU" sz="11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Граждане </a:t>
            </a:r>
            <a:endParaRPr lang="ru-RU" sz="11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8" name="Прямая соединительная линия 257"/>
          <p:cNvCxnSpPr>
            <a:stCxn id="76" idx="5"/>
            <a:endCxn id="76" idx="1"/>
          </p:cNvCxnSpPr>
          <p:nvPr/>
        </p:nvCxnSpPr>
        <p:spPr>
          <a:xfrm flipV="1">
            <a:off x="1626400" y="2329631"/>
            <a:ext cx="3039366" cy="95938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AutoShape 16"/>
          <p:cNvSpPr>
            <a:spLocks noChangeArrowheads="1"/>
          </p:cNvSpPr>
          <p:nvPr/>
        </p:nvSpPr>
        <p:spPr bwMode="auto">
          <a:xfrm>
            <a:off x="5682252" y="98827"/>
            <a:ext cx="3318566" cy="46258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Внешняя среда </a:t>
            </a:r>
            <a:r>
              <a:rPr lang="ru-RU" sz="1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(для Кислова А.В.)</a:t>
            </a:r>
            <a:endParaRPr lang="ru-RU" sz="12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AutoShape 47"/>
          <p:cNvSpPr>
            <a:spLocks noChangeArrowheads="1"/>
          </p:cNvSpPr>
          <p:nvPr/>
        </p:nvSpPr>
        <p:spPr bwMode="auto">
          <a:xfrm>
            <a:off x="10930900" y="5528132"/>
            <a:ext cx="1238633" cy="532429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000" b="1" dirty="0">
                <a:solidFill>
                  <a:schemeClr val="bg1">
                    <a:lumMod val="6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Внешние </a:t>
            </a:r>
            <a:r>
              <a:rPr lang="ru-RU" sz="1000" b="1" dirty="0" smtClean="0">
                <a:solidFill>
                  <a:schemeClr val="bg1">
                    <a:lumMod val="6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деструктивные </a:t>
            </a:r>
            <a:r>
              <a:rPr lang="ru-RU" sz="1000" b="1" dirty="0">
                <a:solidFill>
                  <a:schemeClr val="bg1">
                    <a:lumMod val="6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силы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9813011" y="5465060"/>
            <a:ext cx="1257337" cy="432000"/>
          </a:xfrm>
          <a:prstGeom prst="roundRect">
            <a:avLst>
              <a:gd name="adj" fmla="val 16667"/>
            </a:avLst>
          </a:prstGeom>
          <a:solidFill>
            <a:srgbClr val="FFFFFF">
              <a:alpha val="7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Несистемная </a:t>
            </a:r>
            <a:b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оппозиция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1510" y="6447934"/>
            <a:ext cx="11517322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rgbClr val="0070C0"/>
                </a:solidFill>
              </a:rPr>
              <a:t>Синими кружочками </a:t>
            </a:r>
            <a:r>
              <a:rPr lang="ru-RU" sz="1400" i="1" dirty="0">
                <a:solidFill>
                  <a:schemeClr val="bg1"/>
                </a:solidFill>
              </a:rPr>
              <a:t>обозначены основные участники заявленной проблемной ситуации и</a:t>
            </a:r>
            <a:r>
              <a:rPr lang="ru-RU" sz="1400" i="1" dirty="0"/>
              <a:t> </a:t>
            </a:r>
            <a:r>
              <a:rPr lang="ru-RU" sz="1400" i="1" dirty="0" smtClean="0">
                <a:solidFill>
                  <a:srgbClr val="FFC000"/>
                </a:solidFill>
              </a:rPr>
              <a:t>жёлтыми линиями </a:t>
            </a:r>
            <a:r>
              <a:rPr lang="ru-RU" sz="1400" i="1" dirty="0" smtClean="0">
                <a:solidFill>
                  <a:schemeClr val="bg1"/>
                </a:solidFill>
              </a:rPr>
              <a:t>- их </a:t>
            </a:r>
            <a:r>
              <a:rPr lang="ru-RU" sz="1400" i="1" dirty="0">
                <a:solidFill>
                  <a:schemeClr val="bg1"/>
                </a:solidFill>
              </a:rPr>
              <a:t>взаимные связи.</a:t>
            </a:r>
          </a:p>
        </p:txBody>
      </p:sp>
      <p:sp>
        <p:nvSpPr>
          <p:cNvPr id="58" name="Надпись 59"/>
          <p:cNvSpPr txBox="1">
            <a:spLocks noChangeArrowheads="1"/>
          </p:cNvSpPr>
          <p:nvPr/>
        </p:nvSpPr>
        <p:spPr bwMode="auto">
          <a:xfrm>
            <a:off x="839394" y="3541601"/>
            <a:ext cx="1275658" cy="71210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63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>
              <a:lnSpc>
                <a:spcPct val="90000"/>
              </a:lnSpc>
              <a:spcAft>
                <a:spcPts val="1000"/>
              </a:spcAft>
            </a:pPr>
            <a:r>
              <a:rPr lang="ru-RU" sz="11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Научные, культурные и религиозные инфраструктуры</a:t>
            </a:r>
          </a:p>
        </p:txBody>
      </p:sp>
      <p:sp>
        <p:nvSpPr>
          <p:cNvPr id="62" name="Надпись 59"/>
          <p:cNvSpPr txBox="1">
            <a:spLocks noChangeArrowheads="1"/>
          </p:cNvSpPr>
          <p:nvPr/>
        </p:nvSpPr>
        <p:spPr bwMode="auto">
          <a:xfrm>
            <a:off x="3805160" y="3484484"/>
            <a:ext cx="1616626" cy="516539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63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ru-RU" sz="11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Инфраструктуры</a:t>
            </a:r>
            <a:br>
              <a:rPr lang="ru-RU" sz="1100" b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бизнеса и предпринимательства</a:t>
            </a:r>
            <a:endParaRPr lang="ru-RU" sz="11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799D-8116-438B-A5F0-CD8DE1EE5277}" type="slidenum">
              <a:rPr lang="ru-RU" smtClean="0"/>
              <a:t>8</a:t>
            </a:fld>
            <a:endParaRPr lang="ru-RU"/>
          </a:p>
        </p:txBody>
      </p:sp>
      <p:sp>
        <p:nvSpPr>
          <p:cNvPr id="73" name="AutoShape 16"/>
          <p:cNvSpPr>
            <a:spLocks noChangeArrowheads="1"/>
          </p:cNvSpPr>
          <p:nvPr/>
        </p:nvSpPr>
        <p:spPr bwMode="auto">
          <a:xfrm>
            <a:off x="5681236" y="100300"/>
            <a:ext cx="3318566" cy="46258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Внешняя среда </a:t>
            </a:r>
            <a:r>
              <a:rPr lang="ru-RU" sz="1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(для Кислова А.В.)</a:t>
            </a:r>
            <a:endParaRPr lang="ru-RU" sz="12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799D-8116-438B-A5F0-CD8DE1EE5277}" type="slidenum">
              <a:rPr lang="ru-RU" smtClean="0"/>
              <a:t>9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3225420" y="959019"/>
            <a:ext cx="8826551" cy="5835249"/>
            <a:chOff x="-24834" y="350515"/>
            <a:chExt cx="6039263" cy="9020864"/>
          </a:xfrm>
        </p:grpSpPr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3649723" y="2040945"/>
              <a:ext cx="1690688" cy="869059"/>
            </a:xfrm>
            <a:prstGeom prst="roundRect">
              <a:avLst>
                <a:gd name="adj" fmla="val 8050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 algn="ctr">
              <a:solidFill>
                <a:srgbClr val="F7964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9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ГБУ «</a:t>
              </a:r>
              <a:r>
                <a:rPr lang="ru-RU" sz="9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Горветстанция</a:t>
              </a:r>
              <a:r>
                <a:rPr lang="ru-RU" sz="9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»</a:t>
              </a:r>
              <a:endPara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-24834" y="350515"/>
              <a:ext cx="1722814" cy="1038108"/>
            </a:xfrm>
            <a:prstGeom prst="roundRect">
              <a:avLst>
                <a:gd name="adj" fmla="val 7678"/>
              </a:avLst>
            </a:prstGeom>
            <a:solidFill>
              <a:srgbClr val="4472C4">
                <a:lumMod val="20000"/>
                <a:lumOff val="80000"/>
              </a:srgbClr>
            </a:solidFill>
            <a:ln w="19050" algn="ctr">
              <a:solidFill>
                <a:srgbClr val="F7964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9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Правительство </a:t>
              </a:r>
              <a:r>
                <a:rPr lang="ru-RU" sz="9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области</a:t>
              </a:r>
              <a:endPara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-22608" y="3401853"/>
              <a:ext cx="3672331" cy="4072101"/>
            </a:xfrm>
            <a:prstGeom prst="roundRect">
              <a:avLst>
                <a:gd name="adj" fmla="val 2130"/>
              </a:avLst>
            </a:prstGeom>
            <a:solidFill>
              <a:sysClr val="window" lastClr="FFFFFF">
                <a:lumMod val="95000"/>
              </a:sysClr>
            </a:solidFill>
            <a:ln w="19050" algn="ctr">
              <a:solidFill>
                <a:srgbClr val="F7964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9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ВУЗ аграрного профиля</a:t>
              </a:r>
              <a:endPara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3746805" y="3053664"/>
              <a:ext cx="2267624" cy="4430160"/>
            </a:xfrm>
            <a:prstGeom prst="roundRect">
              <a:avLst>
                <a:gd name="adj" fmla="val 6574"/>
              </a:avLst>
            </a:prstGeom>
            <a:solidFill>
              <a:srgbClr val="70AD47">
                <a:lumMod val="20000"/>
                <a:lumOff val="80000"/>
              </a:srgbClr>
            </a:solidFill>
            <a:ln w="19050" algn="ctr">
              <a:solidFill>
                <a:srgbClr val="F7964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9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Местные жители</a:t>
              </a:r>
              <a:endPara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0" name="Скругленный прямоугольник 9"/>
            <p:cNvSpPr>
              <a:spLocks noChangeArrowheads="1"/>
            </p:cNvSpPr>
            <p:nvPr/>
          </p:nvSpPr>
          <p:spPr bwMode="auto">
            <a:xfrm>
              <a:off x="4102001" y="5276200"/>
              <a:ext cx="1878786" cy="72772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 algn="ctr">
              <a:solidFill>
                <a:srgbClr val="F7964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9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Местные жители, </a:t>
              </a:r>
              <a:r>
                <a:rPr lang="ru-RU" sz="9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которые </a:t>
              </a:r>
              <a:r>
                <a:rPr lang="ru-RU" sz="9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держат домашних</a:t>
              </a:r>
              <a:br>
                <a:rPr lang="ru-RU" sz="9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</a:br>
              <a:r>
                <a:rPr lang="ru-RU" sz="9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питомцев, но пострадали от бездомных </a:t>
              </a:r>
              <a:r>
                <a:rPr lang="ru-RU" sz="9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животных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Скругленный прямоугольник 10"/>
            <p:cNvSpPr>
              <a:spLocks noChangeArrowheads="1"/>
            </p:cNvSpPr>
            <p:nvPr/>
          </p:nvSpPr>
          <p:spPr bwMode="auto">
            <a:xfrm>
              <a:off x="4056430" y="6071076"/>
              <a:ext cx="794863" cy="69218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 algn="ctr">
              <a:solidFill>
                <a:srgbClr val="F7964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Местные жители, опасающиеся собак</a:t>
              </a:r>
              <a:endPara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2" name="Скругленный прямоугольник 11"/>
            <p:cNvSpPr>
              <a:spLocks noChangeArrowheads="1"/>
            </p:cNvSpPr>
            <p:nvPr/>
          </p:nvSpPr>
          <p:spPr bwMode="auto">
            <a:xfrm>
              <a:off x="134538" y="3537188"/>
              <a:ext cx="1063556" cy="6056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9050" algn="ctr">
              <a:solidFill>
                <a:srgbClr val="F7964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Ректор ВУЗа</a:t>
              </a:r>
              <a:endPara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3" name="Скругленный прямоугольник 12"/>
            <p:cNvSpPr>
              <a:spLocks noChangeArrowheads="1"/>
            </p:cNvSpPr>
            <p:nvPr/>
          </p:nvSpPr>
          <p:spPr bwMode="auto">
            <a:xfrm>
              <a:off x="1923281" y="1112930"/>
              <a:ext cx="2244070" cy="806921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 algn="ctr">
              <a:solidFill>
                <a:srgbClr val="7030A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9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Василий </a:t>
              </a:r>
              <a:r>
                <a:rPr lang="ru-RU" sz="9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Головатов</a:t>
              </a:r>
              <a:r>
                <a:rPr lang="ru-RU" sz="9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,</a:t>
              </a:r>
              <a:r>
                <a:rPr lang="ru-RU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ru-RU" sz="9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глава </a:t>
              </a:r>
              <a:r>
                <a:rPr lang="ru-RU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муниципального образования</a:t>
              </a:r>
              <a:endPara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b="1" dirty="0">
                  <a:solidFill>
                    <a:srgbClr val="00206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ВНУТРЕННЯЯ СРЕДА (1 роль)</a:t>
              </a:r>
            </a:p>
          </p:txBody>
        </p:sp>
        <p:sp>
          <p:nvSpPr>
            <p:cNvPr id="14" name="Скругленный прямоугольник 13"/>
            <p:cNvSpPr>
              <a:spLocks noChangeArrowheads="1"/>
            </p:cNvSpPr>
            <p:nvPr/>
          </p:nvSpPr>
          <p:spPr bwMode="auto">
            <a:xfrm>
              <a:off x="4495094" y="6848124"/>
              <a:ext cx="1350542" cy="52872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 algn="ctr">
              <a:solidFill>
                <a:srgbClr val="F7964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9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Дети</a:t>
              </a:r>
              <a:endParaRPr lang="ru-RU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5" name="Скругленный прямоугольник 14"/>
            <p:cNvSpPr>
              <a:spLocks noChangeArrowheads="1"/>
            </p:cNvSpPr>
            <p:nvPr/>
          </p:nvSpPr>
          <p:spPr bwMode="auto">
            <a:xfrm>
              <a:off x="1814772" y="4925665"/>
              <a:ext cx="1484327" cy="215652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 algn="ctr">
              <a:solidFill>
                <a:srgbClr val="F7964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Жители общежития ВУЗа</a:t>
              </a:r>
              <a:endPara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6" name="Скругленный прямоугольник 15"/>
            <p:cNvSpPr>
              <a:spLocks noChangeArrowheads="1"/>
            </p:cNvSpPr>
            <p:nvPr/>
          </p:nvSpPr>
          <p:spPr bwMode="auto">
            <a:xfrm>
              <a:off x="962691" y="7568690"/>
              <a:ext cx="4579104" cy="547511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 w="19050" algn="ctr">
              <a:solidFill>
                <a:srgbClr val="F7964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9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Бездомные собаки под опекой 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9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Елены Щедрой					</a:t>
              </a:r>
              <a:r>
                <a:rPr lang="ru-RU" sz="900" b="1" dirty="0" smtClean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Василисы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Старковой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Скругленный прямоугольник 16"/>
            <p:cNvSpPr>
              <a:spLocks noChangeArrowheads="1"/>
            </p:cNvSpPr>
            <p:nvPr/>
          </p:nvSpPr>
          <p:spPr bwMode="auto">
            <a:xfrm>
              <a:off x="60147" y="4285549"/>
              <a:ext cx="1631331" cy="3047843"/>
            </a:xfrm>
            <a:prstGeom prst="roundRect">
              <a:avLst>
                <a:gd name="adj" fmla="val 5728"/>
              </a:avLst>
            </a:prstGeom>
            <a:solidFill>
              <a:sysClr val="window" lastClr="FFFFFF">
                <a:lumMod val="85000"/>
              </a:sysClr>
            </a:solidFill>
            <a:ln w="28575" algn="ctr">
              <a:solidFill>
                <a:srgbClr val="F7964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Ветеринарный факультет</a:t>
              </a:r>
              <a:endPara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8" name="Скругленный прямоугольник 17"/>
            <p:cNvSpPr>
              <a:spLocks noChangeArrowheads="1"/>
            </p:cNvSpPr>
            <p:nvPr/>
          </p:nvSpPr>
          <p:spPr bwMode="auto">
            <a:xfrm>
              <a:off x="103047" y="5390959"/>
              <a:ext cx="1447187" cy="80659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 algn="ctr">
              <a:solidFill>
                <a:srgbClr val="F7964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9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Преподаватели, которые проводят практические занятия со </a:t>
              </a:r>
              <a:r>
                <a:rPr lang="ru-RU" sz="9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студентами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Скругленный прямоугольник 18"/>
            <p:cNvSpPr>
              <a:spLocks noChangeArrowheads="1"/>
            </p:cNvSpPr>
            <p:nvPr/>
          </p:nvSpPr>
          <p:spPr bwMode="auto">
            <a:xfrm>
              <a:off x="152114" y="4710997"/>
              <a:ext cx="1064229" cy="60930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9050" algn="ctr">
              <a:solidFill>
                <a:srgbClr val="F7964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9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Декан факультета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Скругленный прямоугольник 19"/>
            <p:cNvSpPr>
              <a:spLocks noChangeArrowheads="1"/>
            </p:cNvSpPr>
            <p:nvPr/>
          </p:nvSpPr>
          <p:spPr bwMode="auto">
            <a:xfrm>
              <a:off x="569344" y="2103977"/>
              <a:ext cx="2695996" cy="1151059"/>
            </a:xfrm>
            <a:prstGeom prst="roundRect">
              <a:avLst>
                <a:gd name="adj" fmla="val 8050"/>
              </a:avLst>
            </a:prstGeom>
            <a:solidFill>
              <a:srgbClr val="4472C4">
                <a:lumMod val="20000"/>
                <a:lumOff val="80000"/>
              </a:srgbClr>
            </a:solidFill>
            <a:ln w="19050" algn="ctr">
              <a:solidFill>
                <a:srgbClr val="F7964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МУП </a:t>
              </a:r>
              <a:r>
                <a:rPr lang="ru-RU" sz="9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«</a:t>
              </a:r>
              <a:r>
                <a:rPr lang="ru-RU" sz="9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Ивановское ЖКХ», </a:t>
              </a:r>
              <a:r>
                <a:rPr lang="ru-RU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/>
              </a:r>
              <a:br>
                <a:rPr lang="ru-RU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</a:br>
              <a:r>
                <a:rPr lang="ru-RU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находится в стадии </a:t>
              </a:r>
              <a:br>
                <a:rPr lang="ru-RU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</a:br>
              <a:r>
                <a:rPr lang="ru-RU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ликвидации</a:t>
              </a:r>
              <a:endPara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Скругленный прямоугольник 20"/>
            <p:cNvSpPr>
              <a:spLocks noChangeArrowheads="1"/>
            </p:cNvSpPr>
            <p:nvPr/>
          </p:nvSpPr>
          <p:spPr bwMode="auto">
            <a:xfrm>
              <a:off x="34977" y="8210574"/>
              <a:ext cx="2665283" cy="1160805"/>
            </a:xfrm>
            <a:prstGeom prst="roundRect">
              <a:avLst>
                <a:gd name="adj" fmla="val 19475"/>
              </a:avLst>
            </a:prstGeom>
            <a:solidFill>
              <a:srgbClr val="70AD47">
                <a:lumMod val="20000"/>
                <a:lumOff val="80000"/>
              </a:srgbClr>
            </a:solidFill>
            <a:ln w="19050" algn="ctr">
              <a:solidFill>
                <a:srgbClr val="F7964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9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«Добрые руки», приют </a:t>
              </a:r>
              <a:r>
                <a:rPr lang="ru-RU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для бездомных животных, организован АНО</a:t>
              </a:r>
              <a:endPara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2" name="Скругленный прямоугольник 21"/>
            <p:cNvSpPr>
              <a:spLocks noChangeArrowheads="1"/>
            </p:cNvSpPr>
            <p:nvPr/>
          </p:nvSpPr>
          <p:spPr bwMode="auto">
            <a:xfrm>
              <a:off x="4415420" y="350515"/>
              <a:ext cx="1599008" cy="1070526"/>
            </a:xfrm>
            <a:prstGeom prst="roundRect">
              <a:avLst>
                <a:gd name="adj" fmla="val 4024"/>
              </a:avLst>
            </a:prstGeom>
            <a:solidFill>
              <a:srgbClr val="4472C4">
                <a:lumMod val="20000"/>
                <a:lumOff val="80000"/>
              </a:srgbClr>
            </a:solidFill>
            <a:ln w="19050" algn="ctr">
              <a:solidFill>
                <a:srgbClr val="F7964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9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Областная  </a:t>
              </a:r>
              <a:r>
                <a:rPr lang="ru-RU" sz="9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дума</a:t>
              </a:r>
              <a:endPara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3" name="Скругленный прямоугольник 22"/>
            <p:cNvSpPr>
              <a:spLocks noChangeArrowheads="1"/>
            </p:cNvSpPr>
            <p:nvPr/>
          </p:nvSpPr>
          <p:spPr bwMode="auto">
            <a:xfrm>
              <a:off x="214082" y="772655"/>
              <a:ext cx="1244983" cy="43469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9050" algn="ctr">
              <a:solidFill>
                <a:srgbClr val="F7964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Губернатор области</a:t>
              </a:r>
              <a:endPara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4" name="Скругленный прямоугольник 23"/>
            <p:cNvSpPr>
              <a:spLocks noChangeArrowheads="1"/>
            </p:cNvSpPr>
            <p:nvPr/>
          </p:nvSpPr>
          <p:spPr bwMode="auto">
            <a:xfrm>
              <a:off x="1619742" y="2217440"/>
              <a:ext cx="1591783" cy="924646"/>
            </a:xfrm>
            <a:prstGeom prst="roundRect">
              <a:avLst>
                <a:gd name="adj" fmla="val 6116"/>
              </a:avLst>
            </a:prstGeom>
            <a:solidFill>
              <a:sysClr val="window" lastClr="FFFFFF">
                <a:lumMod val="85000"/>
              </a:sysClr>
            </a:solidFill>
            <a:ln w="19050" algn="ctr">
              <a:solidFill>
                <a:srgbClr val="F7964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Ликвидационная комиссия </a:t>
              </a:r>
              <a:endPara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5" name="Скругленный прямоугольник 24"/>
            <p:cNvSpPr>
              <a:spLocks noChangeArrowheads="1"/>
            </p:cNvSpPr>
            <p:nvPr/>
          </p:nvSpPr>
          <p:spPr bwMode="auto">
            <a:xfrm>
              <a:off x="1698889" y="2589042"/>
              <a:ext cx="1433488" cy="490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 algn="ctr">
              <a:solidFill>
                <a:srgbClr val="F7964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Валентина </a:t>
              </a:r>
              <a:r>
                <a:rPr lang="ru-RU" sz="9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Развалова</a:t>
              </a:r>
              <a:r>
                <a:rPr lang="ru-RU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, председатель </a:t>
              </a:r>
              <a:endPara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6" name="Скругленный прямоугольник 25"/>
            <p:cNvSpPr>
              <a:spLocks noChangeArrowheads="1"/>
            </p:cNvSpPr>
            <p:nvPr/>
          </p:nvSpPr>
          <p:spPr bwMode="auto">
            <a:xfrm>
              <a:off x="331029" y="8694727"/>
              <a:ext cx="2237890" cy="564115"/>
            </a:xfrm>
            <a:prstGeom prst="roundRect">
              <a:avLst>
                <a:gd name="adj" fmla="val 3060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 algn="ctr">
              <a:solidFill>
                <a:srgbClr val="7030A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9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Дружинин</a:t>
              </a:r>
              <a:r>
                <a:rPr lang="ru-RU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, руководитель некоммерческой зоозащитной </a:t>
              </a:r>
              <a:r>
                <a:rPr lang="ru-RU" sz="9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организации </a:t>
              </a:r>
              <a:r>
                <a:rPr lang="ru-RU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«Добрые руки</a:t>
              </a:r>
              <a:r>
                <a:rPr lang="ru-RU" sz="9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», </a:t>
              </a:r>
              <a:r>
                <a:rPr lang="ru-RU" sz="1200" b="1" dirty="0">
                  <a:solidFill>
                    <a:srgbClr val="00206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ВНУТР.СРЕДА (3 роль)</a:t>
              </a:r>
            </a:p>
          </p:txBody>
        </p:sp>
        <p:sp>
          <p:nvSpPr>
            <p:cNvPr id="27" name="Скругленный прямоугольник 26"/>
            <p:cNvSpPr>
              <a:spLocks noChangeArrowheads="1"/>
            </p:cNvSpPr>
            <p:nvPr/>
          </p:nvSpPr>
          <p:spPr bwMode="auto">
            <a:xfrm>
              <a:off x="3929710" y="2400329"/>
              <a:ext cx="1027639" cy="41698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9050" algn="ctr">
              <a:solidFill>
                <a:srgbClr val="F7964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Кошкин, </a:t>
              </a:r>
              <a:r>
                <a:rPr lang="ru-RU" sz="9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директор</a:t>
              </a:r>
              <a:endPara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8" name="Скругленный прямоугольник 27"/>
            <p:cNvSpPr>
              <a:spLocks noChangeArrowheads="1"/>
            </p:cNvSpPr>
            <p:nvPr/>
          </p:nvSpPr>
          <p:spPr bwMode="auto">
            <a:xfrm>
              <a:off x="4603791" y="8201067"/>
              <a:ext cx="736620" cy="1160805"/>
            </a:xfrm>
            <a:prstGeom prst="roundRect">
              <a:avLst>
                <a:gd name="adj" fmla="val 25269"/>
              </a:avLst>
            </a:prstGeom>
            <a:noFill/>
            <a:ln w="19050" algn="ctr">
              <a:solidFill>
                <a:srgbClr val="F79646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4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…</a:t>
              </a:r>
              <a:endPara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9" name="Скругленный прямоугольник 28"/>
            <p:cNvSpPr>
              <a:spLocks noChangeArrowheads="1"/>
            </p:cNvSpPr>
            <p:nvPr/>
          </p:nvSpPr>
          <p:spPr bwMode="auto">
            <a:xfrm>
              <a:off x="4688411" y="772656"/>
              <a:ext cx="1234733" cy="43469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9050" algn="ctr">
              <a:solidFill>
                <a:srgbClr val="F7964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Руководитель </a:t>
              </a:r>
              <a:endPara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0" name="Скругленный прямоугольник 29"/>
            <p:cNvSpPr>
              <a:spLocks noChangeArrowheads="1"/>
            </p:cNvSpPr>
            <p:nvPr/>
          </p:nvSpPr>
          <p:spPr bwMode="auto">
            <a:xfrm>
              <a:off x="2938534" y="8210937"/>
              <a:ext cx="1476886" cy="1160442"/>
            </a:xfrm>
            <a:prstGeom prst="roundRect">
              <a:avLst>
                <a:gd name="adj" fmla="val 13745"/>
              </a:avLst>
            </a:prstGeom>
            <a:solidFill>
              <a:srgbClr val="70AD47">
                <a:lumMod val="20000"/>
                <a:lumOff val="80000"/>
              </a:srgbClr>
            </a:solidFill>
            <a:ln w="19050" algn="ctr">
              <a:solidFill>
                <a:srgbClr val="F7964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9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Жители и организации муниципального образования, жертвующие и осуществляющие добровольные сборы для приюта «Добрые руки»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Скругленный прямоугольник 30"/>
            <p:cNvSpPr>
              <a:spLocks noChangeArrowheads="1"/>
            </p:cNvSpPr>
            <p:nvPr/>
          </p:nvSpPr>
          <p:spPr bwMode="auto">
            <a:xfrm>
              <a:off x="2329623" y="3538142"/>
              <a:ext cx="959434" cy="963981"/>
            </a:xfrm>
            <a:prstGeom prst="roundRect">
              <a:avLst>
                <a:gd name="adj" fmla="val 8869"/>
              </a:avLst>
            </a:prstGeom>
            <a:solidFill>
              <a:sysClr val="window" lastClr="FFFFFF">
                <a:lumMod val="85000"/>
              </a:sysClr>
            </a:solidFill>
            <a:ln w="28575" algn="ctr">
              <a:solidFill>
                <a:srgbClr val="F7964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Университетская </a:t>
              </a:r>
              <a:r>
                <a:rPr lang="ru-RU" sz="9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Ветклиника</a:t>
              </a:r>
              <a:endPara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2" name="Скругленный прямоугольник 31"/>
            <p:cNvSpPr>
              <a:spLocks noChangeArrowheads="1"/>
            </p:cNvSpPr>
            <p:nvPr/>
          </p:nvSpPr>
          <p:spPr bwMode="auto">
            <a:xfrm>
              <a:off x="1579231" y="5413330"/>
              <a:ext cx="902932" cy="657745"/>
            </a:xfrm>
            <a:prstGeom prst="roundRect">
              <a:avLst>
                <a:gd name="adj" fmla="val 21829"/>
              </a:avLst>
            </a:prstGeom>
            <a:solidFill>
              <a:srgbClr val="FFFFFF"/>
            </a:solidFill>
            <a:ln w="19050" cap="flat" cmpd="sng" algn="ctr">
              <a:solidFill>
                <a:srgbClr val="ED7D31"/>
              </a:solidFill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Студенческий Совет</a:t>
              </a:r>
              <a:endPara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3" name="Скругленный прямоугольник 32"/>
            <p:cNvSpPr>
              <a:spLocks noChangeArrowheads="1"/>
            </p:cNvSpPr>
            <p:nvPr/>
          </p:nvSpPr>
          <p:spPr bwMode="auto">
            <a:xfrm>
              <a:off x="2837359" y="5289971"/>
              <a:ext cx="1212866" cy="72318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9050" cap="flat" cmpd="sng" algn="ctr">
              <a:solidFill>
                <a:srgbClr val="ED7D31"/>
              </a:solidFill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9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Анисин</a:t>
              </a:r>
              <a:r>
                <a:rPr lang="ru-RU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, участковый, </a:t>
              </a:r>
              <a:r>
                <a:rPr lang="ru-RU" sz="9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/>
              </a:r>
              <a:br>
                <a:rPr lang="ru-RU" sz="9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</a:br>
              <a:r>
                <a:rPr lang="ru-RU" sz="9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сотрудник </a:t>
              </a:r>
              <a:r>
                <a:rPr lang="ru-RU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МВД</a:t>
              </a:r>
              <a:endPara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4" name="Скругленный прямоугольник 33"/>
            <p:cNvSpPr>
              <a:spLocks noChangeArrowheads="1"/>
            </p:cNvSpPr>
            <p:nvPr/>
          </p:nvSpPr>
          <p:spPr bwMode="auto">
            <a:xfrm>
              <a:off x="201402" y="6479054"/>
              <a:ext cx="3819249" cy="698819"/>
            </a:xfrm>
            <a:prstGeom prst="roundRect">
              <a:avLst>
                <a:gd name="adj" fmla="val 21829"/>
              </a:avLst>
            </a:prstGeom>
            <a:solidFill>
              <a:srgbClr val="70AD47">
                <a:lumMod val="20000"/>
                <a:lumOff val="80000"/>
                <a:alpha val="50000"/>
              </a:srgbClr>
            </a:solidFill>
            <a:ln w="19050" cap="flat" cmpd="sng" algn="ctr">
              <a:solidFill>
                <a:srgbClr val="ED7D31"/>
              </a:solidFill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Студенты</a:t>
              </a:r>
              <a:endPara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5" name="Скругленный прямоугольник 34"/>
            <p:cNvSpPr>
              <a:spLocks noChangeArrowheads="1"/>
            </p:cNvSpPr>
            <p:nvPr/>
          </p:nvSpPr>
          <p:spPr bwMode="auto">
            <a:xfrm>
              <a:off x="1753027" y="6614026"/>
              <a:ext cx="2169473" cy="48614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 algn="ctr">
              <a:solidFill>
                <a:srgbClr val="7030A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900" b="1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Маша </a:t>
              </a:r>
              <a:r>
                <a:rPr lang="ru-RU" sz="9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Степанова</a:t>
              </a:r>
              <a:r>
                <a:rPr lang="en-US" sz="9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,</a:t>
              </a:r>
              <a:r>
                <a:rPr lang="ru-RU" sz="9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18 </a:t>
              </a:r>
              <a:r>
                <a:rPr lang="ru-RU" sz="900" dirty="0" smtClean="0">
                  <a:latin typeface="Calibri" panose="020F0502020204030204" pitchFamily="34" charset="0"/>
                  <a:ea typeface="Times New Roman" panose="02020603050405020304" pitchFamily="18" charset="0"/>
                </a:rPr>
                <a:t>лет, </a:t>
              </a:r>
              <a:r>
                <a:rPr lang="ru-RU" sz="1100" b="1" dirty="0">
                  <a:solidFill>
                    <a:srgbClr val="00206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ВНУТР.СРЕДА (2 роль)</a:t>
              </a:r>
              <a:endParaRPr lang="ru-RU" sz="1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Скругленный прямоугольник 35"/>
            <p:cNvSpPr>
              <a:spLocks noChangeArrowheads="1"/>
            </p:cNvSpPr>
            <p:nvPr/>
          </p:nvSpPr>
          <p:spPr bwMode="auto">
            <a:xfrm>
              <a:off x="3806869" y="3484761"/>
              <a:ext cx="2178116" cy="1735707"/>
            </a:xfrm>
            <a:prstGeom prst="roundRect">
              <a:avLst>
                <a:gd name="adj" fmla="val 9130"/>
              </a:avLst>
            </a:prstGeom>
            <a:solidFill>
              <a:srgbClr val="FFFFFF"/>
            </a:solidFill>
            <a:ln w="19050" algn="ctr">
              <a:solidFill>
                <a:srgbClr val="F7964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Местные жители, </a:t>
              </a:r>
              <a:r>
                <a:rPr lang="ru-RU" sz="9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любят </a:t>
              </a:r>
              <a:r>
                <a:rPr lang="ru-RU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и жалеют собак</a:t>
              </a:r>
              <a:endPara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7" name="Скругленный прямоугольник 36"/>
            <p:cNvSpPr>
              <a:spLocks noChangeArrowheads="1"/>
            </p:cNvSpPr>
            <p:nvPr/>
          </p:nvSpPr>
          <p:spPr bwMode="auto">
            <a:xfrm>
              <a:off x="4073841" y="3943941"/>
              <a:ext cx="1615473" cy="52363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9050" algn="ctr">
              <a:solidFill>
                <a:srgbClr val="F7964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9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Елена Щедрая, пенсионерка, </a:t>
              </a:r>
              <a:r>
                <a:rPr lang="ru-RU" sz="9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/>
              </a:r>
              <a:br>
                <a:rPr lang="ru-RU" sz="9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</a:br>
              <a:r>
                <a:rPr lang="ru-RU" sz="9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в </a:t>
              </a:r>
              <a:r>
                <a:rPr lang="ru-RU" sz="9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прошлом работник торговли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Скругленный прямоугольник 37"/>
            <p:cNvSpPr>
              <a:spLocks noChangeArrowheads="1"/>
            </p:cNvSpPr>
            <p:nvPr/>
          </p:nvSpPr>
          <p:spPr bwMode="auto">
            <a:xfrm>
              <a:off x="3265341" y="4580011"/>
              <a:ext cx="2714227" cy="50867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9050" algn="ctr">
              <a:solidFill>
                <a:srgbClr val="F7964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Василиса Старкова, пенсионерка, биолог</a:t>
              </a:r>
              <a:r>
                <a:rPr lang="ru-RU" sz="9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, в </a:t>
              </a:r>
              <a:r>
                <a:rPr lang="ru-RU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прошлом преподаватель </a:t>
              </a:r>
              <a:r>
                <a:rPr lang="ru-RU" sz="9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ВУЗАа</a:t>
              </a:r>
              <a:endPara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41" name="Скругленный прямоугольник 40"/>
            <p:cNvSpPr>
              <a:spLocks noChangeArrowheads="1"/>
            </p:cNvSpPr>
            <p:nvPr/>
          </p:nvSpPr>
          <p:spPr bwMode="auto">
            <a:xfrm>
              <a:off x="4056430" y="6848266"/>
              <a:ext cx="1923137" cy="5287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 algn="ctr">
              <a:solidFill>
                <a:srgbClr val="F7964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9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Дети, в том числе пострадавшие от бродячих собак</a:t>
              </a:r>
              <a:endPara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43" name="Скругленный прямоугольник 42"/>
            <p:cNvSpPr>
              <a:spLocks noChangeArrowheads="1"/>
            </p:cNvSpPr>
            <p:nvPr/>
          </p:nvSpPr>
          <p:spPr bwMode="auto">
            <a:xfrm>
              <a:off x="4921752" y="6059195"/>
              <a:ext cx="1022218" cy="68762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9050" algn="ctr">
              <a:solidFill>
                <a:srgbClr val="F7964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9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Молодые мстители: стрелки и отравители собак</a:t>
              </a:r>
              <a:endPara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66353" y="128022"/>
            <a:ext cx="11602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Городские </a:t>
            </a:r>
            <a:r>
              <a:rPr lang="ru-RU" sz="2800" b="1" dirty="0" smtClean="0">
                <a:solidFill>
                  <a:srgbClr val="002060"/>
                </a:solidFill>
                <a:latin typeface="Arial"/>
                <a:cs typeface="Arial"/>
              </a:rPr>
              <a:t>собаки, </a:t>
            </a:r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кто они?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/>
                <a:cs typeface="Arial"/>
              </a:rPr>
              <a:t>Кейс Президентской академии. Исследовательский кейс-стади в формате кейкис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1948" y="1055206"/>
            <a:ext cx="277400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b="1" dirty="0" smtClean="0">
                <a:solidFill>
                  <a:srgbClr val="002060"/>
                </a:solidFill>
              </a:rPr>
              <a:t>ВНУТРЕННЯЯ СРЕДА </a:t>
            </a:r>
            <a:br>
              <a:rPr lang="ru-RU" sz="1100" b="1" dirty="0" smtClean="0">
                <a:solidFill>
                  <a:srgbClr val="002060"/>
                </a:solidFill>
              </a:rPr>
            </a:br>
            <a:r>
              <a:rPr lang="ru-RU" sz="1100" b="1" dirty="0" smtClean="0">
                <a:solidFill>
                  <a:srgbClr val="002060"/>
                </a:solidFill>
              </a:rPr>
              <a:t>(три роли для трёх команд игроков).</a:t>
            </a:r>
            <a:endParaRPr lang="ru-RU" sz="11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rgbClr val="002060"/>
                </a:solidFill>
              </a:rPr>
              <a:t>Первая </a:t>
            </a:r>
            <a:r>
              <a:rPr lang="ru-RU" sz="1100" b="1" dirty="0">
                <a:solidFill>
                  <a:srgbClr val="002060"/>
                </a:solidFill>
              </a:rPr>
              <a:t>роль. </a:t>
            </a:r>
            <a:r>
              <a:rPr lang="ru-RU" sz="1100" dirty="0">
                <a:solidFill>
                  <a:srgbClr val="002060"/>
                </a:solidFill>
              </a:rPr>
              <a:t>Василий </a:t>
            </a:r>
            <a:r>
              <a:rPr lang="ru-RU" sz="1100" dirty="0" err="1">
                <a:solidFill>
                  <a:srgbClr val="002060"/>
                </a:solidFill>
              </a:rPr>
              <a:t>Головатов</a:t>
            </a:r>
            <a:r>
              <a:rPr lang="ru-RU" sz="1100" dirty="0">
                <a:solidFill>
                  <a:srgbClr val="002060"/>
                </a:solidFill>
              </a:rPr>
              <a:t> (30 лет), </a:t>
            </a:r>
            <a:r>
              <a:rPr lang="ru-RU" sz="1100" dirty="0" smtClean="0">
                <a:solidFill>
                  <a:srgbClr val="002060"/>
                </a:solidFill>
              </a:rPr>
              <a:t>глава </a:t>
            </a:r>
            <a:r>
              <a:rPr lang="ru-RU" sz="1100" dirty="0">
                <a:solidFill>
                  <a:srgbClr val="002060"/>
                </a:solidFill>
              </a:rPr>
              <a:t>муниципального </a:t>
            </a:r>
            <a:r>
              <a:rPr lang="ru-RU" sz="1100" dirty="0" smtClean="0">
                <a:solidFill>
                  <a:srgbClr val="002060"/>
                </a:solidFill>
              </a:rPr>
              <a:t>образования, на </a:t>
            </a:r>
            <a:r>
              <a:rPr lang="ru-RU" sz="1100" dirty="0">
                <a:solidFill>
                  <a:srgbClr val="002060"/>
                </a:solidFill>
              </a:rPr>
              <a:t>территории которого находится А</a:t>
            </a:r>
            <a:r>
              <a:rPr lang="ru-RU" sz="1100" dirty="0" smtClean="0">
                <a:solidFill>
                  <a:srgbClr val="002060"/>
                </a:solidFill>
              </a:rPr>
              <a:t>кадемгородок </a:t>
            </a:r>
            <a:r>
              <a:rPr lang="ru-RU" sz="1100" dirty="0">
                <a:solidFill>
                  <a:srgbClr val="002060"/>
                </a:solidFill>
              </a:rPr>
              <a:t>одного из федеральных </a:t>
            </a:r>
            <a:r>
              <a:rPr lang="ru-RU" sz="1100" dirty="0" smtClean="0">
                <a:solidFill>
                  <a:srgbClr val="002060"/>
                </a:solidFill>
              </a:rPr>
              <a:t>ВУЗов. Избран </a:t>
            </a:r>
            <a:r>
              <a:rPr lang="ru-RU" sz="1100" dirty="0">
                <a:solidFill>
                  <a:srgbClr val="002060"/>
                </a:solidFill>
              </a:rPr>
              <a:t>в прошлом году. Василий окончил </a:t>
            </a:r>
            <a:r>
              <a:rPr lang="ru-RU" sz="1100" dirty="0" smtClean="0">
                <a:solidFill>
                  <a:srgbClr val="002060"/>
                </a:solidFill>
              </a:rPr>
              <a:t>местный аграрный ВУЗ</a:t>
            </a:r>
            <a:r>
              <a:rPr lang="ru-RU" sz="1100" dirty="0">
                <a:solidFill>
                  <a:srgbClr val="002060"/>
                </a:solidFill>
              </a:rPr>
              <a:t>, поступил в аспирантуру, обратил на себя внимание руководства ВУЗа и при его активной поддержке был избран главой муниципального образования.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rgbClr val="002060"/>
                </a:solidFill>
              </a:rPr>
              <a:t>Вторая </a:t>
            </a:r>
            <a:r>
              <a:rPr lang="ru-RU" sz="1100" b="1" dirty="0">
                <a:solidFill>
                  <a:srgbClr val="002060"/>
                </a:solidFill>
              </a:rPr>
              <a:t>роль.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smtClean="0">
                <a:solidFill>
                  <a:srgbClr val="002060"/>
                </a:solidFill>
              </a:rPr>
              <a:t>Маша </a:t>
            </a:r>
            <a:r>
              <a:rPr lang="ru-RU" sz="1100" dirty="0">
                <a:solidFill>
                  <a:srgbClr val="002060"/>
                </a:solidFill>
              </a:rPr>
              <a:t>Степанова (18 лет) поступила в прошлом году на экономический факультет и проживает в общежитии. В детстве её искусала бездомная собака, у девушки развился </a:t>
            </a:r>
            <a:r>
              <a:rPr lang="ru-RU" sz="1100" dirty="0" err="1" smtClean="0">
                <a:solidFill>
                  <a:srgbClr val="002060"/>
                </a:solidFill>
              </a:rPr>
              <a:t>посттавматический</a:t>
            </a:r>
            <a:r>
              <a:rPr lang="ru-RU" sz="1100" dirty="0" smtClean="0">
                <a:solidFill>
                  <a:srgbClr val="002060"/>
                </a:solidFill>
              </a:rPr>
              <a:t> стрессовый синдром (ПТСР). </a:t>
            </a:r>
            <a:r>
              <a:rPr lang="ru-RU" sz="1100" dirty="0">
                <a:solidFill>
                  <a:srgbClr val="002060"/>
                </a:solidFill>
              </a:rPr>
              <a:t>С тех пор Мария боится на улице оказываться </a:t>
            </a:r>
            <a:r>
              <a:rPr lang="ru-RU" sz="1100" dirty="0" smtClean="0">
                <a:solidFill>
                  <a:srgbClr val="002060"/>
                </a:solidFill>
              </a:rPr>
              <a:t>рядом с любыми собаками</a:t>
            </a:r>
            <a:r>
              <a:rPr lang="ru-RU" sz="1100" dirty="0">
                <a:solidFill>
                  <a:srgbClr val="002060"/>
                </a:solidFill>
              </a:rPr>
              <a:t>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rgbClr val="002060"/>
                </a:solidFill>
              </a:rPr>
              <a:t>Третья </a:t>
            </a:r>
            <a:r>
              <a:rPr lang="ru-RU" sz="1100" b="1" dirty="0">
                <a:solidFill>
                  <a:srgbClr val="002060"/>
                </a:solidFill>
              </a:rPr>
              <a:t>роль.</a:t>
            </a:r>
            <a:r>
              <a:rPr lang="ru-RU" sz="1100" dirty="0">
                <a:solidFill>
                  <a:srgbClr val="002060"/>
                </a:solidFill>
              </a:rPr>
              <a:t> Дружинин, руководитель некоммерческой зоозащитной организации «Добрые руки».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61948" y="5805260"/>
            <a:ext cx="2858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/>
              <a:t>Источник:</a:t>
            </a:r>
            <a:r>
              <a:rPr lang="ru-RU" sz="800" dirty="0" smtClean="0"/>
              <a:t>  Еремин </a:t>
            </a:r>
            <a:r>
              <a:rPr lang="ru-RU" sz="800" dirty="0"/>
              <a:t>А. В., Киселев В. Д. Проблема бездомных собак: собаки сыты, а люди </a:t>
            </a:r>
            <a:r>
              <a:rPr lang="ru-RU" sz="800" dirty="0" smtClean="0"/>
              <a:t>целы [</a:t>
            </a:r>
            <a:r>
              <a:rPr lang="ru-RU" sz="800" dirty="0"/>
              <a:t>Электронный ресурс] // Вестник Московской международной высшей школы бизнеса (МИРБИС). – 2017. №3(11). С. 35-47</a:t>
            </a:r>
            <a:r>
              <a:rPr lang="ru-RU" sz="800" dirty="0" smtClean="0"/>
              <a:t>.</a:t>
            </a:r>
            <a:br>
              <a:rPr lang="ru-RU" sz="800" dirty="0" smtClean="0"/>
            </a:br>
            <a:r>
              <a:rPr lang="en-US" sz="800" dirty="0" smtClean="0">
                <a:hlinkClick r:id="rId3"/>
              </a:rPr>
              <a:t>https</a:t>
            </a:r>
            <a:r>
              <a:rPr lang="en-US" sz="800" dirty="0">
                <a:hlinkClick r:id="rId3"/>
              </a:rPr>
              <a:t>://cs.journal-mirbis.ru/-/</a:t>
            </a:r>
            <a:r>
              <a:rPr lang="en-US" sz="800" dirty="0" smtClean="0">
                <a:hlinkClick r:id="rId3"/>
              </a:rPr>
              <a:t>6RlYIn1inVn0ZPRJomfMmA/sv/document/19/18/8f/521295/210/3_2017_VM.pdf?1509712632</a:t>
            </a:r>
            <a:r>
              <a:rPr lang="ru-RU" sz="800" dirty="0" smtClean="0"/>
              <a:t>     </a:t>
            </a:r>
            <a:endParaRPr lang="ru-RU" sz="800" dirty="0"/>
          </a:p>
        </p:txBody>
      </p:sp>
      <p:sp>
        <p:nvSpPr>
          <p:cNvPr id="46" name="AutoShape 16"/>
          <p:cNvSpPr>
            <a:spLocks noChangeArrowheads="1"/>
          </p:cNvSpPr>
          <p:nvPr/>
        </p:nvSpPr>
        <p:spPr bwMode="auto">
          <a:xfrm>
            <a:off x="5897182" y="942369"/>
            <a:ext cx="3318566" cy="2917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ВНЕШНЯЯ СРЕДА (для ролей 1, 2, 3)</a:t>
            </a:r>
            <a:endParaRPr lang="ru-RU" sz="14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9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5254</TotalTime>
  <Words>1377</Words>
  <Application>Microsoft Office PowerPoint</Application>
  <PresentationFormat>Широкоэкранный</PresentationFormat>
  <Paragraphs>356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Современные методы профилактики социально-опасного поведения в молодежной среде: метод кейсов</vt:lpstr>
      <vt:lpstr>Презентация PowerPoint</vt:lpstr>
      <vt:lpstr>Презентация PowerPoint</vt:lpstr>
      <vt:lpstr>Презентация PowerPoint</vt:lpstr>
      <vt:lpstr>Матрица ресурсов в начале и в конце  образовательного и воспитательного процессов (пример)</vt:lpstr>
      <vt:lpstr>Концептуальная модель  образовательной и воспитательной сред</vt:lpstr>
      <vt:lpstr>Пример.  Фрагмент визуализации кейкиса  «Сможет ли государственный аппарат  преодолеть кризис в молодежной политике?»</vt:lpstr>
      <vt:lpstr>Презентация PowerPoint</vt:lpstr>
      <vt:lpstr>Презентация PowerPoint</vt:lpstr>
      <vt:lpstr>Применение  метода Кейкис в консультировании </vt:lpstr>
      <vt:lpstr>Что такое кейкис-консультирование и как можно его использовать в профилактике социально-опасного поведения в молодёжной среде?</vt:lpstr>
      <vt:lpstr>Любая заявленная проблема,  в том числе и профилактика  социально-опасного поведения  в молодежной среде  может быть описана в терминах ресурсов,  о которых ранее говорил проф. Киселёв</vt:lpstr>
      <vt:lpstr>Задачи кейкис-консультирования</vt:lpstr>
      <vt:lpstr>Технология кейкис-консультирования</vt:lpstr>
      <vt:lpstr>Определение КЛЮЧЕВОЙ проблемы в конкретном случае</vt:lpstr>
      <vt:lpstr>Следующий шаг в аналитической деятельности консультанта заключается в том,  чтобы он указал связь  ключевой проблемы со всеми остальными проблемами клиента</vt:lpstr>
      <vt:lpstr>Учебник, помимо методики включает в себя множество описаний и решений кейсов (кейкисов) из педагогической практики</vt:lpstr>
      <vt:lpstr>Уважаемые коллеги! Благодарим Вас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методы профилактики социально-опасного поведения в молодежной среде: метод кейсов</dc:title>
  <dc:creator>Владимир Киселев</dc:creator>
  <cp:lastModifiedBy>Владимир Киселев</cp:lastModifiedBy>
  <cp:revision>135</cp:revision>
  <cp:lastPrinted>2022-11-24T05:24:12Z</cp:lastPrinted>
  <dcterms:created xsi:type="dcterms:W3CDTF">2022-11-15T08:22:39Z</dcterms:created>
  <dcterms:modified xsi:type="dcterms:W3CDTF">2022-11-25T05:45:16Z</dcterms:modified>
</cp:coreProperties>
</file>