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60" r:id="rId6"/>
    <p:sldId id="263" r:id="rId7"/>
    <p:sldId id="280" r:id="rId8"/>
    <p:sldId id="277" r:id="rId9"/>
    <p:sldId id="278" r:id="rId10"/>
    <p:sldId id="279" r:id="rId11"/>
    <p:sldId id="265" r:id="rId12"/>
    <p:sldId id="270" r:id="rId13"/>
    <p:sldId id="271" r:id="rId14"/>
    <p:sldId id="274" r:id="rId15"/>
    <p:sldId id="273" r:id="rId16"/>
    <p:sldId id="266" r:id="rId17"/>
    <p:sldId id="267" r:id="rId18"/>
    <p:sldId id="268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608"/>
    <a:srgbClr val="2FBE02"/>
    <a:srgbClr val="4B1605"/>
    <a:srgbClr val="663300"/>
    <a:srgbClr val="361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43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A370-010A-4272-8BBD-F81159A39559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8E1C-8401-46CD-8647-18061EF5A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8E1C-8401-46CD-8647-18061EF5A0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8E1C-8401-46CD-8647-18061EF5A0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6438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66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психологии управления и юридической психологии</a:t>
            </a:r>
          </a:p>
        </p:txBody>
      </p:sp>
      <p:sp>
        <p:nvSpPr>
          <p:cNvPr id="21506" name="AutoShape 2" descr="http://sfedu.ru/pls/rsu/docs/u/U3779/Folders/image/sfedu-8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://sfedu.ru/pls/rsu/docs/u/U3779/Folders/image/sfedu-8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xQSERQSERQWFRUVGSAbGRgXGB4dGBwiHiAfHR0aIBsjHSggHB0mHSEcIjUiJSkrLjEuGiAzOD8sNywtLjcBCgoKDg0OGxAQGywkICQ4NC0yNzAsLDQ0LDg0LzQsNDQ0LCwsLDQsLzQ0LDQsLCwsLDQ0LDQ0NCwsLDcsLywsNP/AABEIAJcApAMBEQACEQEDEQH/xAAbAAACAwEBAQAAAAAAAAAAAAAABgQFBwMCAf/EAEIQAAIBAwIDBwEFBQUGBwAAAAECAwAEERIhBQYxEyIyQVFxgWEHFEKRsSNSYnKhFUOCosIkM4OSstEWNFOTweHw/8QAGwEAAgMBAQEAAAAAAAAAAAAAAAQCAwUBBgf/xAA6EQABAwIDBAgGAAYBBQAAAAABAAIDBBESITEFE0FRIjJhcaGxwfAGFIGR0eEjM0JiovEVcoKy0uL/2gAMAwEAAhEDEQA/ANxoQihCKEIoQihCKEIoQl/m3mYWPYs0etZHwxBxpG2Wxjf22pmmp99cX0S1RUbmxI1VwSs0WUc6XXKsh3wdwQaoza7MaK/JzcikHlLmYQpcvePPIUl0F8M6qOgzjurv+eRWlUU+MtEYAuL8FnU9QGBxkJNjbiu/2j3yPbW00Dt+0kAV4yQ2kg5Axufb6VGiYQ9zXDQcVKteCxrmnU8FG5p4sC1nHbPcRsXCMG7VCV26hup369alTxZPLwDlfgfJRnlzYGEjO3EeaYeeOLPZWiyRN3wyoobvavXVnfoCc560tSRCaQh2iYqpTDHdqubOaQQB7gKXC6mEYOOmcAE9aocGl9m6dqvaXYbu17F44Rx23uhmCVXIGSv4h7r1FdkhfH1guRzMk6pVjVStRQhFCEUIRQhFCEUIRQhFCEUIXC+vI4UMkrhEXqzHAqTWOebNFyoucGi7lRS8xx3NncvZS5eONiNsMCFJBwR0OOtMCndHI0SDIlLmobJG4xnMBVXKvN7BxZ8QwkwA0SZ2cEZXPkCR5+fvV1RSgjeRaeSpp6og7uXI+atOPGF7yG3nK6ZYZF0sQM6mjAA+pOcfUVTDiEZe3gR6q6XCZAx2hB9FV8kx3Vq8tqYXkt1c9nKcLjfPRsEqeuR55xnNXVRikAkvZ3EKmlEkZMdrt4FeLHli7AvExCiXZPVixTOckAKAxwfUb119RFdhzu3xQynls8ZAO8F24lyY5itbeGWMJbHWA6nUzZySSDsCc9B51FlY0Oc5wzcpPo3YWtacm+alcz8Fubie2lQRaYCGKl2BY7ZHgwBt13qEE0bGuab5qU8Uj3NcLZKDztBLPcWqvBJ93icNIwAcHp+FcsR5birKVzWMcQ4Yjoq6oOe9oLThCX5+JyWq37xh4raTuW6OCveY7sincKBrPTHQUyI2yFgObhmf2ljI6IPLcmnIfpM1uycM4QvaDvFN1zgs7jOnP0/RTSpvU1OXsBNginps/ZKrYUnjtIL28uNEke8fcBcK+xVgXHad3BwMMMdTVpLHSOijbkdc+X0y8lUA9sbZJHZjTL95+ad+CXyTQq6SrNnq6jG/8v4fY1nysLHEEWT8Tw9oIN1PqtWIoQihCKEIoQihCKEKu4xxdLcLlXd2PdjjGpyBjUQPQDc/HrVsURk7B2qqSUR659yV+ebCYCPiFvI79ge07NvAFxuQuB5ZznfBPpTdI9mcLxrldKVbH5TNOmdl05Xhima54ggCpMmkxruQVGXJAHiJ/CPfzrlQXMDYTqOKlThr8Uo0PBcuG8oR3FjDFNB93ZSpZsL2jYHeOfw6vrn2rr6p0cxc11/JRjpWvha1zbJr4bweGAfs0AP7x3c7Y3Y7nak3yvfqU4yJjNAp9VqxFCEkc8cZNpeWcw8OHVx6qSufy2PxS0z8D2lb+yqQVVNNHxyI78/9J0hlDKGU5VgCCOhB6GmQbrCc0tJadQvdCiq/ivBILkft41cjo2MMPZhuKtjmfH1Sq5IWSdYJd5i5RkuJoGeZngjO8ZwHX+INjvdBsRnrTMNU2NrgBYlKzUrpHNJOQS/fWEV/fpawKezh708r6jI2PwFm7w64x9T6Uyx7oITI45nQcEs9jZ5gxoyGp4rT4ogqhVAAAAAHQAbAflWSSSblawAAsFyt71Hd0VstGQGXzGRkfBHn710sIAJ4rgeCSBwUioqSKEIoQihCKEIoQs/5lt7yxnbiET/eFK6ZEZcaVzkYA6IOv55zWlA6KZm5cLclmztlhfvmm/NdOAXwMUKWk7TySyB5EYDSikntQRjMa77DJ3AxneuTM6RMjbACw7eXepQv6IDHXJNz2c+5XvLvKkFoWdQDI5J1YwAD+FRk6QOnrS81U+UAHRXw0rIiSNVf0smUUIRQhRP7QTt+wz39Gsj0GcDPuf0NRxDFhV24fut7wvb1We/bD47b2f8AVaUq9QvTfDXVk+nqp32Vcd1xtaOe9ENSfy53H+EkfBFSpZLjDyS/xDRYHiobo7I9/wC0/wBNrzaKEIoQuH3NO07XSO0xp1eePQ+o286ljOHDwUcIxYuK+vcoHEZYByCwUncgYycegyKMJIvbJBcAbXWacucSR7u8vixMjMUgjXUzMB0yi7lcaPpnNas8ZEbIgMtSf2suCRpkfKTnoB+vstC4PxAzIC6GKQY1xsQSpPt1B8jWZIzCcjcc1pRvxDMWPJT6rViKEIoQihCTeabziEN0n3YxtFKMKjgABhvpznqw3HtinqdkD4zjvcJKd07XjBaxUMc5XoYQS8OYysCQFbusB4tiCDgfxHqPWp/KQkYmyZKv5ua+F0eaY+UeHQwwAwKR2hLMWXS2T1BX8OOmnypapke5/S4JqnjY1nR4q7pdXooQihCjcSvkgieaQ4VBk/8Ab3J2+ai5waLlWwQumkEbNSsy5B4s0/FZJZOs0b7emCmkfCjFJQPLpbnivWbYpWw7ObG3RpHrfxKk/bD47b2f9VqVXqFV8NdWT6eq5/Y/Bma4k9EVR8kk/oK5SDMlS+JH2jjZ2krT0cHoQdyNvUbEfnTy8kQRqvVC4ihCKEKu4lwSGdleVMsgIDAkHB6jII2PpVrJnsBDSq3xNeQSEtcW5jhsCbW0tiZycLGqYBz0bI3YdenoelNR075unI7o80pJUMhOCNvS5KLyutwDLxK6uANOpJYtPhCE5U7jSwO469T1zU58GULG9x71CDHnM93eO5PsMoZQykFWAII6EHcGs4gg2K0QQRcL3XF1FCFScd4g/aw20EiRyyZfLjICr/Dkaix2xnyY+VMRMGEvcLgKiV5xBjTYlQuIcXimt7hJkkAhOHdF2UqR+0RundOGxnIxvU2ROY9paRn7sVW+Vr2ODgcvdx3L5yY8kjSyXSt95wq5K4Ts/wAGg7ggnLHfqfoK7VBrQGs6vr2opsRJL+t6diaaTTaKEIoQihCo+d7PtbC4UbkJqHuneH6Y+aqmF4ytDZUu6rI3dtvvl6rLPs7l08St/wCLWP8AIx/UCkac2kC9ftpt6GTst/5BMX2w+O29n/Vauq9Qsz4a6sn09VO+ySLTbTyHzf8A6VFSpR0SUv8AEbsU7GDl5lQ/s/5nJu5oJD3Z5GdD6MSSR/iG/uPrUYJekWnir9sbOAp2Ss1YAD3fpaXTq8oihCKEIoQqvjMJT/aoohJNEhAXOkspILLnB3222/Wrojf+G42BVMot02i5CRuHcuz8Tc3V0ewglIbsozu+BhSfLOPxHf2rQfOymGBmbhxPBIMgfUHG/IHgOKduFPBA4soW3RS4XVq0jOMdcjr0+tZ8ge8b1yfjLGHdtVvVKuXmRwoLMQABkknAAHUk+QroF8ggmyzjnSXhklwyTySLODgypkhCMYX0wPT36VqUoqWsu0C3LmsupNO59nE358l74Rwm7WRLF5kltHHal1HeK5BK56jWx3znOW3rkksRBlAs4Ze+5djilBERN2nP33rRgKy1pooQihCKEKp5o4ytpbPMd2xhB6seg9vM/QVXK/A26doKQ1U4jGnHsCqfs84mbqyKytqdWZWJ6kHvA/kcfFQp3YmZpzbNOKequwWBAI+mXos35di7HicKHbRPp/qV/Sko+jIB2r1Na/fUD3c239Uz/bD47b2f9Vq+r1CyfhrqyfT1U3lub7vwKSXzIkI9yxRf6gVKM4YCVRXM3+1mx/8AT5XKSOSeHdtewIOinWceQTf9cD5paFuJ4C39qz7mle7nl91u2a1F87svtCEUIRQhFCEh8f4NfyTSQ20pjtxhgB3SdZOpFb6EE4yPEK0YZoGtDni7lnzRTucWsNmqDZDh/DSHYTJcpuRIw1MDsfDlcYJOPoKsdv6gWFsPZ+1WzcU+Zvi7f0tJU5GRuDWUtRV/MNg09tJCradYwTjJx5gfUjarYXhjw48FVMwvYWjispsr547bMd3bzIRl4J07+TuwwcliTncHethzGuf0mEHmFkNeWs6LwRyK0PkFpfuiidQhQlFTzATu7nzOoH+lZlZg3nRz4rSo8W76XDJMlKppFCEUIRQhLHPvChdWTGPvNH+0TG+cdQPXK5+aonZjZktbZFSaaqAdkDkffek37JuJaLl4SdpVyvuu/wD05/5aXpXWdbmt34ip8UAlH9J8D+/NROaYew4xnyaSNx/ixn/NqqMowzK6gfvtmW5Bw+1/Syt/th8Vt7P/AKasq9QkvhrqyfT1Xrmhux4Jaw9DII8j47Q/5sUS5QgLlAN7tWWTli/9R4Lr9k/Dwkc12+2e4D6Ku7H88f8ALXaVtgXFQ+IZy97Kdvf9TkFX8s82s3FHZiTHctpC9dONoyB7dfcmoRzHedhTNdstraBrR1mC/fz/AEtWp9eORQhFCEUIS7zrw2SaJDFK0LKwBcHHcbAfO4+h6/hpqlkaxxxC/wCUtVRuc3omx9FAseT7CzGucq7Hq87Dc+eAcD9TVj6qeXJunYq2UsEWbte1X/Ab+GWL/ZzmOMmNd8ju7bfTFLSse13T1OaYiexzehporKqlaqocuWvbdv2EfaZzqx5+uOmfrV3zEmHDiNlVuI8WLCLq1qlWooQihCKEJf574hJBZSvEDqI06h+AHYv8VTO4tYbLS2TBHNVNbIcte+3BK/2VceyDZSHplos+nVl+OvyappZP6Ctf4hosxUt7j6H0VDxq1PDuKq4GE1iRfTSxww+O8PbFVPG7lutGlkFfs8tOtsJ7xp6K4+1iACW2uR0I0k/ynUv6tVlUMw5JfDzyY5IT3/fI+i+fawus2g/eUj89NFVnhR8PHAJTyt6rl9qkx1WtuozpTOn6nCqP6EVypOjVP4fb0ZZncT+yrHm2X7jwuKzQ9+RQrH6eKQ/J2/xVOU7uINCV2c353aDqh2jcx5D7aqL9mnBFjRuIT4CqD2eegA8T/wDwPmo08YAxlXbdrHPcKSLMnX0HqU38qczpfCQqNJjYjSTuV/C3yP60xFKJL2WJtDZz6MtxZgjx4j6K+q1ZyKEIoQovE7XtYZIv30Zd/qMVON2FwdyUXtxNIWQrw+xUQAdtdXTOBJETgjHjXoNwem56VtbyY4tGt4HyWLu4RhGbnHUeaYOD/esSGztGt4S/dR+6dlUE4I88UtJust4+5TMe9z3bbBWvMnG7vWjWMRcx9qs0bDOCvZFeh3ODkYOSCapghisRKbXtbxVs80twYhe17+CrLnmDiz27SJBCY2QntIjkgeZA19R6Yq5sFKH2Ljfkf9Kp09SWXDRbmP8Aa0astaaKEIoQvEsgVSzEBVBJJ6ADcmgmy61pcQ0alJ3LvPEV3LJbyqFDsRFno6nbSc/iPp55x1paOcPOErcrdjS0sbZWG9tew8x2JO5s4E/DbpJoM9nq1Rt+6R+A/wD7cUvLGYnXC3dnVrK+AxS9a1j29vvimPnFE4hw1LyIZaIaiPMDpIvx1+KultJHiCytmF1DXGmfo7L8H66Kv41N964FFKd3hYK3rsezz8gqfmoPOOAHkmqVny213MGjrkfbF+QpPMy9vLwn+MKf+g1KTpFipoTuY6rsv6heHg+98fbO6QYJ9MIBt/7jfrXLY5+5SD/ldjjm/wBT+Aq/iSNxXipjUnso+7keSL4m92bYfHpUHfxZbcEzAW7M2eHnrHPvJ0+wXX7ROPqcWFttFFgPp6Er0jH0Hn9fau1En9DdFDYtC4Xq5us7S/bx+vkrXkjgIsI2vrt+zJTGknAVSQe8PNiQNvL3qyGPdjG5KbVrTWvFLTjFnrzPZ2dqf4ZQ6hlIKsAQR0IO4NNg3Xm3NLSWnUL3QoooQihCzFeN3UbNMthHIRIYxcHZmOsoP64Fa25iIwl5HG30usrfStOIMB4X+tlw43zNxVZAGhEJ0+FSCDud/Efb4qUVPSkZG6jLUVQOYsmLinDLuCVRw5ixkMskzTbqSeyCjOMZAGAPQHrvSsckT2ne8LAW+qakjla7+Edbk3+iqJrLi8XaSgRAP/vBF1Pq4XHjx5jrV4fSus3PLS/vRUOZVNu7Ltt71WlVlLURQhFCFUcR45bJMLWd1DOudLeEg7YJ6b77Gq3SMBwlOw0VS+PfxtNgeGqRub+QCmqeyBKjcxDxD6p5n+Xr6Z6UrLT2zYvQ7N24H2iqddL8D3/n7qVyxzDHfwmwvsayNKsdi2OntIP64qUcgkGB6pr6B9FKKul0GZHL/wCSo/K7vw69ewuN4p/Cx8JJ2B9mHdP1ArkV434HaFW17W19KKuHrN1HvlqOxdOE8O7M8S4W3RkMkWfQjYj2On5Fda22KNQqZ8Yp64cDZ3vtzXrhX7R+DMekcLk/4E0/qBXGZ7tcqOg2sA4uHibqLY3xgsbu+G8t3KyRep7xGR647x9xiuB2Fjn8SrpYRPVxUp6sYBP2v+AvTS/2TYBFx98udz5lB/8AQ2H8Rrt9yy3EqIb/AMpVlx/lM8f9+SOXeCRWEYv+IHvneOM+LJ3zjzf9K5GwRjG9FbWSVr/laTTiffDzVReXV3xifSiHQp7q/wB3GPVm82x89cDFVkvmdknoo6XZUN3HM/c9w5eytL5agW1ijs3nWSVVJC7A49AOukZwM07GAwBl815Sue6pkdUtYQ0nx7+avKtWeihCKEJJsBBMjwS3cZi7VmVVcRyqdbHS3eOQDggjHlT78bSHNYb25XGiQZgcC1zha/cdV747wm1kkDTX0qnSAAJI8YHT+7JO+TkmuRSyNbZrB9j+VKWONzruefD8Ky5tvrqIwmzjErOzKUbp0yDnIxjB8/OqqdkTr7w2VlQ+Vtt2LpT41xviaqUma1ty6nC6wHI6bd44PkDtvTsUNMTdoc6yTkmqALOLW3WkWjExoTsSoJB9qy3ZErTboF1qKkuVzcJGpeRlRR1ZiAB8muEgZlTZG6R2FgJPYkDmjkJ7mR7iCcOZN9L4x9AGG2PilJKcuOIFekoNttp2CGVlrcR6gqk4dx++4YwjuI2aL9184x/BJuPjf4qtskkWRGSfnoaLaIxxOAdzHq1Xd9w204qO2tHEVyNyp2Jx+8P9YqxzWTZtyKQhqKrZh3dQ3FGfeR9CuOs3sf3C9/ZX0W8Mh2143GD55A3x1xkb7VzrjA/Jw0VlhSP+bpulC7rDl7/SlQXbOba6lGm4tZPu9yvqr90N7ZKt8n3qQcTZx1GRVD4msEkDDdkgxsPaM7eBCFtWijbT44o7mNP5pZwI/wBR8UWIHdfzQZGyvF9HGNx7msz8l5uI4onV5P8Ay3DVCIv/AKsxA2HqRt859K4bA56N8SpMdJI0tZ/MnNz/AGt9L+Sg6hbv/aHEBrupd4LYblf3cjqMf09zXOqd4/U6BX2M7fk6Q2jb1nc+fv0XOfhDTN984xL2KHwRZw5H7oHVR7d71xXCwu6cpspsqmwj5bZ7MR4nh39vkuN5zlIwFrwuExINhoXVIfqAM6ffc+1cM5PRjCnFsljTv61+I9psPvxXblrk67SZbuaQQFW1EudTn11b43Hqa7HC8HEclCu2tSviNPG3FfLLIfT/AEtPtrhJFDxsrqejKQQfkU6CDmF5J8bmOwvFj2rrXVBFCFnPMvK1naxxSywvIuvEzqzatwTrwDgDVj8xWpBUzSuLWm3JZk1NDEA5wvzShc8AW4Yvw6GZoBtlupbqcbdNxTrZywWmIukXQCQ3hBstr4nfLBE0rglU3bHUDO5+OvxWDGwvcGhb0jwxpceCzHiXHLKe9lmFvJeFkRY1CnSCM6tuv7u+D51rMhmZEG4g3msp80T5S7Di5J35FuWe0USI0bRsyFGzqUA5VTnc4Qruaz6toEmRvfNP0jiY8xa2Xv6JhpZMpX524FLfIscUqIqnLKcnUfLcdMen1qiaMyCwK19lVsVG8vkYSTp2JKh5T4naHNuT7RyDB91bApYQys6q3nbU2bUi0viPUXKnLzbfRDRfWZlQ9SY2X/NgoalvpBk9t0udl0UpxU02E94PhkVEYcMuGEkMr2E4ORnZQf0HwR9a5/CdmDhKuH/IwNLJGiZnj77wri7WV4wl9H94jG8d5a7umOjEDJ+Rt61Y65Fni45hIxmJjy6ldgdxY/Q9l/z9FKtlLkO7LKWUxtInhuI9+v7s8fXSeoDY+nRnmc/X9hVPIaC1oLbHEAdWO9WO0vwyv23wsT2evYtkMfQlVAB9tah/ircOV1nb4Y8PDT7n8HCl65jCFSAv7HdO1OI4y27XEx85GJJVBvuOmdqjl9PdytKNxdcG/S1tqbaNb/aOLtPtnBgWQM01umuVvHfXfcjH0iQ47voem3nUBfVuvM+iZeYyBHKbNGkbMz/3Eceap7kWKyGS8uZL6b92LZPbV6fQECoHd3u43KdZ86WYKeMRN5nX7foqZBzFdsujh1j2KeRWMsT/AIiAv610Sv0Y2ypfQUrTiq58R7SB4XJUaXlLid2dVwfiWQYHsq5FcMMr+srG7U2bSi0XgPU2Kd+SeBS2MbRyyo6scqoyNJPUZPXP/emYYywWJWBtStirHh8bSCNe1M9XrJVTzLdSJDpgwJZWEaE9AW6t8KCfiroGtLru0Gapmc4Ns3U5JTuPs9nUdpFfSGbr386WPp4jt75p0VzDk5gskzQvGbXm6buWLlpLWJ3UI+MMoAADAkNsNuopKdobIQDknYHFzATqp15bLLG8b+F1Kn2Iwara4tII4KxzQ4EFKPEecrOxUxRIWkTKmNU0kadu8cfOd9jmnWUksxxOOXNJSVcUIwgZrpynd3skzT3MSxwzqNKhvCR4Tgn8QOM9TgbVyobC1oYw3IXad0znF7xYFM/E2kETmABpdJ0BjgZ8s/Qdaz3XtlqtKARmRu8Nm8e5ZIeQb/UXwmtiSW7TBJPU5xSHy8l7r2n/ADlDhDc7DhZTLflfi6eCUj/jk/0OakIphx8VQ/aWyn9Zv+I9FZW9lxxP7xG/mZT/AKamGzjilXzbGd/SR3A/ldXsuKP/AL23spc9dY3/ADGK7hlOoBUBNs1v8uSRvd+19tOB3CHUtlHE3rb3TRj/AJNJU/NAjcD1bdxXJK2B4sZi4f3MB8bgj6K5s7KUNl4mJPiJMZY46ZZdAPuVJqwNPEJGWaIizXDs63kb2+hTDrOnOg/y7f8AfFXcFmWGLVLt7YSscpE2xJU5jBGfQtrAP1Cg1SWngFpxTxAWc4f5emHxKp7vgdw51NZRyt63F08g99OkKPiqzG4nq37yno62BgsJi0f2sA8bkn6r4lnxRP8AdW9lFjpoG/5nNGGUaABdM2zHfzJJHd65XFlxx/7xF/lZR/prhbOeKmybYzf6Se8H8qtuOV+Lv45Sf+OR+mKgYpjx8U0zaWymdVv+IUNeQeIBw4Ca1IIbtNwR0OcVH5eS91eduUJaW52PCy1vhzSGJDMoWTSNYByM+eD6edPtvbPVeLnEYkIjN28Ep808zQLcrbXGoRAZ7VQcpICCuD5aVznr4hnatGnp3mMvZry5hZlRUMDwx2nPkUxXNw88Guymiyejka1P02YYOffp0pVrQx1pAfJMucXtvGR5qTwuz7GGOLOdKgE+p8z8nJ+ajI7E4uUo24WhqlVBTSrzJcwWLtdPA0hnGhioU7gYC9MjUCcn+EU5A18wDA61s0pO5kJLy298kt8M4bxO6ijj2toI2DRhwe07p1ID+I6dhnboKakkp4nE9YnXl2pRkdRK0Dqgac+xOj8RmlhzbBDJko+TsjKNxjqTnpn1B6VmSMwmy043hwUTlvi2C0E8h7TXhQ+NW4BIJHd65wM5qCmmWhCKEIoQly55mKXj2zRqEjj7V5TJsqDr3dPi+maabTgxB4OZNrW/aVdUESlhGQF73/Sjyc3ssMd00GLeSQIDr/aYOQHKacYJHTVnGD9KkKUFxjDukPt3XXDVENDyOifv9l05o5tW2WQRASSxqHYb6VViANR8icjA671ynpTIRiyBRUVQjBw5kL7w3mZ5beVhGDcQqGkhyVwCNQwcHOV6Gh9OGvAv0ToV1lQ5zCbdIcEcN5ne4jtnihUmctle0PcCbFj3PXA92HrRJTBjnBx07NfFcZUOe1paNe3TwTNSibRQhFCFQcw8bEbJHGw16hrC7uF64UdCx9OuKEKdNxQG3M0AMpx3VUblugB9N+uem9TY0OcATZQe4taSBdZ7d8zAxLBxKBknhYN31ysvkw/xKTuMjOK1W05xYoXZHwWW6oGHDM3MeKvuX+VbdLrt7WXVABnsw+pQ+xX8lOd8kE0tNUyGPA8Z93BMQ00YkxMOXfxTrSCfRQhcri3VwA4zhgw+hU5B+DXQ4jRcLQdVVDme31yRkuHjbSVMbaj9VABJH1q75d9geB7VT8wy5HEdiQ+WuZPuia3zJPdXBaSJQS6rup2HR85IBGSABt1rRnp96bDJrRkVnQVG7FzmXHMJivraREiETRtE86umQQzMzal1nPQH03PSskixsVrggi4TDaX7q/ZXOhXbwMudL+oAO4I9Cd/Korqs6EIoQs34jy/Nd3F+7QuhkRRAzbDuYyDg7asefrWoydkTIwDe2qzHwPlfISLX0U6fh013bWdp2LwrGUMzOAANAxpXfvZPmNqrEjI3vkve97fVWGN8jGR2ta1/oq/nXgMyPcGFGlS8MepVViydmQeoBGCR71bSzsIbiNi2/LO6qqoXNLsIuHW55WV9w6wa1+8XsyNLJPoHZQqWKqMIBggFiBgnbypZ7xJhiabAXzP3TDGGPFI4XJtkFI5L4B92R3YENKxYKT4FJyE9AfM48/ao1U+8IA4eKlTQ7sEnj4JkpVNIoQqbj/GexGlMazgnIJCr0L4Hix6D1zQhVFhw2eeLLGPs527QnB1qc51Lv5gZGemaEKJxjmG4tLsTTW7CzwUBXqCSCZGAOMnGwPl9citCKnjkiwtd0tf0s+WokjkxOb0dP2rbi9/a3MduGRbiG4corDcqxGRsO8OhyRgjAqmNkkZdY2Iz9+81dJJG8NuLh2Xv3krXgPCltbeOBOiDc+p82+TVM0pkeXFXRRiNgaFYVWrEUIRQhVXMsdwbdzaPplAJAIB1bdN+h9D61dAY8Y3gyVM4fgO71SRw3laZJgLe4K3DRdpPI6BiC57qrkZVsB8532FPvqWFvTb0b2ACQZTPDug7pWuSVNsuJrFK1rc3RvtXiVIWZkI9Cuenn5jFVSQ7xmNrMP11+6ujmwPwOdi7h+FZcaQSxvc60ljACwgE6EyQDI38QP5YpFzS02ITrXBwuCvdtzF2TtG8n3he7pdFGc4JYbHBAAz674qKkmW2nWRFdDlWGQfUGhC60IRQhFCEUIRQhc5JlU4JGTnA8zjrgdTQhLnEuYpOzjlhT9mzle/1fY4AAOVyQRuM5xQhQuGcN7Qs7NKiR7xs53iwcvGVI73mM77V3XJcVfxzidwkMVzawgWUb6tG4Zx++R5JncfBO1aMEMVzG49I+H7WfPNLYSNHRHj+k2Q8WjurQzQIJ1K7x5GT6oQdtX0NKGJ0cmFxt2psStkjxNF+xVPJXLccJe6EbRmU5jibrEp+nkzefoMDyq6qqHOAZe9tTzVFLThpL7WvoOSbqSTqKEIoQihCKEKl4lwnSbm5gL9u8JULq7hZVOg6fXOBV7Jb4WO0BVD47Ynt1IS/yHDDZcON3KQGcFnY9diQEHnn6dck0zVl8027bw0/KWpGshh3juOqpOAczGCyurk6MyXOUhO+dWCy4ByMr5+o6HNMTUwfK1nIZlUQ1JZE5/M6Jr/sdbxFlCvb5XSY3jXYZDEqPIn94emPKsuRmB1r3WnG/G29rLzxaKWBw8ZJjt0LjtPCS3d0LgDoOmc+Kq1YudjzE6yxRMwdQrdq2kliwRnOnHUKQFxgmpAXNlwmwureXmKMSRIoLLJgltxpzkLkEZ3IP5VxzS02KGuBFwo8vNKqusxOEYMY2yMPo6+eRsCRmuLq9PzKCXMaiRI9JdlbOA3UgY30+e9CEJdyXEEYBeNpQzB417oAJ0gk5xkYNCFUpw2ScWrxllZUYNI2WKurAk5J82BGN9ia6hXljwcrGwk0uWYSaBkIrjc4PUAtv9M43oXFQ8P41OnFGt77AEiYh0ZEfXOMHxE9MnoV2xmnnwsNPji4a80iyV4qMEnHTkp/F+FQoI2UM6W2C9upLAruVJTV1U5YeoBGDgVXHK83B1dx/askjYLEaN4frsUflLlhY5ZLrEkSyHVHAWIC/wATL+96KfDn16SqKguaI8jbU+/Pio09OGuMmYB0Hvy4JwpJOooQihCKEIoQihCKEKl4nyxbTHU8QY5LY1MqFvUqDgk+uDV8dTIzIFUSU8b8yEqcI4KbnibyXMaRC1CBIUwV8yhJA3A3PkenpTskwjgDWG+Lik44TJOXPAGHgtFrLWmg0IUdrGMlDpGUJZcbYJyCfnJoQqy95aSR2cyzAswYgMMZXw7FTsKELz/4Xj06DJKVCsqKSuE1ghiO713OM5xQhTG4NGdfiGtFRsHGy5x0AwTnehCnQxBFCqMKoAA9AOgoQvdCEUISHzwgu5VtI1ZbuMrJE+QF0nxMT5AHy65ANaNITE3eHqnIrPqgJXbsdYZhMvBuEvG7TTSmSZ1VWIGmMBegC+5O5ydz06UpLKHDC0WATUcRacTjclW9Uq5FCEUIR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88640"/>
            <a:ext cx="1648183" cy="1512168"/>
          </a:xfrm>
          <a:prstGeom prst="rect">
            <a:avLst/>
          </a:prstGeom>
          <a:noFill/>
        </p:spPr>
      </p:pic>
      <p:pic>
        <p:nvPicPr>
          <p:cNvPr id="102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071538" cy="17220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14290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Южный федеральный университет</a:t>
            </a:r>
          </a:p>
          <a:p>
            <a:pPr algn="ctr"/>
            <a:r>
              <a:rPr lang="ru-RU" sz="2000" b="1" dirty="0"/>
              <a:t>Академия психологии и педагогики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3998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Научные интересы сотрудников: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Сарелайнен Александра Игоревна: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000" dirty="0"/>
              <a:t>- Криминально-психологическое воздействие.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- Судебно-психологическая экспертиза.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- Методы телесно-ориентированной психотерапии.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- Работа с шоковой травмой и ПТСР. 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Иванов Роман Станиславович: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000" dirty="0"/>
              <a:t>- Психофизиология стресса.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- Применение полиграфа при производстве судебно-психофизиологической экспертизы.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- Дистанционная психодиагностика человека.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 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14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9144000" cy="471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Государственные, правительственные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и ведомственные награды сотрудников кафедры: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Медаль «За заслуги в проведении всероссийской переписи населения» (Сидоренков А.В.). 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Нагрудный знак и звание «Почётный работник высшего профессионального образования РФ» (Сидоренков А.В.).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Почетная грамота Министерства образования РФ (Сидоренков А.В., </a:t>
            </a:r>
            <a:r>
              <a:rPr lang="ru-RU" sz="24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Михайлюк</a:t>
            </a: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Е.Б., Терёхин В.А.).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Почётная грамота руководства космодрома Байконур (Терёхин В.А.)  и др.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8043" t="3030" r="3485" b="3030"/>
          <a:stretch>
            <a:fillRect/>
          </a:stretch>
        </p:blipFill>
        <p:spPr bwMode="auto">
          <a:xfrm>
            <a:off x="7286644" y="2415630"/>
            <a:ext cx="1857356" cy="26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196752"/>
            <a:ext cx="874871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Преподаватели кафедры опубликовали 28 учебников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и  учебных пособий,  58  учебно-методических пособий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и  методических рекомендаций:</a:t>
            </a:r>
          </a:p>
        </p:txBody>
      </p:sp>
      <p:pic>
        <p:nvPicPr>
          <p:cNvPr id="10" name="Рисунок 9" descr="Учеб_пос_Терех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05618" y="4429132"/>
            <a:ext cx="173838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428868"/>
            <a:ext cx="1795423" cy="25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5DF608">
                <a:tint val="45000"/>
                <a:satMod val="400000"/>
              </a:srgbClr>
            </a:duotone>
          </a:blip>
          <a:srcRect l="10703" t="5352" r="7240" b="6348"/>
          <a:stretch>
            <a:fillRect/>
          </a:stretch>
        </p:blipFill>
        <p:spPr bwMode="auto">
          <a:xfrm>
            <a:off x="0" y="2428868"/>
            <a:ext cx="1790642" cy="25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http://j.livelib.ru/boocover/1000656113/l/808b/E._B._Mihajlyuk__Psihologiya_vliyan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51028"/>
            <a:ext cx="1643074" cy="2406972"/>
          </a:xfrm>
          <a:prstGeom prst="rect">
            <a:avLst/>
          </a:prstGeom>
          <a:noFill/>
        </p:spPr>
      </p:pic>
      <p:pic>
        <p:nvPicPr>
          <p:cNvPr id="8196" name="Рисунок 2" descr="Описание: D:\ФОТО\КОПИИ\2011-03-03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428868"/>
            <a:ext cx="1743944" cy="25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2428868"/>
            <a:ext cx="1764030" cy="2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 t="6812" b="8923"/>
          <a:stretch>
            <a:fillRect/>
          </a:stretch>
        </p:blipFill>
        <p:spPr bwMode="auto">
          <a:xfrm>
            <a:off x="2500298" y="4429132"/>
            <a:ext cx="4322448" cy="227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АНДРЕЙ\КОММЕРЦИЯ\САЙТ\Новый сайт_5\Малые группы\Микрогруп_теория_моногр_сайт\Малая группа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286116" y="4643423"/>
            <a:ext cx="1612282" cy="2214577"/>
          </a:xfrm>
          <a:prstGeom prst="rect">
            <a:avLst/>
          </a:prstGeom>
          <a:noFill/>
        </p:spPr>
      </p:pic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857364"/>
            <a:ext cx="47910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публикации  в российских и зарубежных научных журналах;</a:t>
            </a:r>
          </a:p>
          <a:p>
            <a:pPr eaLnBrk="1" hangingPunct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издание 45 </a:t>
            </a: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монографий;</a:t>
            </a:r>
          </a:p>
          <a:p>
            <a:pPr eaLnBrk="1" hangingPunct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11 свидетельств о регистрации программ для ЭВМ; 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научно-исследовательские проекты, в т.ч. при финансовой поддержке государственных российских фондов</a:t>
            </a:r>
            <a:r>
              <a:rPr lang="ru-RU" sz="22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876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Результаты научной деятельности кафедры:</a:t>
            </a:r>
          </a:p>
        </p:txBody>
      </p:sp>
      <p:pic>
        <p:nvPicPr>
          <p:cNvPr id="2053" name="Picture 5" descr="D:\АНДРЕЙ\КОММЕРЦИЯ\САЙТ\Новый сайт_5\Сайт_2014\Обложка_указ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099" y="4643422"/>
            <a:ext cx="1500901" cy="2214578"/>
          </a:xfrm>
          <a:prstGeom prst="rect">
            <a:avLst/>
          </a:prstGeom>
          <a:noFill/>
        </p:spPr>
      </p:pic>
      <p:pic>
        <p:nvPicPr>
          <p:cNvPr id="2050" name="Picture 2" descr="D:\АНДРЕЙ\КОММЕРЦИЯ\САЙТ\Новый сайт_5\Сайт_2014\Обложка_Моног_СХиЭ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57694"/>
            <a:ext cx="1500198" cy="221733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928802"/>
            <a:ext cx="15850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АНДРЕЙ\КОММЕРЦИЯ\САЙТ\Новый сайт_5\Малые группы\Метод_Соц-псих изуч МГ\Обложка_Моног_Метод изуч М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357694"/>
            <a:ext cx="1581975" cy="221457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6985" y="1785926"/>
            <a:ext cx="1557015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785926"/>
            <a:ext cx="15855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1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500"/>
                            </p:stCondLst>
                            <p:childTnLst>
                              <p:par>
                                <p:cTn id="7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3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Медаль "Лауреат Всероссийского выставочного центра" на 13-м Всероссийском форуме "Образовательная среда-2011". </a:t>
            </a:r>
          </a:p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Диплом лауреата Международной </a:t>
            </a:r>
            <a:r>
              <a:rPr lang="ru-RU" sz="20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конгресс-выставки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«</a:t>
            </a:r>
            <a:r>
              <a:rPr lang="ru-RU" sz="20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Global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</a:t>
            </a:r>
            <a:r>
              <a:rPr lang="ru-RU" sz="20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Education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– Образование без границ  2011». </a:t>
            </a:r>
          </a:p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Два диплома лауреата Всероссийского конкурса «Инновационные психологические технологии в новом столетии – 2007» </a:t>
            </a:r>
            <a:r>
              <a:rPr lang="en-US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IV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съезда РПО.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874871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Награды международных и всероссийских </a:t>
            </a:r>
          </a:p>
          <a:p>
            <a:pPr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конкурсов и выставок</a:t>
            </a:r>
          </a:p>
        </p:txBody>
      </p:sp>
      <p:pic>
        <p:nvPicPr>
          <p:cNvPr id="7" name="Рисунок 6" descr="Дипломы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2883">
            <a:off x="5646871" y="4085288"/>
            <a:ext cx="3310838" cy="226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429132"/>
            <a:ext cx="6084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Диплом за лучшую научно-инновационную разработку на Всероссийской выставке-ярмарке «ИННОВ-2007». </a:t>
            </a:r>
          </a:p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Дипломы лауреата на XIII и XI</a:t>
            </a:r>
            <a:r>
              <a:rPr lang="en-US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V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 Национальном  психологическом конкурсе "Золотая психея" </a:t>
            </a:r>
            <a:r>
              <a:rPr lang="en-US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</a:t>
            </a:r>
            <a:endParaRPr lang="ru-RU" sz="20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Медаль «Финалист кубка России  по футболу» и др.</a:t>
            </a:r>
          </a:p>
        </p:txBody>
      </p:sp>
      <p:pic>
        <p:nvPicPr>
          <p:cNvPr id="9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4348" cy="114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214422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Разработка инновационных технологий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 кафедре: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</p:txBody>
      </p:sp>
      <p:pic>
        <p:nvPicPr>
          <p:cNvPr id="6" name="Рисунок 5" descr="Сертифика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6072">
            <a:off x="5542861" y="4681511"/>
            <a:ext cx="3708400" cy="20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2285992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Компьютерные технологии исследования и диагностики: «Многомерный профессионально-психологический личностный тест», «Групповой профиль – Универсал» и др. 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Комплекс методик изучения малой группы, неформальных подгрупп и личности в группе. 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Методы моделирования совместной деятельности. 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Приемы криминалистического  диагностического исследования с применением полиграфа в юридической психологи.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Комплекс психодиагностических методик «Психодиагностика для решения практических задач в области судебно-психологической экспертизы». </a:t>
            </a:r>
          </a:p>
        </p:txBody>
      </p:sp>
      <p:pic>
        <p:nvPicPr>
          <p:cNvPr id="8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69975"/>
            <a:ext cx="8352928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 кафедре реализуются следующие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образовательные программы: </a:t>
            </a: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endParaRPr lang="ru-RU" b="1" i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 специальности 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37.05.02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«Психология служебной деятельности»;</a:t>
            </a: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по направлению подготовки 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37.03.01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«Психология» (</a:t>
            </a:r>
            <a:r>
              <a:rPr lang="ru-RU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бакалавриат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);</a:t>
            </a: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по направлению подготовки 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37.04.01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«Психология» (магистратура); </a:t>
            </a: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buBlip>
                <a:blip r:embed="rId3"/>
              </a:buBlip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по направлению подготовки 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37.06.01</a:t>
            </a: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«Психологические науки» (аспирантура).</a:t>
            </a: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Профессор и ведущие доценты осуществляют руководство аспирантами и соискателями.</a:t>
            </a: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just">
              <a:spcBef>
                <a:spcPct val="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/>
            </a:r>
            <a:br>
              <a:rPr lang="ru-RU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</a:br>
            <a:endParaRPr lang="ru-RU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214290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Преподаватели кафедры читают базовые и специальные дисциплины: 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«Экспериментальная психология и психодиагностика»,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«Юридическая психология и судебно-психологическая экспертиза»,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«Криминальная психология»,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«Организационная психология»,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«Мотивация персонала»,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«Эффективность малых групп в организации»,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«Тренинговые технологии в работе с кадрами»,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«Методические основы психофизиологического исследования с применением полиграфа», </a:t>
            </a:r>
          </a:p>
          <a:p>
            <a:r>
              <a:rPr lang="ru-RU" sz="24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«Методология и теория психологии малой группы» и др.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142852"/>
            <a:ext cx="5715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46440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Студенты, специализирующиеся на кафедре, имеют широкие возможности: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для прохождения практики;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в выборе научного руководителя;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214818"/>
            <a:ext cx="4643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для научно-исследовательской деятельности; </a:t>
            </a:r>
          </a:p>
          <a:p>
            <a:pPr indent="273050" eaLnBrk="1" hangingPunct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участвовать в региональных и всероссийских конференциях, конкурсах и грантах.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t="18128" r="10653"/>
          <a:stretch>
            <a:fillRect/>
          </a:stretch>
        </p:blipFill>
        <p:spPr bwMode="auto">
          <a:xfrm>
            <a:off x="467544" y="4005064"/>
            <a:ext cx="3672408" cy="25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https://pp.vk.me/c625221/v625221017/c4c0/D5mSxL_8f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554102" cy="2664475"/>
          </a:xfrm>
          <a:prstGeom prst="rect">
            <a:avLst/>
          </a:prstGeom>
          <a:noFill/>
        </p:spPr>
      </p:pic>
      <p:pic>
        <p:nvPicPr>
          <p:cNvPr id="9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14348" cy="114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Выпускники кафедры могут найти работу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по специальности: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4B1605"/>
                </a:solidFill>
                <a:latin typeface="Constantia" pitchFamily="18" charset="0"/>
              </a:rPr>
              <a:t>В государственных и коммерческих организациях:</a:t>
            </a:r>
            <a:endParaRPr lang="ru-RU" b="1" dirty="0">
              <a:solidFill>
                <a:srgbClr val="4B1605"/>
              </a:solidFill>
              <a:latin typeface="Constantia" pitchFamily="18" charset="0"/>
            </a:endParaRP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государственные и муниципальные учреждения (специалист-психолог по кадровой работе);</a:t>
            </a: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организации разного профиля деятельности (психолог, менеджер по работе с персоналом);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 консалтинговые фирмы, кадровые агентства и </a:t>
            </a:r>
            <a:r>
              <a:rPr lang="ru-RU" dirty="0" err="1">
                <a:solidFill>
                  <a:srgbClr val="4B1605"/>
                </a:solidFill>
                <a:latin typeface="Constantia" pitchFamily="18" charset="0"/>
              </a:rPr>
              <a:t>тренинговые</a:t>
            </a:r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 центры (бизнес-тренер, HR-специалист, психолог-консультант).</a:t>
            </a:r>
          </a:p>
          <a:p>
            <a:pPr>
              <a:buBlip>
                <a:blip r:embed="rId3"/>
              </a:buBlip>
            </a:pPr>
            <a:r>
              <a:rPr lang="ru-RU" b="1" i="1" dirty="0">
                <a:solidFill>
                  <a:srgbClr val="4B1605"/>
                </a:solidFill>
                <a:latin typeface="Constantia" pitchFamily="18" charset="0"/>
              </a:rPr>
              <a:t> В правоохранительных органах и сфере обороны:</a:t>
            </a:r>
            <a:endParaRPr lang="ru-RU" b="1" dirty="0">
              <a:solidFill>
                <a:srgbClr val="4B1605"/>
              </a:solidFill>
              <a:latin typeface="Constantia" pitchFamily="18" charset="0"/>
            </a:endParaRP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психологические службы МВД, ФСБ, Федеральной таможенной службы;</a:t>
            </a: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должности психологов в судах и судебно-экспертных учреждениях.</a:t>
            </a: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психологические службы в подразделениях Министерства обороны и МЧС.</a:t>
            </a:r>
          </a:p>
          <a:p>
            <a:pPr>
              <a:buBlip>
                <a:blip r:embed="rId3"/>
              </a:buBlip>
            </a:pPr>
            <a:r>
              <a:rPr lang="ru-RU" b="1" i="1" dirty="0">
                <a:solidFill>
                  <a:srgbClr val="4B1605"/>
                </a:solidFill>
                <a:latin typeface="Constantia" pitchFamily="18" charset="0"/>
              </a:rPr>
              <a:t> В научно-образовательной сфере:</a:t>
            </a:r>
            <a:endParaRPr lang="ru-RU" b="1" dirty="0">
              <a:solidFill>
                <a:srgbClr val="4B1605"/>
              </a:solidFill>
              <a:latin typeface="Constantia" pitchFamily="18" charset="0"/>
            </a:endParaRPr>
          </a:p>
          <a:p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- образовательные организации среднего и высшего образования (психолог, преподаватель психологии) 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</a:rPr>
              <a:t> научно-исследовательские институты и лаборатории.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339752" y="1340768"/>
            <a:ext cx="4319588" cy="2698750"/>
            <a:chOff x="288" y="2232"/>
            <a:chExt cx="2057" cy="14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232"/>
              <a:ext cx="2057" cy="1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2057" cy="1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1520" y="4149080"/>
            <a:ext cx="8569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Профессорско-преподавательский состав кафедры:</a:t>
            </a:r>
          </a:p>
          <a:p>
            <a:pPr algn="ctr" eaLnBrk="1" hangingPunct="1">
              <a:defRPr/>
            </a:pPr>
            <a:endParaRPr lang="ru-RU" sz="2400" b="1" i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9 высококвалифицированных специалистов, </a:t>
            </a:r>
          </a:p>
          <a:p>
            <a:pPr algn="ct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из которых 1 доктор психологических наук, 1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доктор философии в психологии 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Ph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и 6 кандидатов психологических наук.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214290"/>
            <a:ext cx="6286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юридической психологии</a:t>
            </a:r>
          </a:p>
        </p:txBody>
      </p:sp>
      <p:pic>
        <p:nvPicPr>
          <p:cNvPr id="9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24" cy="137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Связи кафедры с научно-образовательными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центрами России </a:t>
            </a: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и зарубежья: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2276872"/>
            <a:ext cx="9036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Факультеты психологии МГУ, Санкт-Петербургского государственного университета и Национального исследовательского университета «Высшая школа экономики»;</a:t>
            </a:r>
          </a:p>
          <a:p>
            <a:pPr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Научно-исследовательский центр изучения эффективности образовательных технологий и когнитивных процессов университета </a:t>
            </a:r>
            <a:r>
              <a:rPr lang="ru-RU" sz="20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Конкордия</a:t>
            </a: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(Канада, Монреаль); </a:t>
            </a:r>
          </a:p>
          <a:p>
            <a:pPr marR="0" lvl="0" indent="539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Кафедра психологии Курского государственного университета;</a:t>
            </a:r>
          </a:p>
          <a:p>
            <a:pPr marR="0" lvl="0" indent="539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Факультет управления и психологии Кубанского государственного университета;</a:t>
            </a:r>
          </a:p>
          <a:p>
            <a:pPr marR="0" lvl="0" indent="539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Ростовский филиал ГОУ ВПО «Российская академия правосудия»; </a:t>
            </a:r>
          </a:p>
          <a:p>
            <a:pPr marR="0" lvl="0" indent="539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Государственный научный центр социальной и судебной психиатрии им. Сербского В.П. и др.</a:t>
            </a:r>
          </a:p>
        </p:txBody>
      </p:sp>
      <p:pic>
        <p:nvPicPr>
          <p:cNvPr id="7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4348" cy="114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332656"/>
            <a:ext cx="4888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0011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Контактная информация:</a:t>
            </a: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ru-RU" sz="28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344038, г. Ростов-на-Дону, </a:t>
            </a:r>
            <a:endParaRPr lang="en-US" sz="28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пр. Нагибина, 13, комн. 237, 229, 238</a:t>
            </a: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Пер. Днепровский, 116, корп. 3, ком 221а</a:t>
            </a:r>
            <a:endParaRPr lang="en-US" sz="28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Специалист по УМР </a:t>
            </a: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Сальникова Екатерина Сергеевна, </a:t>
            </a:r>
            <a:r>
              <a:rPr lang="en-US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ek.salnikova96@yandex.ru</a:t>
            </a:r>
            <a:endParaRPr lang="ru-RU" sz="2800" b="1" dirty="0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ru-RU" sz="2800" b="1">
              <a:solidFill>
                <a:srgbClr val="4B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ru-RU" sz="2800" b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Тел</a:t>
            </a: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: 8 (863) 2</a:t>
            </a:r>
            <a:r>
              <a:rPr lang="en-US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18</a:t>
            </a: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-</a:t>
            </a:r>
            <a:r>
              <a:rPr lang="en-US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40</a:t>
            </a: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-</a:t>
            </a:r>
            <a:r>
              <a:rPr lang="en-US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00 (</a:t>
            </a:r>
            <a:r>
              <a:rPr lang="ru-RU" sz="2800" b="1" dirty="0" err="1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доб</a:t>
            </a: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 </a:t>
            </a:r>
            <a:r>
              <a:rPr lang="en-US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11</a:t>
            </a:r>
            <a:r>
              <a:rPr lang="ru-RU" sz="2800" b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622)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4348" cy="114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pic>
        <p:nvPicPr>
          <p:cNvPr id="4" name="Рисунок 7" descr="D:\АНДРЕЙ\КОММЕРЦИЯ\САЙТ\Новый сайт_5\Авторы\Сидоренков_фот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471549" cy="381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11960" y="935723"/>
            <a:ext cx="446449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r>
              <a:rPr lang="ru-RU" sz="2000" b="1" i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Заведующий кафедрой</a:t>
            </a:r>
          </a:p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r>
              <a:rPr lang="ru-RU" sz="2000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Сидоренков Андрей Владимирович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r>
              <a:rPr lang="ru-RU" sz="2000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Доктор психологических наук, профессор, почетный работник высшего профессионального образования РФ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212976"/>
            <a:ext cx="5868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более 200 научных и учебно-методических работ.  </a:t>
            </a:r>
          </a:p>
          <a:p>
            <a:pPr algn="ctr">
              <a:defRPr/>
            </a:pPr>
            <a:r>
              <a:rPr lang="ru-RU" sz="2200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Руководил с 2011 по 2019 гг. ОПОП ВО  специальности «Психология служебной деятельности. </a:t>
            </a:r>
          </a:p>
          <a:p>
            <a:pPr algn="ctr">
              <a:defRPr/>
            </a:pPr>
            <a:r>
              <a:rPr lang="ru-RU" sz="2200" i="1" dirty="0">
                <a:solidFill>
                  <a:srgbClr val="4B16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Разработал теорию малых групп, компьютерные технологии «Групповой профиль–Универсал», «Многомерный профессионально-психологический личностный тест» и др.</a:t>
            </a:r>
            <a:r>
              <a:rPr lang="ru-RU" sz="2200" dirty="0">
                <a:solidFill>
                  <a:srgbClr val="4B1605"/>
                </a:solidFill>
              </a:rPr>
              <a:t> </a:t>
            </a:r>
          </a:p>
        </p:txBody>
      </p:sp>
      <p:pic>
        <p:nvPicPr>
          <p:cNvPr id="9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62" cy="149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21442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B1605"/>
                </a:solidFill>
                <a:latin typeface="Constantia" pitchFamily="18" charset="0"/>
              </a:rPr>
              <a:t>Профессорско-преподавательский состав</a:t>
            </a:r>
            <a:r>
              <a:rPr lang="ru-RU" sz="2000" dirty="0">
                <a:solidFill>
                  <a:srgbClr val="4B1605"/>
                </a:solidFill>
                <a:latin typeface="Constantia" pitchFamily="18" charset="0"/>
              </a:rPr>
              <a:t>: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3108" y="142852"/>
            <a:ext cx="5143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юридической психологии</a:t>
            </a:r>
          </a:p>
        </p:txBody>
      </p:sp>
      <p:pic>
        <p:nvPicPr>
          <p:cNvPr id="13" name="Рисунок 12" descr="G:\Кафедра управ.и акмео\2014-2015\Курсовые инфо фото\Правдина\Правдина для спецфа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82" y="1659147"/>
            <a:ext cx="2401418" cy="27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7504" y="4447565"/>
            <a:ext cx="266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Правдина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Лида </a:t>
            </a:r>
            <a:r>
              <a:rPr lang="ru-RU" b="1" dirty="0" err="1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Ромуальдовна</a:t>
            </a: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канд. психолог. наук,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</a:t>
            </a:r>
          </a:p>
        </p:txBody>
      </p:sp>
      <p:pic>
        <p:nvPicPr>
          <p:cNvPr id="15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0124" cy="12858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C5B7BF-4030-4D7A-A1C2-6CCECCAA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59147"/>
            <a:ext cx="2376264" cy="27323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69DC16-E277-4DAB-A6A4-EBA9BE2B7063}"/>
              </a:ext>
            </a:extLst>
          </p:cNvPr>
          <p:cNvSpPr txBox="1"/>
          <p:nvPr/>
        </p:nvSpPr>
        <p:spPr>
          <a:xfrm>
            <a:off x="4067944" y="4390710"/>
            <a:ext cx="5170018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Бороховский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Евгений Федорович,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философии в психологии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мета-аналитических проектов Научно-исследовательского центра изучения эффективности образовательных технологий и когнитивных процессов университета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Конкордия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(Канада, Монреаль).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pic>
        <p:nvPicPr>
          <p:cNvPr id="9" name="Рисунок 8" descr="http://uld5.mycdn.me/getImage?photoId=222176834634&amp;photoType=0"/>
          <p:cNvPicPr/>
          <p:nvPr/>
        </p:nvPicPr>
        <p:blipFill>
          <a:blip r:embed="rId3" cstate="print"/>
          <a:srcRect r="17868"/>
          <a:stretch>
            <a:fillRect/>
          </a:stretch>
        </p:blipFill>
        <p:spPr bwMode="auto">
          <a:xfrm flipH="1">
            <a:off x="467544" y="1988840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4869160"/>
            <a:ext cx="2376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Михайлюк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Елена Борисовна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канд. психолог. наук,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26876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B1605"/>
                </a:solidFill>
                <a:latin typeface="Constantia" pitchFamily="18" charset="0"/>
              </a:rPr>
              <a:t>Профессорско-преподавательский состав</a:t>
            </a:r>
            <a:r>
              <a:rPr lang="ru-RU" sz="2000" dirty="0">
                <a:solidFill>
                  <a:srgbClr val="4B1605"/>
                </a:solidFill>
                <a:latin typeface="Constantia" pitchFamily="18" charset="0"/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332656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юридической психологии</a:t>
            </a:r>
          </a:p>
        </p:txBody>
      </p:sp>
      <p:pic>
        <p:nvPicPr>
          <p:cNvPr id="14" name="Рисунок 13" descr="G:\Кафедра управ.и акмео\2014-2015\Курсовые инфо фото\Терёхин\Терехин.JPG"/>
          <p:cNvPicPr/>
          <p:nvPr/>
        </p:nvPicPr>
        <p:blipFill>
          <a:blip r:embed="rId4" cstate="print"/>
          <a:srcRect l="18280" t="20158" r="12994" b="8222"/>
          <a:stretch>
            <a:fillRect/>
          </a:stretch>
        </p:blipFill>
        <p:spPr bwMode="auto">
          <a:xfrm>
            <a:off x="3419872" y="2000240"/>
            <a:ext cx="21522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915816" y="4869160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Терехин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Вячеслав Александрович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канд. психолог. наук,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 </a:t>
            </a:r>
          </a:p>
        </p:txBody>
      </p:sp>
      <p:pic>
        <p:nvPicPr>
          <p:cNvPr id="19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  <p:pic>
        <p:nvPicPr>
          <p:cNvPr id="12" name="Рисунок 11" descr="G:\Кафедра управ.и акмео\2014-2015\Курсовые инфо фото\Шипитько\_DSC8499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91683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56176" y="4869160"/>
            <a:ext cx="26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269875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Шипитько</a:t>
            </a:r>
            <a:endParaRPr lang="ru-RU" b="1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269875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Олеся Юрьевна</a:t>
            </a:r>
          </a:p>
          <a:p>
            <a:pPr marR="0" lvl="0" indent="269875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</a:t>
            </a:r>
            <a:r>
              <a:rPr lang="ru-RU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 психолог</a:t>
            </a:r>
            <a:r>
              <a:rPr lang="ru-RU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 наук,</a:t>
            </a: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</a:t>
            </a:r>
            <a:endParaRPr lang="ru-RU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pic>
        <p:nvPicPr>
          <p:cNvPr id="5" name="Рисунок 4" descr="Иванов Р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1844824"/>
            <a:ext cx="14401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2893" y="4437112"/>
            <a:ext cx="237626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4B160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Иванов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4B160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Роман Станиславович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старший преподаватель, практический психолог</a:t>
            </a:r>
            <a:endParaRPr lang="ru-RU" sz="1400" dirty="0">
              <a:solidFill>
                <a:srgbClr val="4B1605"/>
              </a:solidFill>
              <a:latin typeface="Constant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4B1605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cs625624.vk.me/v625624884/827a/jyMhMAZujU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891139"/>
            <a:ext cx="1512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76298" y="4253026"/>
            <a:ext cx="2448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Сарелайнен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Александра Игоревна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канд. психолог. наук,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практический психолог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26876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B1605"/>
                </a:solidFill>
                <a:latin typeface="Constantia" pitchFamily="18" charset="0"/>
              </a:rPr>
              <a:t>Профессорско-преподавательский состав</a:t>
            </a:r>
            <a:r>
              <a:rPr lang="ru-RU" sz="2000" dirty="0">
                <a:solidFill>
                  <a:srgbClr val="4B1605"/>
                </a:solidFill>
                <a:latin typeface="Constantia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13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  <p:pic>
        <p:nvPicPr>
          <p:cNvPr id="15" name="Рисунок 14" descr="Крене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844824"/>
            <a:ext cx="1674186" cy="2232248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95728" y="4293096"/>
            <a:ext cx="2448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Кренева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Юлия Анатолиевна</a:t>
            </a:r>
            <a:endParaRPr lang="ru-RU" sz="1400" b="1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доцент,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канд. психолог. наук,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майор внутренней службы</a:t>
            </a:r>
            <a:endParaRPr lang="ru-RU" sz="1400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2976" y="5429264"/>
            <a:ext cx="237626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B160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Иванова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4B1605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B160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Анна Андреевна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4B1605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B1605"/>
                </a:solidFill>
                <a:latin typeface="Constantia" pitchFamily="18" charset="0"/>
                <a:cs typeface="Times New Roman" pitchFamily="18" charset="0"/>
              </a:rPr>
              <a:t>специалист по учебно-методической работе</a:t>
            </a:r>
            <a:endParaRPr lang="ru-RU" sz="1400" dirty="0">
              <a:solidFill>
                <a:srgbClr val="4B1605"/>
              </a:solidFill>
              <a:latin typeface="Constant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4B1605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6314" y="5429264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Сальникова Екатерина Сергеевна</a:t>
            </a:r>
            <a:endParaRPr lang="ru-RU" sz="1400" b="1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B1605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специалист  по учебно-методической работе</a:t>
            </a:r>
            <a:endParaRPr lang="ru-RU" sz="1400" dirty="0">
              <a:solidFill>
                <a:srgbClr val="4B1605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26876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B1605"/>
                </a:solidFill>
                <a:latin typeface="Constantia" pitchFamily="18" charset="0"/>
              </a:rPr>
              <a:t>Учебно-вспомогательный персонал кафедры</a:t>
            </a:r>
            <a:r>
              <a:rPr lang="ru-RU" sz="2000" dirty="0" smtClean="0">
                <a:solidFill>
                  <a:srgbClr val="4B1605"/>
                </a:solidFill>
                <a:latin typeface="Constantia" pitchFamily="18" charset="0"/>
              </a:rPr>
              <a:t>: </a:t>
            </a:r>
            <a:endParaRPr lang="ru-RU" sz="2000" dirty="0">
              <a:solidFill>
                <a:srgbClr val="4B1605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13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  <p:pic>
        <p:nvPicPr>
          <p:cNvPr id="12" name="Рисунок 11" descr="2 вариа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785926"/>
            <a:ext cx="2029950" cy="3611773"/>
          </a:xfrm>
          <a:prstGeom prst="rect">
            <a:avLst/>
          </a:prstGeom>
        </p:spPr>
      </p:pic>
      <p:pic>
        <p:nvPicPr>
          <p:cNvPr id="2050" name="Picture 2" descr="https://app.sfedu.ru/sites/default/files/sotr_photo/s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143116"/>
            <a:ext cx="293406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Научные интересы сотрудников:</a:t>
            </a:r>
          </a:p>
          <a:p>
            <a:r>
              <a:rPr lang="ru-RU" sz="2000" b="1" dirty="0"/>
              <a:t>Сидоренков Андрей Владимирович: </a:t>
            </a:r>
            <a:endParaRPr lang="ru-RU" sz="2000" dirty="0"/>
          </a:p>
          <a:p>
            <a:r>
              <a:rPr lang="ru-RU" sz="2000" dirty="0"/>
              <a:t>- Психология малых групп. </a:t>
            </a:r>
          </a:p>
          <a:p>
            <a:r>
              <a:rPr lang="ru-RU" sz="2000" dirty="0"/>
              <a:t>- Эффективность групп и команд в организации. </a:t>
            </a:r>
          </a:p>
          <a:p>
            <a:r>
              <a:rPr lang="ru-RU" sz="2000" dirty="0"/>
              <a:t>- Организационное поведение работников.</a:t>
            </a:r>
          </a:p>
          <a:p>
            <a:r>
              <a:rPr lang="ru-RU" sz="2000" dirty="0"/>
              <a:t>- Разработка инструментария диагностики и исследования группы и личности.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Терехин Вячеслав Александрович:</a:t>
            </a:r>
            <a:endParaRPr lang="ru-RU" sz="2000" dirty="0"/>
          </a:p>
          <a:p>
            <a:r>
              <a:rPr lang="ru-RU" sz="2000" dirty="0"/>
              <a:t>- Сенсорно-перцептивная организация человека. </a:t>
            </a:r>
          </a:p>
          <a:p>
            <a:r>
              <a:rPr lang="ru-RU" sz="2000" dirty="0"/>
              <a:t>- Межличностное взаимодействие в малых группах и коллективах. </a:t>
            </a:r>
          </a:p>
          <a:p>
            <a:r>
              <a:rPr lang="ru-RU" sz="2000" dirty="0"/>
              <a:t>- Эффективность совместной деятельности в организации.</a:t>
            </a:r>
          </a:p>
          <a:p>
            <a:r>
              <a:rPr lang="ru-RU" sz="2000" dirty="0"/>
              <a:t>- Модели изучения совместной деятельности.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Правдина Лида </a:t>
            </a:r>
            <a:r>
              <a:rPr lang="ru-RU" sz="2000" b="1" dirty="0" err="1"/>
              <a:t>Ромуальдовна</a:t>
            </a:r>
            <a:endParaRPr lang="ru-RU" sz="2000" dirty="0"/>
          </a:p>
          <a:p>
            <a:r>
              <a:rPr lang="ru-RU" sz="2000" dirty="0"/>
              <a:t>- Психология управления.</a:t>
            </a:r>
          </a:p>
          <a:p>
            <a:r>
              <a:rPr lang="ru-RU" sz="2000" dirty="0"/>
              <a:t>- Психология спортивной и экстремальной деятельности.</a:t>
            </a:r>
          </a:p>
          <a:p>
            <a:r>
              <a:rPr lang="ru-RU" sz="2000" dirty="0"/>
              <a:t>- Телесно-ориентированная психология.</a:t>
            </a:r>
          </a:p>
          <a:p>
            <a:r>
              <a:rPr lang="ru-RU" sz="2000" dirty="0"/>
              <a:t>- Психология здоровья.</a:t>
            </a:r>
          </a:p>
          <a:p>
            <a:r>
              <a:rPr lang="ru-RU" sz="2000" dirty="0"/>
              <a:t> 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33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niib.sfedu.ru/img/logo_uf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60648"/>
            <a:ext cx="863334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3998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Научные интересы сотрудников:</a:t>
            </a:r>
          </a:p>
          <a:p>
            <a:r>
              <a:rPr lang="ru-RU" sz="2000" b="1" dirty="0" err="1"/>
              <a:t>Михайлюк</a:t>
            </a:r>
            <a:r>
              <a:rPr lang="ru-RU" sz="2000" b="1" dirty="0"/>
              <a:t> Елена Борисовна:</a:t>
            </a:r>
            <a:endParaRPr lang="ru-RU" sz="2000" dirty="0"/>
          </a:p>
          <a:p>
            <a:r>
              <a:rPr lang="ru-RU" sz="2000" dirty="0"/>
              <a:t>- Психосоциальная работа с различными категориями населения.</a:t>
            </a:r>
          </a:p>
          <a:p>
            <a:r>
              <a:rPr lang="ru-RU" sz="2000" dirty="0"/>
              <a:t>- Суицидальное, преступное и девиантное поведение подростков.</a:t>
            </a:r>
          </a:p>
          <a:p>
            <a:r>
              <a:rPr lang="ru-RU" sz="2000" dirty="0"/>
              <a:t>- Психологические проблемы </a:t>
            </a:r>
            <a:r>
              <a:rPr lang="ru-RU" sz="2000" dirty="0" err="1"/>
              <a:t>виктимологии</a:t>
            </a:r>
            <a:r>
              <a:rPr lang="ru-RU" sz="2000" dirty="0"/>
              <a:t>. </a:t>
            </a:r>
          </a:p>
          <a:p>
            <a:r>
              <a:rPr lang="ru-RU" sz="2000" dirty="0"/>
              <a:t>- Защитно-</a:t>
            </a:r>
            <a:r>
              <a:rPr lang="ru-RU" sz="2000" dirty="0" err="1"/>
              <a:t>совладающее</a:t>
            </a:r>
            <a:r>
              <a:rPr lang="ru-RU" sz="2000" dirty="0"/>
              <a:t> поведение. </a:t>
            </a:r>
          </a:p>
          <a:p>
            <a:pPr>
              <a:spcBef>
                <a:spcPts val="600"/>
              </a:spcBef>
            </a:pPr>
            <a:r>
              <a:rPr lang="ru-RU" sz="2000" b="1" dirty="0" err="1"/>
              <a:t>Шипитько</a:t>
            </a:r>
            <a:r>
              <a:rPr lang="ru-RU" sz="2000" b="1" dirty="0"/>
              <a:t> Олеся Юрьевна: </a:t>
            </a:r>
            <a:endParaRPr lang="ru-RU" sz="2000" dirty="0"/>
          </a:p>
          <a:p>
            <a:r>
              <a:rPr lang="ru-RU" sz="2000" dirty="0"/>
              <a:t>- </a:t>
            </a:r>
            <a:r>
              <a:rPr lang="ru-RU" sz="2000" dirty="0" err="1"/>
              <a:t>Совладающее</a:t>
            </a:r>
            <a:r>
              <a:rPr lang="ru-RU" sz="2000" dirty="0"/>
              <a:t> поведение личности.</a:t>
            </a:r>
          </a:p>
          <a:p>
            <a:r>
              <a:rPr lang="ru-RU" sz="2000" dirty="0"/>
              <a:t>- Психология профессиональной самореализации личности. </a:t>
            </a:r>
          </a:p>
          <a:p>
            <a:r>
              <a:rPr lang="ru-RU" sz="2000" dirty="0"/>
              <a:t>- Конфликты в организации.  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Кренева Юлия Анатольевна:</a:t>
            </a:r>
            <a:endParaRPr lang="ru-RU" sz="2000" dirty="0"/>
          </a:p>
          <a:p>
            <a:r>
              <a:rPr lang="ru-RU" sz="2000" dirty="0"/>
              <a:t>- Развитие личности осужденных. </a:t>
            </a:r>
          </a:p>
          <a:p>
            <a:r>
              <a:rPr lang="ru-RU" sz="2000" dirty="0"/>
              <a:t>- Профилактика и коррекция негативных состояний у сотрудников пенитенциарной системы. </a:t>
            </a:r>
          </a:p>
          <a:p>
            <a:r>
              <a:rPr lang="ru-RU" sz="2000" dirty="0"/>
              <a:t>- Профессиональная ориентация осужденных. </a:t>
            </a:r>
          </a:p>
          <a:p>
            <a:r>
              <a:rPr lang="ru-RU" sz="2000" dirty="0"/>
              <a:t>- Профессионально-психологический отбор кандидатов в пенитенциарную систему.</a:t>
            </a:r>
          </a:p>
          <a:p>
            <a:r>
              <a:rPr lang="ru-RU" sz="2000" dirty="0"/>
              <a:t> 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42852"/>
            <a:ext cx="4259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Кафедра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психологии управления и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юридической психологии</a:t>
            </a:r>
          </a:p>
        </p:txBody>
      </p:sp>
      <p:pic>
        <p:nvPicPr>
          <p:cNvPr id="6" name="Picture 2" descr="D:\Kафедра\Музей АПП\Модуль_АПП\лого академия психологи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786" cy="126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29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кафедры Психологии управления и юридической псих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кафедры Психологии управления и юридической психологии</Template>
  <TotalTime>661</TotalTime>
  <Words>1257</Words>
  <Application>Microsoft Office PowerPoint</Application>
  <PresentationFormat>Экран (4:3)</PresentationFormat>
  <Paragraphs>255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кафедры Психологии управления и юридической психологии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53</cp:revision>
  <dcterms:created xsi:type="dcterms:W3CDTF">2014-12-02T09:20:18Z</dcterms:created>
  <dcterms:modified xsi:type="dcterms:W3CDTF">2021-01-16T17:07:08Z</dcterms:modified>
</cp:coreProperties>
</file>