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2" r:id="rId5"/>
    <p:sldId id="268" r:id="rId6"/>
    <p:sldId id="266" r:id="rId7"/>
    <p:sldId id="267" r:id="rId8"/>
    <p:sldId id="269" r:id="rId9"/>
    <p:sldId id="263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09" autoAdjust="0"/>
  </p:normalViewPr>
  <p:slideViewPr>
    <p:cSldViewPr>
      <p:cViewPr varScale="1">
        <p:scale>
          <a:sx n="73" d="100"/>
          <a:sy n="73" d="100"/>
        </p:scale>
        <p:origin x="104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 u="heavy">
                <a:solidFill>
                  <a:srgbClr val="1F4E7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 u="heavy">
                <a:solidFill>
                  <a:srgbClr val="1F4E7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926" y="1589989"/>
            <a:ext cx="4777740" cy="3762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 u="heavy">
                <a:solidFill>
                  <a:srgbClr val="1F4E7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6564" y="913841"/>
            <a:ext cx="5198109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 u="heavy">
                <a:solidFill>
                  <a:srgbClr val="1F4E7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68" y="2732182"/>
            <a:ext cx="11537950" cy="311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0"/>
            <a:ext cx="4069079" cy="6858000"/>
          </a:xfrm>
          <a:custGeom>
            <a:avLst/>
            <a:gdLst/>
            <a:ahLst/>
            <a:cxnLst/>
            <a:rect l="l" t="t" r="r" b="b"/>
            <a:pathLst>
              <a:path w="4069079" h="6858000">
                <a:moveTo>
                  <a:pt x="0" y="6858000"/>
                </a:moveTo>
                <a:lnTo>
                  <a:pt x="4069079" y="6858000"/>
                </a:lnTo>
                <a:lnTo>
                  <a:pt x="406907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4647" y="3334510"/>
            <a:ext cx="4066032" cy="3514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1634" y="1174495"/>
            <a:ext cx="2017776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5982" y="6443143"/>
            <a:ext cx="4066031" cy="414857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75565" rIns="0" bIns="0" rtlCol="0">
            <a:spAutoFit/>
          </a:bodyPr>
          <a:lstStyle/>
          <a:p>
            <a:pPr marL="1165225" marR="831850" algn="ctr">
              <a:lnSpc>
                <a:spcPct val="100000"/>
              </a:lnSpc>
            </a:pPr>
            <a:r>
              <a:rPr sz="1100" spc="-10" dirty="0">
                <a:latin typeface="Times New Roman"/>
                <a:cs typeface="Times New Roman"/>
              </a:rPr>
              <a:t>Ростов-</a:t>
            </a:r>
            <a:r>
              <a:rPr sz="1100" spc="-10" dirty="0" err="1">
                <a:latin typeface="Times New Roman"/>
                <a:cs typeface="Times New Roman"/>
              </a:rPr>
              <a:t>на</a:t>
            </a:r>
            <a:r>
              <a:rPr lang="ru-RU" sz="1100" spc="-10" dirty="0">
                <a:latin typeface="Times New Roman"/>
                <a:cs typeface="Times New Roman"/>
              </a:rPr>
              <a:t>-</a:t>
            </a:r>
            <a:r>
              <a:rPr sz="1100" spc="-10" dirty="0" err="1">
                <a:latin typeface="Times New Roman"/>
                <a:cs typeface="Times New Roman"/>
              </a:rPr>
              <a:t>Дону</a:t>
            </a:r>
            <a:r>
              <a:rPr sz="1100" spc="-10" dirty="0">
                <a:latin typeface="Times New Roman"/>
                <a:cs typeface="Times New Roman"/>
              </a:rPr>
              <a:t>, </a:t>
            </a:r>
            <a:endParaRPr lang="ru-RU" sz="1100" spc="-10" dirty="0">
              <a:latin typeface="Times New Roman"/>
              <a:cs typeface="Times New Roman"/>
            </a:endParaRPr>
          </a:p>
          <a:p>
            <a:pPr marL="1165225" marR="831850" algn="ctr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2020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68092" y="2080950"/>
            <a:ext cx="6137910" cy="1611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ru-RU" sz="2600" i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Конкурс</a:t>
            </a:r>
            <a:br>
              <a:rPr lang="ru-RU" sz="2600" i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600" i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для поддержки приглашения молодых ученых для проведения совместных научных исследований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C8D38C-C9FF-4C68-A323-2B7107DDE7AA}"/>
              </a:ext>
            </a:extLst>
          </p:cNvPr>
          <p:cNvSpPr txBox="1"/>
          <p:nvPr/>
        </p:nvSpPr>
        <p:spPr>
          <a:xfrm>
            <a:off x="6665347" y="87814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РОССИИ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образовательное </a:t>
            </a:r>
          </a:p>
          <a:p>
            <a:pPr algn="ctr" eaLnBrk="0" hangingPunct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высшего образования</a:t>
            </a:r>
          </a:p>
          <a:p>
            <a:pPr algn="ctr" eaLnBrk="0" hangingPunct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«ЮЖНЫЙ ФЕДЕРАЛЬНЫЙ УНИВЕРСИТЕТ»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психологии и педагогики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48693C-653C-492D-93EE-17AD0934783F}"/>
              </a:ext>
            </a:extLst>
          </p:cNvPr>
          <p:cNvSpPr txBox="1"/>
          <p:nvPr/>
        </p:nvSpPr>
        <p:spPr>
          <a:xfrm>
            <a:off x="6432030" y="3867345"/>
            <a:ext cx="5181600" cy="96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Научно-исследовательская лаборатория теории и практики развития и образования лиц с особыми образовательными потребностями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B7886E8-82B9-4F1A-8379-B70B98A8BC1A}"/>
              </a:ext>
            </a:extLst>
          </p:cNvPr>
          <p:cNvSpPr txBox="1"/>
          <p:nvPr/>
        </p:nvSpPr>
        <p:spPr>
          <a:xfrm>
            <a:off x="6637849" y="5091682"/>
            <a:ext cx="4953000" cy="1361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лаборатории– 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 психол. наук, доц. кафедры психофизиологии и клинической психологии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Дикая Людмила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0" y="1051560"/>
                </a:moveTo>
                <a:lnTo>
                  <a:pt x="12192000" y="1051560"/>
                </a:lnTo>
                <a:lnTo>
                  <a:pt x="12192000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7E6A7F-5027-40AD-B27E-C87ADD668372}"/>
              </a:ext>
            </a:extLst>
          </p:cNvPr>
          <p:cNvSpPr txBox="1"/>
          <p:nvPr/>
        </p:nvSpPr>
        <p:spPr>
          <a:xfrm>
            <a:off x="3189274" y="105156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заявке от руководителя лаборатории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AE73D6-ECA3-495B-99F1-BD1EA07E8817}"/>
              </a:ext>
            </a:extLst>
          </p:cNvPr>
          <p:cNvSpPr txBox="1"/>
          <p:nvPr/>
        </p:nvSpPr>
        <p:spPr>
          <a:xfrm>
            <a:off x="979474" y="2133600"/>
            <a:ext cx="1043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 лота</a:t>
            </a:r>
            <a:r>
              <a:rPr lang="ru-RU" sz="1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Лот 3. Конкурс для поддержки приглашения исследователей в научные лаборатории, поддержанные в рамках Государственного задания Минобрнауки РФ, для проведения совместных научных исследований </a:t>
            </a:r>
            <a:r>
              <a:rPr lang="ru-RU" sz="1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«Постдок в лаборатории в рамках ГЗ».</a:t>
            </a:r>
          </a:p>
          <a:p>
            <a:pPr algn="just"/>
            <a:endParaRPr lang="ru-RU" b="1" kern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лаборатории</a:t>
            </a:r>
            <a:r>
              <a:rPr lang="ru-RU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Научно-исследовательская лаборатория теории и практики образования и развития лиц с особыми образовательными потребностями.</a:t>
            </a:r>
          </a:p>
          <a:p>
            <a:pPr algn="just"/>
            <a:endParaRPr lang="ru-RU" sz="1800" b="1" kern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проекта</a:t>
            </a:r>
            <a:r>
              <a:rPr lang="ru-RU" sz="1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«Научное обоснование, разработка и практическая апробация комплексной модели психолого-педагогического и социального сопровождения обучающихся с особыми образовательными потребностями в системе непрерывного образования».</a:t>
            </a:r>
          </a:p>
          <a:p>
            <a:pPr algn="just"/>
            <a:endParaRPr lang="ru-RU" kern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привлекаемых </a:t>
            </a:r>
            <a:r>
              <a:rPr lang="ru-RU" sz="18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постдоков</a:t>
            </a:r>
            <a:r>
              <a:rPr lang="ru-RU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1800" kern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kern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привлечения </a:t>
            </a:r>
            <a:r>
              <a:rPr lang="ru-RU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постодоков</a:t>
            </a:r>
            <a:r>
              <a:rPr lang="ru-RU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участию в проекте обусловлена требованиями задания № </a:t>
            </a:r>
            <a:r>
              <a:rPr lang="ru-RU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ВнГр</a:t>
            </a:r>
            <a:r>
              <a:rPr lang="ru-RU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07/2020-02-АП от 19.03.2020 на выполнение научно-исследовательского проекта.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06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0" y="1051560"/>
                </a:moveTo>
                <a:lnTo>
                  <a:pt x="12192000" y="1051560"/>
                </a:lnTo>
                <a:lnTo>
                  <a:pt x="12192000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7E6A7F-5027-40AD-B27E-C87ADD668372}"/>
              </a:ext>
            </a:extLst>
          </p:cNvPr>
          <p:cNvSpPr txBox="1"/>
          <p:nvPr/>
        </p:nvSpPr>
        <p:spPr>
          <a:xfrm>
            <a:off x="3189274" y="105156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заявке от руководителя лаборатории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927" y="1220461"/>
            <a:ext cx="10972800" cy="56375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5071" y="2630865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Университеты-лидеры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Ball </a:t>
            </a:r>
            <a:r>
              <a:rPr lang="en-US" sz="2400" b="1" dirty="0">
                <a:solidFill>
                  <a:srgbClr val="0070C0"/>
                </a:solidFill>
              </a:rPr>
              <a:t>State University,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University </a:t>
            </a:r>
            <a:r>
              <a:rPr lang="en-US" sz="2400" b="1" dirty="0">
                <a:solidFill>
                  <a:srgbClr val="0070C0"/>
                </a:solidFill>
              </a:rPr>
              <a:t>of North Texas,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California </a:t>
            </a:r>
            <a:r>
              <a:rPr lang="en-US" sz="2400" b="1" dirty="0">
                <a:solidFill>
                  <a:srgbClr val="0070C0"/>
                </a:solidFill>
              </a:rPr>
              <a:t>State University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Northridge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College </a:t>
            </a:r>
            <a:r>
              <a:rPr lang="en-US" sz="2400" b="1" dirty="0">
                <a:solidFill>
                  <a:srgbClr val="0070C0"/>
                </a:solidFill>
              </a:rPr>
              <a:t>of William and </a:t>
            </a:r>
            <a:r>
              <a:rPr lang="en-US" sz="2400" b="1" dirty="0" smtClean="0">
                <a:solidFill>
                  <a:srgbClr val="0070C0"/>
                </a:solidFill>
              </a:rPr>
              <a:t>Mary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Monash University,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University </a:t>
            </a:r>
            <a:r>
              <a:rPr lang="en-US" sz="2400" b="1" dirty="0">
                <a:solidFill>
                  <a:srgbClr val="0070C0"/>
                </a:solidFill>
              </a:rPr>
              <a:t>of Kansas,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University </a:t>
            </a:r>
            <a:r>
              <a:rPr lang="en-US" sz="2400" b="1" dirty="0">
                <a:solidFill>
                  <a:srgbClr val="0070C0"/>
                </a:solidFill>
              </a:rPr>
              <a:t>of South </a:t>
            </a:r>
            <a:r>
              <a:rPr lang="en-US" sz="2400" b="1" dirty="0" smtClean="0">
                <a:solidFill>
                  <a:srgbClr val="0070C0"/>
                </a:solidFill>
              </a:rPr>
              <a:t>Africa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Nottingham </a:t>
            </a:r>
            <a:r>
              <a:rPr lang="en-US" sz="2400" b="1" dirty="0">
                <a:solidFill>
                  <a:srgbClr val="0070C0"/>
                </a:solidFill>
              </a:rPr>
              <a:t>Trent University,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Yale </a:t>
            </a:r>
            <a:r>
              <a:rPr lang="en-US" sz="2400" b="1" dirty="0">
                <a:solidFill>
                  <a:srgbClr val="0070C0"/>
                </a:solidFill>
              </a:rPr>
              <a:t>University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4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0" y="1051560"/>
                </a:moveTo>
                <a:lnTo>
                  <a:pt x="12192000" y="1051560"/>
                </a:lnTo>
                <a:lnTo>
                  <a:pt x="12192000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FB5C07-7C82-40EB-8C14-B7B586842F7D}"/>
              </a:ext>
            </a:extLst>
          </p:cNvPr>
          <p:cNvSpPr txBox="1"/>
          <p:nvPr/>
        </p:nvSpPr>
        <p:spPr>
          <a:xfrm>
            <a:off x="2666999" y="1000846"/>
            <a:ext cx="7326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значимость проводимых в рамках исследования проектов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C658A7-4B8B-4F0D-A893-3DB952D34D76}"/>
              </a:ext>
            </a:extLst>
          </p:cNvPr>
          <p:cNvSpPr txBox="1"/>
          <p:nvPr/>
        </p:nvSpPr>
        <p:spPr>
          <a:xfrm>
            <a:off x="609600" y="1905000"/>
            <a:ext cx="11121761" cy="48013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особых образовательных потребностей прошла первичную диагностику при сотрудничестве ученых научно-исследовательской лаборатории теории и практики образования и развития лиц с особыми образовательными потребностями АПП ЮФУ с учеными Кубы, Беларуси, Болгарии и Казахстана. 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данного проблемного поля показал, что единого научного определения особых образовательных потребностей в мире не существует несмотря на то, что все заинтересованные исследователи признают актуальность и необходимость изучения этой проблемы. 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проведения исследований на международном уровне обоснована запросом ученых и практиков разных стран на научное обоснование определения особых образовательных потребностей, разработку модели и технологии сопровождения и развития лиц с особыми образовательными потребностями. 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научного международного сотрудничества по теме проекта будут рассматриваться как научно-практический материал международного уровня.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Актуальность проекта в рамках Программы развития ЮФУ до 2021 года в контексте решения задачи интернационализации заключается в расширении и обогащении опыта отечественных научно-исследовательских кадров путем привлечения иностранных специалистов, обеспечивается синтез передовой научно-исследовательской мысли отечественных и зарубежных ученых.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7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0" y="1051560"/>
                </a:moveTo>
                <a:lnTo>
                  <a:pt x="12192000" y="1051560"/>
                </a:lnTo>
                <a:lnTo>
                  <a:pt x="12192000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FB5C07-7C82-40EB-8C14-B7B586842F7D}"/>
              </a:ext>
            </a:extLst>
          </p:cNvPr>
          <p:cNvSpPr txBox="1"/>
          <p:nvPr/>
        </p:nvSpPr>
        <p:spPr>
          <a:xfrm>
            <a:off x="2590800" y="1447800"/>
            <a:ext cx="732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Мировые научные </a:t>
            </a:r>
            <a:r>
              <a:rPr lang="ru-RU" sz="28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 АПП по теме: </a:t>
            </a:r>
            <a:endParaRPr lang="ru-RU" sz="2800" i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C658A7-4B8B-4F0D-A893-3DB952D34D76}"/>
              </a:ext>
            </a:extLst>
          </p:cNvPr>
          <p:cNvSpPr txBox="1"/>
          <p:nvPr/>
        </p:nvSpPr>
        <p:spPr>
          <a:xfrm>
            <a:off x="914400" y="2133600"/>
            <a:ext cx="10802397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Мировые научные партнёры - Куба, Испания,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Португалия, Канада,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Белоруссия, Чехия, Армения: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Центральный университет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Марта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Абреу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Лас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Виллас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(Куба).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университет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 Энрике Хосе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Вароны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(Куба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Конкордия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(Канада),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Тракийский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университет (Болгария),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Кызыл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Ордынский государственный университете (Казахстан),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Марта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Абреу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Виллас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(Куба),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кататимно-иммагинативной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психотерапии (Германия),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Гомельский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университет им. Ф. Скорина (Белоруссия),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Белорусский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университет (Белоруссия),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Флорентийский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(Италия). 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Sevilla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España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(Севильский университет, Испания)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Армянский государственный педагогический университет им. Х. Абовяна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(Армения).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5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0" y="1051560"/>
                </a:moveTo>
                <a:lnTo>
                  <a:pt x="12192000" y="1051560"/>
                </a:lnTo>
                <a:lnTo>
                  <a:pt x="12192000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FB5C07-7C82-40EB-8C14-B7B586842F7D}"/>
              </a:ext>
            </a:extLst>
          </p:cNvPr>
          <p:cNvSpPr txBox="1"/>
          <p:nvPr/>
        </p:nvSpPr>
        <p:spPr>
          <a:xfrm>
            <a:off x="1905000" y="1094127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на выполнение научно-исследовательского проекта от 19.03.2020 (п.3.3.4)</a:t>
            </a:r>
            <a:endParaRPr lang="ru-RU" sz="2800" i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C658A7-4B8B-4F0D-A893-3DB952D34D76}"/>
              </a:ext>
            </a:extLst>
          </p:cNvPr>
          <p:cNvSpPr txBox="1"/>
          <p:nvPr/>
        </p:nvSpPr>
        <p:spPr>
          <a:xfrm>
            <a:off x="928964" y="1905000"/>
            <a:ext cx="10802397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48" y="2240173"/>
            <a:ext cx="11298828" cy="4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0" y="1051560"/>
                </a:moveTo>
                <a:lnTo>
                  <a:pt x="12192000" y="1051560"/>
                </a:lnTo>
                <a:lnTo>
                  <a:pt x="12192000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FB5C07-7C82-40EB-8C14-B7B586842F7D}"/>
              </a:ext>
            </a:extLst>
          </p:cNvPr>
          <p:cNvSpPr txBox="1"/>
          <p:nvPr/>
        </p:nvSpPr>
        <p:spPr>
          <a:xfrm>
            <a:off x="1905000" y="1094127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800" i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участнику Конкурса со стороны руководителя проекта для размещения на сайте ЮФУ </a:t>
            </a:r>
            <a:endParaRPr lang="ru-RU" sz="2800" i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C658A7-4B8B-4F0D-A893-3DB952D34D76}"/>
              </a:ext>
            </a:extLst>
          </p:cNvPr>
          <p:cNvSpPr txBox="1"/>
          <p:nvPr/>
        </p:nvSpPr>
        <p:spPr>
          <a:xfrm>
            <a:off x="928964" y="1905000"/>
            <a:ext cx="10802397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5125" y="2290098"/>
            <a:ext cx="101962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</a:t>
            </a:r>
            <a:r>
              <a:rPr lang="ru-RU" sz="2400" b="1" dirty="0"/>
              <a:t>	Область знаний: психологические, социологические или педагогические науки;</a:t>
            </a:r>
          </a:p>
          <a:p>
            <a:r>
              <a:rPr lang="ru-RU" sz="2400" b="1" dirty="0"/>
              <a:t>	возраст до 35 лет; </a:t>
            </a:r>
          </a:p>
          <a:p>
            <a:r>
              <a:rPr lang="ru-RU" sz="2400" b="1" dirty="0"/>
              <a:t>	степень кандидата наук, </a:t>
            </a:r>
            <a:r>
              <a:rPr lang="ru-RU" sz="2400" b="1" dirty="0" err="1"/>
              <a:t>PhD</a:t>
            </a:r>
            <a:r>
              <a:rPr lang="ru-RU" sz="2400" b="1" dirty="0"/>
              <a:t> или приравненная к ней степень;</a:t>
            </a:r>
          </a:p>
          <a:p>
            <a:r>
              <a:rPr lang="ru-RU" sz="2400" b="1" dirty="0"/>
              <a:t>	научно-исследовательские и аналитические компетенции, опыт работы не менее одного года;</a:t>
            </a:r>
          </a:p>
          <a:p>
            <a:r>
              <a:rPr lang="ru-RU" sz="2400" b="1" dirty="0"/>
              <a:t>	уровень владения английским языком на уровне не ниже </a:t>
            </a:r>
            <a:r>
              <a:rPr lang="ru-RU" sz="2400" b="1" dirty="0" err="1"/>
              <a:t>upper</a:t>
            </a:r>
            <a:r>
              <a:rPr lang="ru-RU" sz="2400" b="1" dirty="0"/>
              <a:t> </a:t>
            </a:r>
            <a:r>
              <a:rPr lang="ru-RU" sz="2400" b="1" dirty="0" err="1"/>
              <a:t>intermediate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	наличие не менее одной публикации 1-го и 2-го квартиля в международных рецензируемых изданиях.</a:t>
            </a:r>
          </a:p>
          <a:p>
            <a:r>
              <a:rPr lang="ru-RU" sz="2400" b="1" dirty="0"/>
              <a:t>	прежде не обучавшийся  не работавший в ЮФУ.</a:t>
            </a:r>
          </a:p>
        </p:txBody>
      </p:sp>
    </p:spTree>
    <p:extLst>
      <p:ext uri="{BB962C8B-B14F-4D97-AF65-F5344CB8AC3E}">
        <p14:creationId xmlns:p14="http://schemas.microsoft.com/office/powerpoint/2010/main" val="304071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0" y="1051560"/>
                </a:moveTo>
                <a:lnTo>
                  <a:pt x="12192000" y="1051560"/>
                </a:lnTo>
                <a:lnTo>
                  <a:pt x="12192000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FB5C07-7C82-40EB-8C14-B7B586842F7D}"/>
              </a:ext>
            </a:extLst>
          </p:cNvPr>
          <p:cNvSpPr txBox="1"/>
          <p:nvPr/>
        </p:nvSpPr>
        <p:spPr>
          <a:xfrm>
            <a:off x="1676400" y="1719581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Ожидания:</a:t>
            </a:r>
            <a:endParaRPr lang="ru-RU" sz="2800" i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C658A7-4B8B-4F0D-A893-3DB952D34D76}"/>
              </a:ext>
            </a:extLst>
          </p:cNvPr>
          <p:cNvSpPr txBox="1"/>
          <p:nvPr/>
        </p:nvSpPr>
        <p:spPr>
          <a:xfrm>
            <a:off x="928964" y="1905000"/>
            <a:ext cx="10802397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290098"/>
            <a:ext cx="105121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Интеграция проблематики исследований лаборатории с международным научным сообществом,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Проведение совместных кросс-культурных исследований,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Обмен опытом организации исследовательской деятельности,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Включение в исследовательскую базу категории обучающихся </a:t>
            </a:r>
            <a:r>
              <a:rPr lang="en-US" sz="2400" b="1" dirty="0" smtClean="0"/>
              <a:t>«Exceptional </a:t>
            </a:r>
            <a:r>
              <a:rPr lang="en-US" sz="2400" b="1" dirty="0"/>
              <a:t>learners</a:t>
            </a:r>
            <a:r>
              <a:rPr lang="en-US" sz="2400" b="1" dirty="0" smtClean="0"/>
              <a:t>»</a:t>
            </a:r>
            <a:r>
              <a:rPr lang="ru-RU" sz="2400" b="1" dirty="0" smtClean="0"/>
              <a:t>,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Повышение качества исследований,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Совместные публикации в высокорейтинговых научных </a:t>
            </a:r>
            <a:r>
              <a:rPr lang="ru-RU" sz="2400" b="1" dirty="0" smtClean="0"/>
              <a:t>журналах,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Повышение индекса цитирования сотрудников ЮФУ.</a:t>
            </a:r>
            <a:endParaRPr lang="ru-RU" sz="2400" b="1" dirty="0"/>
          </a:p>
          <a:p>
            <a:r>
              <a:rPr lang="ru-RU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895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0" y="1051560"/>
                </a:moveTo>
                <a:lnTo>
                  <a:pt x="12192000" y="1051560"/>
                </a:lnTo>
                <a:lnTo>
                  <a:pt x="12192000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FB5C07-7C82-40EB-8C14-B7B586842F7D}"/>
              </a:ext>
            </a:extLst>
          </p:cNvPr>
          <p:cNvSpPr txBox="1"/>
          <p:nvPr/>
        </p:nvSpPr>
        <p:spPr>
          <a:xfrm>
            <a:off x="2666999" y="2951946"/>
            <a:ext cx="732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C658A7-4B8B-4F0D-A893-3DB952D34D76}"/>
              </a:ext>
            </a:extLst>
          </p:cNvPr>
          <p:cNvSpPr txBox="1"/>
          <p:nvPr/>
        </p:nvSpPr>
        <p:spPr>
          <a:xfrm>
            <a:off x="928964" y="1905000"/>
            <a:ext cx="10802397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3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292</Words>
  <Application>Microsoft Office PowerPoint</Application>
  <PresentationFormat>Широкоэкранный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Конкурс для поддержки приглашения молодых ученых для проведения совместных научных исследований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Андрейченко Наталья Владимировна</dc:creator>
  <cp:lastModifiedBy>Людмила Дикая</cp:lastModifiedBy>
  <cp:revision>22</cp:revision>
  <dcterms:created xsi:type="dcterms:W3CDTF">2020-06-25T11:20:03Z</dcterms:created>
  <dcterms:modified xsi:type="dcterms:W3CDTF">2020-10-02T09:41:04Z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2020-06-25T00:00:00Z</vt:filetime>
  </property>
</Properties>
</file>