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76" r:id="rId5"/>
    <p:sldId id="646" r:id="rId6"/>
    <p:sldId id="636" r:id="rId7"/>
    <p:sldId id="278" r:id="rId8"/>
    <p:sldId id="640" r:id="rId9"/>
    <p:sldId id="277" r:id="rId10"/>
    <p:sldId id="280" r:id="rId11"/>
    <p:sldId id="279" r:id="rId12"/>
    <p:sldId id="281" r:id="rId13"/>
    <p:sldId id="282" r:id="rId14"/>
    <p:sldId id="283" r:id="rId15"/>
    <p:sldId id="284" r:id="rId16"/>
    <p:sldId id="285" r:id="rId17"/>
    <p:sldId id="655" r:id="rId18"/>
    <p:sldId id="286" r:id="rId19"/>
    <p:sldId id="287" r:id="rId20"/>
    <p:sldId id="288" r:id="rId21"/>
    <p:sldId id="289" r:id="rId22"/>
    <p:sldId id="290" r:id="rId23"/>
    <p:sldId id="658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654" r:id="rId38"/>
    <p:sldId id="305" r:id="rId39"/>
    <p:sldId id="306" r:id="rId40"/>
    <p:sldId id="307" r:id="rId41"/>
    <p:sldId id="308" r:id="rId42"/>
    <p:sldId id="659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ирик Владимир Александрович" initials="КВА" lastIdx="1" clrIdx="0">
    <p:extLst>
      <p:ext uri="{19B8F6BF-5375-455C-9EA6-DF929625EA0E}">
        <p15:presenceInfo xmlns:p15="http://schemas.microsoft.com/office/powerpoint/2012/main" userId="S::vakirik@sfedu.ru::45753a4d-426b-4440-ae5a-6d48e66387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47" Type="http://schemas.openxmlformats.org/officeDocument/2006/relationships/viewProps" Target="view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commentAuthors" Target="commentAuthor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49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notesMaster" Target="notesMasters/notesMaster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slide" Target="slides/slide39.xml" /><Relationship Id="rId48" Type="http://schemas.openxmlformats.org/officeDocument/2006/relationships/theme" Target="theme/theme1.xml" /><Relationship Id="rId8" Type="http://schemas.openxmlformats.org/officeDocument/2006/relationships/slide" Target="slides/slide4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4T14:55:55.393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1C4BA-61A7-46BB-8C2D-2AAC790DDAD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DFAF98-598C-41E7-B582-B1ADCCC349F5}">
      <dgm:prSet phldrT="[Текст]"/>
      <dgm:spPr/>
      <dgm:t>
        <a:bodyPr/>
        <a:lstStyle/>
        <a:p>
          <a:r>
            <a:rPr lang="ru-RU" dirty="0"/>
            <a:t>2021</a:t>
          </a:r>
        </a:p>
      </dgm:t>
    </dgm:pt>
    <dgm:pt modelId="{441EDD0A-5F84-44AA-BF59-06C3A8662AFC}" type="parTrans" cxnId="{4E185C1F-0ADD-4C34-992F-4C053D79C803}">
      <dgm:prSet/>
      <dgm:spPr/>
      <dgm:t>
        <a:bodyPr/>
        <a:lstStyle/>
        <a:p>
          <a:endParaRPr lang="ru-RU"/>
        </a:p>
      </dgm:t>
    </dgm:pt>
    <dgm:pt modelId="{E533D09F-AE98-4BFE-96A3-F74D9193914F}" type="sibTrans" cxnId="{4E185C1F-0ADD-4C34-992F-4C053D79C803}">
      <dgm:prSet/>
      <dgm:spPr/>
      <dgm:t>
        <a:bodyPr/>
        <a:lstStyle/>
        <a:p>
          <a:endParaRPr lang="ru-RU"/>
        </a:p>
      </dgm:t>
    </dgm:pt>
    <dgm:pt modelId="{8EE9F2BC-5A31-4698-ACFE-04AC19AA8504}">
      <dgm:prSet phldrT="[Текст]" custT="1"/>
      <dgm:spPr/>
      <dgm:t>
        <a:bodyPr/>
        <a:lstStyle/>
        <a:p>
          <a:r>
            <a:rPr lang="ru-RU" sz="1000" dirty="0"/>
            <a:t>Реконструкция УЛК </a:t>
          </a:r>
          <a:r>
            <a:rPr lang="ru-RU" sz="1000" dirty="0" err="1"/>
            <a:t>пр.М.Нагибина</a:t>
          </a:r>
          <a:r>
            <a:rPr lang="ru-RU" sz="1000" dirty="0"/>
            <a:t>, 13 (1, 5 </a:t>
          </a:r>
          <a:r>
            <a:rPr lang="ru-RU" sz="1000" dirty="0" err="1"/>
            <a:t>эт</a:t>
          </a:r>
          <a:r>
            <a:rPr lang="ru-RU" sz="1000" dirty="0"/>
            <a:t>.)</a:t>
          </a:r>
        </a:p>
      </dgm:t>
    </dgm:pt>
    <dgm:pt modelId="{9EC9ABD5-51D5-420C-87B5-6A935E6E811C}" type="parTrans" cxnId="{CFA0F8B4-6FC1-4429-94AF-96E8926C3407}">
      <dgm:prSet/>
      <dgm:spPr/>
      <dgm:t>
        <a:bodyPr/>
        <a:lstStyle/>
        <a:p>
          <a:endParaRPr lang="ru-RU"/>
        </a:p>
      </dgm:t>
    </dgm:pt>
    <dgm:pt modelId="{75A6754B-B71F-4799-B814-12D2A6E2276C}" type="sibTrans" cxnId="{CFA0F8B4-6FC1-4429-94AF-96E8926C3407}">
      <dgm:prSet/>
      <dgm:spPr/>
      <dgm:t>
        <a:bodyPr/>
        <a:lstStyle/>
        <a:p>
          <a:endParaRPr lang="ru-RU"/>
        </a:p>
      </dgm:t>
    </dgm:pt>
    <dgm:pt modelId="{FC8D901F-1D95-485C-BAD2-A9A839B4A38B}">
      <dgm:prSet phldrT="[Текст]" custT="1"/>
      <dgm:spPr/>
      <dgm:t>
        <a:bodyPr/>
        <a:lstStyle/>
        <a:p>
          <a:r>
            <a:rPr lang="ru-RU" sz="1000" dirty="0"/>
            <a:t>Коворкинг «Территория действий»</a:t>
          </a:r>
        </a:p>
      </dgm:t>
    </dgm:pt>
    <dgm:pt modelId="{2ADFC886-5151-490B-8481-A0ECDB403CD5}" type="parTrans" cxnId="{D58ED7B4-DEA9-4FC5-8E11-BD589E280D19}">
      <dgm:prSet/>
      <dgm:spPr/>
      <dgm:t>
        <a:bodyPr/>
        <a:lstStyle/>
        <a:p>
          <a:endParaRPr lang="ru-RU"/>
        </a:p>
      </dgm:t>
    </dgm:pt>
    <dgm:pt modelId="{35F07F9D-B41F-4E34-9A30-22A0D05E2587}" type="sibTrans" cxnId="{D58ED7B4-DEA9-4FC5-8E11-BD589E280D19}">
      <dgm:prSet/>
      <dgm:spPr/>
      <dgm:t>
        <a:bodyPr/>
        <a:lstStyle/>
        <a:p>
          <a:endParaRPr lang="ru-RU"/>
        </a:p>
      </dgm:t>
    </dgm:pt>
    <dgm:pt modelId="{42452513-142D-460B-AED2-91333967735C}">
      <dgm:prSet phldrT="[Текст]"/>
      <dgm:spPr/>
      <dgm:t>
        <a:bodyPr/>
        <a:lstStyle/>
        <a:p>
          <a:r>
            <a:rPr lang="ru-RU" dirty="0"/>
            <a:t>2022-25</a:t>
          </a:r>
        </a:p>
      </dgm:t>
    </dgm:pt>
    <dgm:pt modelId="{8C71FC45-A920-4261-9E2C-EC1BCD4018FF}" type="parTrans" cxnId="{0967ED3F-C505-41BD-855F-C84D9466A735}">
      <dgm:prSet/>
      <dgm:spPr/>
      <dgm:t>
        <a:bodyPr/>
        <a:lstStyle/>
        <a:p>
          <a:endParaRPr lang="ru-RU"/>
        </a:p>
      </dgm:t>
    </dgm:pt>
    <dgm:pt modelId="{FD6BD0B0-CA50-443D-A651-E08C1B5EBE2B}" type="sibTrans" cxnId="{0967ED3F-C505-41BD-855F-C84D9466A735}">
      <dgm:prSet/>
      <dgm:spPr/>
      <dgm:t>
        <a:bodyPr/>
        <a:lstStyle/>
        <a:p>
          <a:endParaRPr lang="ru-RU"/>
        </a:p>
      </dgm:t>
    </dgm:pt>
    <dgm:pt modelId="{19016F57-4C06-4757-BA61-030F16EA099B}">
      <dgm:prSet phldrT="[Текст]"/>
      <dgm:spPr/>
      <dgm:t>
        <a:bodyPr/>
        <a:lstStyle/>
        <a:p>
          <a:r>
            <a:rPr lang="ru-RU" dirty="0"/>
            <a:t>Нагибина (2-4), территория</a:t>
          </a:r>
        </a:p>
      </dgm:t>
    </dgm:pt>
    <dgm:pt modelId="{9CA78375-840A-4004-B317-920ED99D2271}" type="parTrans" cxnId="{D0E09C3E-C4F4-47E9-AF4E-E93C7C0DAF3C}">
      <dgm:prSet/>
      <dgm:spPr/>
      <dgm:t>
        <a:bodyPr/>
        <a:lstStyle/>
        <a:p>
          <a:endParaRPr lang="ru-RU"/>
        </a:p>
      </dgm:t>
    </dgm:pt>
    <dgm:pt modelId="{46D5CE86-DFC5-44FF-A8C7-550E1772D85D}" type="sibTrans" cxnId="{D0E09C3E-C4F4-47E9-AF4E-E93C7C0DAF3C}">
      <dgm:prSet/>
      <dgm:spPr/>
      <dgm:t>
        <a:bodyPr/>
        <a:lstStyle/>
        <a:p>
          <a:endParaRPr lang="ru-RU"/>
        </a:p>
      </dgm:t>
    </dgm:pt>
    <dgm:pt modelId="{11C89C70-4902-45B7-8BBF-DAC2F03C92B9}">
      <dgm:prSet phldrT="[Текст]"/>
      <dgm:spPr/>
      <dgm:t>
        <a:bodyPr/>
        <a:lstStyle/>
        <a:p>
          <a:r>
            <a:rPr lang="ru-RU" dirty="0"/>
            <a:t>Днепровский (кровля, лектории)</a:t>
          </a:r>
        </a:p>
      </dgm:t>
    </dgm:pt>
    <dgm:pt modelId="{F052DC11-29AA-47AA-AEAB-46F53568A1D9}" type="parTrans" cxnId="{CD9F6D40-AFA5-41BB-9CB8-81712F768EA6}">
      <dgm:prSet/>
      <dgm:spPr/>
      <dgm:t>
        <a:bodyPr/>
        <a:lstStyle/>
        <a:p>
          <a:endParaRPr lang="ru-RU"/>
        </a:p>
      </dgm:t>
    </dgm:pt>
    <dgm:pt modelId="{B6A5D6A3-4CFF-47D0-9E75-FA28B7A5AF7C}" type="sibTrans" cxnId="{CD9F6D40-AFA5-41BB-9CB8-81712F768EA6}">
      <dgm:prSet/>
      <dgm:spPr/>
      <dgm:t>
        <a:bodyPr/>
        <a:lstStyle/>
        <a:p>
          <a:endParaRPr lang="ru-RU"/>
        </a:p>
      </dgm:t>
    </dgm:pt>
    <dgm:pt modelId="{8803C412-938C-408D-8480-1CCA868CD7C0}">
      <dgm:prSet phldrT="[Текст]"/>
      <dgm:spPr/>
      <dgm:t>
        <a:bodyPr/>
        <a:lstStyle/>
        <a:p>
          <a:r>
            <a:rPr lang="ru-RU" dirty="0"/>
            <a:t>2025-2030</a:t>
          </a:r>
        </a:p>
      </dgm:t>
    </dgm:pt>
    <dgm:pt modelId="{8084668A-0F43-4945-97E0-7F2531FD14AD}" type="parTrans" cxnId="{F6D8901F-7906-4F0B-9109-0DED62A8470C}">
      <dgm:prSet/>
      <dgm:spPr/>
      <dgm:t>
        <a:bodyPr/>
        <a:lstStyle/>
        <a:p>
          <a:endParaRPr lang="ru-RU"/>
        </a:p>
      </dgm:t>
    </dgm:pt>
    <dgm:pt modelId="{B407AA03-19E6-4FCC-941D-9937354D5FD0}" type="sibTrans" cxnId="{F6D8901F-7906-4F0B-9109-0DED62A8470C}">
      <dgm:prSet/>
      <dgm:spPr/>
      <dgm:t>
        <a:bodyPr/>
        <a:lstStyle/>
        <a:p>
          <a:endParaRPr lang="ru-RU"/>
        </a:p>
      </dgm:t>
    </dgm:pt>
    <dgm:pt modelId="{C8EC5663-E411-4C74-B14C-A3E1CE072B24}">
      <dgm:prSet phldrT="[Текст]"/>
      <dgm:spPr/>
      <dgm:t>
        <a:bodyPr/>
        <a:lstStyle/>
        <a:p>
          <a:r>
            <a:rPr lang="ru-RU" dirty="0"/>
            <a:t>Кампус Днепровский, 116</a:t>
          </a:r>
        </a:p>
      </dgm:t>
    </dgm:pt>
    <dgm:pt modelId="{BB48334C-CB5B-476E-81C0-55B073F938EF}" type="parTrans" cxnId="{A3802628-3C63-41A9-A6F0-4557A3CF2F7B}">
      <dgm:prSet/>
      <dgm:spPr/>
      <dgm:t>
        <a:bodyPr/>
        <a:lstStyle/>
        <a:p>
          <a:endParaRPr lang="ru-RU"/>
        </a:p>
      </dgm:t>
    </dgm:pt>
    <dgm:pt modelId="{E7C3A20A-E039-4372-A2E6-0815A00D5DA0}" type="sibTrans" cxnId="{A3802628-3C63-41A9-A6F0-4557A3CF2F7B}">
      <dgm:prSet/>
      <dgm:spPr/>
      <dgm:t>
        <a:bodyPr/>
        <a:lstStyle/>
        <a:p>
          <a:endParaRPr lang="ru-RU"/>
        </a:p>
      </dgm:t>
    </dgm:pt>
    <dgm:pt modelId="{1971D99C-1AE7-43FB-AD4E-9534C206EC02}">
      <dgm:prSet phldrT="[Текст]"/>
      <dgm:spPr/>
      <dgm:t>
        <a:bodyPr/>
        <a:lstStyle/>
        <a:p>
          <a:r>
            <a:rPr lang="ru-RU" dirty="0"/>
            <a:t>Общежитие №1</a:t>
          </a:r>
        </a:p>
      </dgm:t>
    </dgm:pt>
    <dgm:pt modelId="{FA5F47EA-6511-4B6B-B5B6-6B9E79F77139}" type="parTrans" cxnId="{0B47C8EB-4B74-43AD-8219-D76A6829D02A}">
      <dgm:prSet/>
      <dgm:spPr/>
      <dgm:t>
        <a:bodyPr/>
        <a:lstStyle/>
        <a:p>
          <a:endParaRPr lang="ru-RU"/>
        </a:p>
      </dgm:t>
    </dgm:pt>
    <dgm:pt modelId="{D016C791-371C-43AB-A8E0-46A011D488D4}" type="sibTrans" cxnId="{0B47C8EB-4B74-43AD-8219-D76A6829D02A}">
      <dgm:prSet/>
      <dgm:spPr/>
      <dgm:t>
        <a:bodyPr/>
        <a:lstStyle/>
        <a:p>
          <a:endParaRPr lang="ru-RU"/>
        </a:p>
      </dgm:t>
    </dgm:pt>
    <dgm:pt modelId="{FC6DDEB2-4B45-4F16-BD8D-0A60C5B585B3}" type="pres">
      <dgm:prSet presAssocID="{4741C4BA-61A7-46BB-8C2D-2AAC790DDAD3}" presName="Name0" presStyleCnt="0">
        <dgm:presLayoutVars>
          <dgm:dir/>
          <dgm:animLvl val="lvl"/>
          <dgm:resizeHandles val="exact"/>
        </dgm:presLayoutVars>
      </dgm:prSet>
      <dgm:spPr/>
    </dgm:pt>
    <dgm:pt modelId="{F4AECF10-CA68-45FC-982A-8E9F44047565}" type="pres">
      <dgm:prSet presAssocID="{4741C4BA-61A7-46BB-8C2D-2AAC790DDAD3}" presName="tSp" presStyleCnt="0"/>
      <dgm:spPr/>
    </dgm:pt>
    <dgm:pt modelId="{A020F025-5C42-4253-BF08-9313B7323E3A}" type="pres">
      <dgm:prSet presAssocID="{4741C4BA-61A7-46BB-8C2D-2AAC790DDAD3}" presName="bSp" presStyleCnt="0"/>
      <dgm:spPr/>
    </dgm:pt>
    <dgm:pt modelId="{D4670673-02BD-4CBA-B9FC-C43D32141035}" type="pres">
      <dgm:prSet presAssocID="{4741C4BA-61A7-46BB-8C2D-2AAC790DDAD3}" presName="process" presStyleCnt="0"/>
      <dgm:spPr/>
    </dgm:pt>
    <dgm:pt modelId="{91388783-4D82-404F-A339-08E144003530}" type="pres">
      <dgm:prSet presAssocID="{18DFAF98-598C-41E7-B582-B1ADCCC349F5}" presName="composite1" presStyleCnt="0"/>
      <dgm:spPr/>
    </dgm:pt>
    <dgm:pt modelId="{5896AF9F-DE35-424A-834C-F59C65E58091}" type="pres">
      <dgm:prSet presAssocID="{18DFAF98-598C-41E7-B582-B1ADCCC349F5}" presName="dummyNode1" presStyleLbl="node1" presStyleIdx="0" presStyleCnt="3"/>
      <dgm:spPr/>
    </dgm:pt>
    <dgm:pt modelId="{B218EBD8-C4E7-4874-AC4D-ECC94A04117B}" type="pres">
      <dgm:prSet presAssocID="{18DFAF98-598C-41E7-B582-B1ADCCC349F5}" presName="childNode1" presStyleLbl="bgAcc1" presStyleIdx="0" presStyleCnt="3" custScaleY="157589">
        <dgm:presLayoutVars>
          <dgm:bulletEnabled val="1"/>
        </dgm:presLayoutVars>
      </dgm:prSet>
      <dgm:spPr/>
    </dgm:pt>
    <dgm:pt modelId="{5C07BF99-18DB-4FEC-949D-3B7B27A1CB7C}" type="pres">
      <dgm:prSet presAssocID="{18DFAF98-598C-41E7-B582-B1ADCCC349F5}" presName="childNode1tx" presStyleLbl="bgAcc1" presStyleIdx="0" presStyleCnt="3">
        <dgm:presLayoutVars>
          <dgm:bulletEnabled val="1"/>
        </dgm:presLayoutVars>
      </dgm:prSet>
      <dgm:spPr/>
    </dgm:pt>
    <dgm:pt modelId="{B0527771-C727-4D25-A259-63CBA4E2CEEF}" type="pres">
      <dgm:prSet presAssocID="{18DFAF98-598C-41E7-B582-B1ADCCC349F5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8F69FC50-0A13-43D2-AB98-F9F9029D30EE}" type="pres">
      <dgm:prSet presAssocID="{18DFAF98-598C-41E7-B582-B1ADCCC349F5}" presName="connSite1" presStyleCnt="0"/>
      <dgm:spPr/>
    </dgm:pt>
    <dgm:pt modelId="{BFB1D401-82C5-4E83-A194-A99F7650016E}" type="pres">
      <dgm:prSet presAssocID="{E533D09F-AE98-4BFE-96A3-F74D9193914F}" presName="Name9" presStyleLbl="sibTrans2D1" presStyleIdx="0" presStyleCnt="2"/>
      <dgm:spPr/>
    </dgm:pt>
    <dgm:pt modelId="{E7C5052D-131D-41B3-971B-B37F842366A2}" type="pres">
      <dgm:prSet presAssocID="{42452513-142D-460B-AED2-91333967735C}" presName="composite2" presStyleCnt="0"/>
      <dgm:spPr/>
    </dgm:pt>
    <dgm:pt modelId="{5279CE5C-D2F4-4F49-960B-32918A175AA7}" type="pres">
      <dgm:prSet presAssocID="{42452513-142D-460B-AED2-91333967735C}" presName="dummyNode2" presStyleLbl="node1" presStyleIdx="0" presStyleCnt="3"/>
      <dgm:spPr/>
    </dgm:pt>
    <dgm:pt modelId="{8112A972-70CD-41F3-9471-4A3A7AC15259}" type="pres">
      <dgm:prSet presAssocID="{42452513-142D-460B-AED2-91333967735C}" presName="childNode2" presStyleLbl="bgAcc1" presStyleIdx="1" presStyleCnt="3">
        <dgm:presLayoutVars>
          <dgm:bulletEnabled val="1"/>
        </dgm:presLayoutVars>
      </dgm:prSet>
      <dgm:spPr/>
    </dgm:pt>
    <dgm:pt modelId="{0B7BC7E8-37EE-4B8D-ACD4-3215E990F857}" type="pres">
      <dgm:prSet presAssocID="{42452513-142D-460B-AED2-91333967735C}" presName="childNode2tx" presStyleLbl="bgAcc1" presStyleIdx="1" presStyleCnt="3">
        <dgm:presLayoutVars>
          <dgm:bulletEnabled val="1"/>
        </dgm:presLayoutVars>
      </dgm:prSet>
      <dgm:spPr/>
    </dgm:pt>
    <dgm:pt modelId="{8D5AC01C-184E-4756-A853-9CB2858E8254}" type="pres">
      <dgm:prSet presAssocID="{42452513-142D-460B-AED2-91333967735C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BFBEBE6E-D740-4ACF-B7A0-0AC7CA5EB6F9}" type="pres">
      <dgm:prSet presAssocID="{42452513-142D-460B-AED2-91333967735C}" presName="connSite2" presStyleCnt="0"/>
      <dgm:spPr/>
    </dgm:pt>
    <dgm:pt modelId="{C5608A5D-714A-4216-A36F-E03849BB1C79}" type="pres">
      <dgm:prSet presAssocID="{FD6BD0B0-CA50-443D-A651-E08C1B5EBE2B}" presName="Name18" presStyleLbl="sibTrans2D1" presStyleIdx="1" presStyleCnt="2"/>
      <dgm:spPr/>
    </dgm:pt>
    <dgm:pt modelId="{42075E23-3935-490F-A832-FBBBF64B758C}" type="pres">
      <dgm:prSet presAssocID="{8803C412-938C-408D-8480-1CCA868CD7C0}" presName="composite1" presStyleCnt="0"/>
      <dgm:spPr/>
    </dgm:pt>
    <dgm:pt modelId="{A8C23B46-B130-48E4-B258-A65A863D6A7C}" type="pres">
      <dgm:prSet presAssocID="{8803C412-938C-408D-8480-1CCA868CD7C0}" presName="dummyNode1" presStyleLbl="node1" presStyleIdx="1" presStyleCnt="3"/>
      <dgm:spPr/>
    </dgm:pt>
    <dgm:pt modelId="{78258731-1A31-4A7A-BF91-2C35A9FB1101}" type="pres">
      <dgm:prSet presAssocID="{8803C412-938C-408D-8480-1CCA868CD7C0}" presName="childNode1" presStyleLbl="bgAcc1" presStyleIdx="2" presStyleCnt="3">
        <dgm:presLayoutVars>
          <dgm:bulletEnabled val="1"/>
        </dgm:presLayoutVars>
      </dgm:prSet>
      <dgm:spPr/>
    </dgm:pt>
    <dgm:pt modelId="{6FE08AEA-2685-4DD2-A10B-E5C90F2A672D}" type="pres">
      <dgm:prSet presAssocID="{8803C412-938C-408D-8480-1CCA868CD7C0}" presName="childNode1tx" presStyleLbl="bgAcc1" presStyleIdx="2" presStyleCnt="3">
        <dgm:presLayoutVars>
          <dgm:bulletEnabled val="1"/>
        </dgm:presLayoutVars>
      </dgm:prSet>
      <dgm:spPr/>
    </dgm:pt>
    <dgm:pt modelId="{B6442FB1-5F69-41E7-AEAF-FBAB1764A7C6}" type="pres">
      <dgm:prSet presAssocID="{8803C412-938C-408D-8480-1CCA868CD7C0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867AF823-B95A-4DA5-9EB1-D2BCB148EFF6}" type="pres">
      <dgm:prSet presAssocID="{8803C412-938C-408D-8480-1CCA868CD7C0}" presName="connSite1" presStyleCnt="0"/>
      <dgm:spPr/>
    </dgm:pt>
  </dgm:ptLst>
  <dgm:cxnLst>
    <dgm:cxn modelId="{4194CC0A-8E8E-4D5F-BF63-1BB64A5E9253}" type="presOf" srcId="{FC8D901F-1D95-485C-BAD2-A9A839B4A38B}" destId="{5C07BF99-18DB-4FEC-949D-3B7B27A1CB7C}" srcOrd="1" destOrd="1" presId="urn:microsoft.com/office/officeart/2005/8/layout/hProcess4"/>
    <dgm:cxn modelId="{4E185C1F-0ADD-4C34-992F-4C053D79C803}" srcId="{4741C4BA-61A7-46BB-8C2D-2AAC790DDAD3}" destId="{18DFAF98-598C-41E7-B582-B1ADCCC349F5}" srcOrd="0" destOrd="0" parTransId="{441EDD0A-5F84-44AA-BF59-06C3A8662AFC}" sibTransId="{E533D09F-AE98-4BFE-96A3-F74D9193914F}"/>
    <dgm:cxn modelId="{F6D8901F-7906-4F0B-9109-0DED62A8470C}" srcId="{4741C4BA-61A7-46BB-8C2D-2AAC790DDAD3}" destId="{8803C412-938C-408D-8480-1CCA868CD7C0}" srcOrd="2" destOrd="0" parTransId="{8084668A-0F43-4945-97E0-7F2531FD14AD}" sibTransId="{B407AA03-19E6-4FCC-941D-9937354D5FD0}"/>
    <dgm:cxn modelId="{CD753120-358B-4C63-8370-949F0B75C5DC}" type="presOf" srcId="{1971D99C-1AE7-43FB-AD4E-9534C206EC02}" destId="{78258731-1A31-4A7A-BF91-2C35A9FB1101}" srcOrd="0" destOrd="1" presId="urn:microsoft.com/office/officeart/2005/8/layout/hProcess4"/>
    <dgm:cxn modelId="{A3802628-3C63-41A9-A6F0-4557A3CF2F7B}" srcId="{8803C412-938C-408D-8480-1CCA868CD7C0}" destId="{C8EC5663-E411-4C74-B14C-A3E1CE072B24}" srcOrd="0" destOrd="0" parTransId="{BB48334C-CB5B-476E-81C0-55B073F938EF}" sibTransId="{E7C3A20A-E039-4372-A2E6-0815A00D5DA0}"/>
    <dgm:cxn modelId="{3C45262B-9D69-41AB-82C3-01AA2494534E}" type="presOf" srcId="{19016F57-4C06-4757-BA61-030F16EA099B}" destId="{8112A972-70CD-41F3-9471-4A3A7AC15259}" srcOrd="0" destOrd="0" presId="urn:microsoft.com/office/officeart/2005/8/layout/hProcess4"/>
    <dgm:cxn modelId="{56ADEA2B-2453-4A09-B72B-77419517D0E8}" type="presOf" srcId="{C8EC5663-E411-4C74-B14C-A3E1CE072B24}" destId="{78258731-1A31-4A7A-BF91-2C35A9FB1101}" srcOrd="0" destOrd="0" presId="urn:microsoft.com/office/officeart/2005/8/layout/hProcess4"/>
    <dgm:cxn modelId="{D0E09C3E-C4F4-47E9-AF4E-E93C7C0DAF3C}" srcId="{42452513-142D-460B-AED2-91333967735C}" destId="{19016F57-4C06-4757-BA61-030F16EA099B}" srcOrd="0" destOrd="0" parTransId="{9CA78375-840A-4004-B317-920ED99D2271}" sibTransId="{46D5CE86-DFC5-44FF-A8C7-550E1772D85D}"/>
    <dgm:cxn modelId="{0967ED3F-C505-41BD-855F-C84D9466A735}" srcId="{4741C4BA-61A7-46BB-8C2D-2AAC790DDAD3}" destId="{42452513-142D-460B-AED2-91333967735C}" srcOrd="1" destOrd="0" parTransId="{8C71FC45-A920-4261-9E2C-EC1BCD4018FF}" sibTransId="{FD6BD0B0-CA50-443D-A651-E08C1B5EBE2B}"/>
    <dgm:cxn modelId="{CD9F6D40-AFA5-41BB-9CB8-81712F768EA6}" srcId="{42452513-142D-460B-AED2-91333967735C}" destId="{11C89C70-4902-45B7-8BBF-DAC2F03C92B9}" srcOrd="1" destOrd="0" parTransId="{F052DC11-29AA-47AA-AEAB-46F53568A1D9}" sibTransId="{B6A5D6A3-4CFF-47D0-9E75-FA28B7A5AF7C}"/>
    <dgm:cxn modelId="{0AE71C5D-39F8-4A79-B49B-7991633E5E02}" type="presOf" srcId="{E533D09F-AE98-4BFE-96A3-F74D9193914F}" destId="{BFB1D401-82C5-4E83-A194-A99F7650016E}" srcOrd="0" destOrd="0" presId="urn:microsoft.com/office/officeart/2005/8/layout/hProcess4"/>
    <dgm:cxn modelId="{8CA7635F-0F3B-4EF6-84DB-A35C069C519D}" type="presOf" srcId="{8EE9F2BC-5A31-4698-ACFE-04AC19AA8504}" destId="{5C07BF99-18DB-4FEC-949D-3B7B27A1CB7C}" srcOrd="1" destOrd="0" presId="urn:microsoft.com/office/officeart/2005/8/layout/hProcess4"/>
    <dgm:cxn modelId="{4BBD126F-2549-4C8D-83B0-27409A529697}" type="presOf" srcId="{11C89C70-4902-45B7-8BBF-DAC2F03C92B9}" destId="{8112A972-70CD-41F3-9471-4A3A7AC15259}" srcOrd="0" destOrd="1" presId="urn:microsoft.com/office/officeart/2005/8/layout/hProcess4"/>
    <dgm:cxn modelId="{5E811154-A004-4136-80E8-614E5729B2AA}" type="presOf" srcId="{1971D99C-1AE7-43FB-AD4E-9534C206EC02}" destId="{6FE08AEA-2685-4DD2-A10B-E5C90F2A672D}" srcOrd="1" destOrd="1" presId="urn:microsoft.com/office/officeart/2005/8/layout/hProcess4"/>
    <dgm:cxn modelId="{8212867B-1D19-4393-96D3-2C32C142ED52}" type="presOf" srcId="{C8EC5663-E411-4C74-B14C-A3E1CE072B24}" destId="{6FE08AEA-2685-4DD2-A10B-E5C90F2A672D}" srcOrd="1" destOrd="0" presId="urn:microsoft.com/office/officeart/2005/8/layout/hProcess4"/>
    <dgm:cxn modelId="{5CF2FC94-CDCD-4C77-B6BD-984CD05B5913}" type="presOf" srcId="{FC8D901F-1D95-485C-BAD2-A9A839B4A38B}" destId="{B218EBD8-C4E7-4874-AC4D-ECC94A04117B}" srcOrd="0" destOrd="1" presId="urn:microsoft.com/office/officeart/2005/8/layout/hProcess4"/>
    <dgm:cxn modelId="{6D2E93AF-6E0E-41CD-AFC2-3BDA4017DEE3}" type="presOf" srcId="{8EE9F2BC-5A31-4698-ACFE-04AC19AA8504}" destId="{B218EBD8-C4E7-4874-AC4D-ECC94A04117B}" srcOrd="0" destOrd="0" presId="urn:microsoft.com/office/officeart/2005/8/layout/hProcess4"/>
    <dgm:cxn modelId="{D58ED7B4-DEA9-4FC5-8E11-BD589E280D19}" srcId="{18DFAF98-598C-41E7-B582-B1ADCCC349F5}" destId="{FC8D901F-1D95-485C-BAD2-A9A839B4A38B}" srcOrd="1" destOrd="0" parTransId="{2ADFC886-5151-490B-8481-A0ECDB403CD5}" sibTransId="{35F07F9D-B41F-4E34-9A30-22A0D05E2587}"/>
    <dgm:cxn modelId="{CFA0F8B4-6FC1-4429-94AF-96E8926C3407}" srcId="{18DFAF98-598C-41E7-B582-B1ADCCC349F5}" destId="{8EE9F2BC-5A31-4698-ACFE-04AC19AA8504}" srcOrd="0" destOrd="0" parTransId="{9EC9ABD5-51D5-420C-87B5-6A935E6E811C}" sibTransId="{75A6754B-B71F-4799-B814-12D2A6E2276C}"/>
    <dgm:cxn modelId="{8BE413B7-19CC-448D-ADBD-29479597B506}" type="presOf" srcId="{8803C412-938C-408D-8480-1CCA868CD7C0}" destId="{B6442FB1-5F69-41E7-AEAF-FBAB1764A7C6}" srcOrd="0" destOrd="0" presId="urn:microsoft.com/office/officeart/2005/8/layout/hProcess4"/>
    <dgm:cxn modelId="{6130D4BF-FE50-4EC8-83FD-E0FCABD2DF87}" type="presOf" srcId="{4741C4BA-61A7-46BB-8C2D-2AAC790DDAD3}" destId="{FC6DDEB2-4B45-4F16-BD8D-0A60C5B585B3}" srcOrd="0" destOrd="0" presId="urn:microsoft.com/office/officeart/2005/8/layout/hProcess4"/>
    <dgm:cxn modelId="{99A2C4CF-20FD-4338-B7BF-3853FF3A055C}" type="presOf" srcId="{18DFAF98-598C-41E7-B582-B1ADCCC349F5}" destId="{B0527771-C727-4D25-A259-63CBA4E2CEEF}" srcOrd="0" destOrd="0" presId="urn:microsoft.com/office/officeart/2005/8/layout/hProcess4"/>
    <dgm:cxn modelId="{1F237CD2-6FE0-48A2-ABDB-80CB45860022}" type="presOf" srcId="{FD6BD0B0-CA50-443D-A651-E08C1B5EBE2B}" destId="{C5608A5D-714A-4216-A36F-E03849BB1C79}" srcOrd="0" destOrd="0" presId="urn:microsoft.com/office/officeart/2005/8/layout/hProcess4"/>
    <dgm:cxn modelId="{2808B2DB-2932-4BA1-80A7-95447C72CCCF}" type="presOf" srcId="{11C89C70-4902-45B7-8BBF-DAC2F03C92B9}" destId="{0B7BC7E8-37EE-4B8D-ACD4-3215E990F857}" srcOrd="1" destOrd="1" presId="urn:microsoft.com/office/officeart/2005/8/layout/hProcess4"/>
    <dgm:cxn modelId="{60F5C6E1-07B0-482C-A949-B25FB87A1A99}" type="presOf" srcId="{19016F57-4C06-4757-BA61-030F16EA099B}" destId="{0B7BC7E8-37EE-4B8D-ACD4-3215E990F857}" srcOrd="1" destOrd="0" presId="urn:microsoft.com/office/officeart/2005/8/layout/hProcess4"/>
    <dgm:cxn modelId="{D9A123E6-1543-462B-B9A6-A095FD9BA64A}" type="presOf" srcId="{42452513-142D-460B-AED2-91333967735C}" destId="{8D5AC01C-184E-4756-A853-9CB2858E8254}" srcOrd="0" destOrd="0" presId="urn:microsoft.com/office/officeart/2005/8/layout/hProcess4"/>
    <dgm:cxn modelId="{0B47C8EB-4B74-43AD-8219-D76A6829D02A}" srcId="{8803C412-938C-408D-8480-1CCA868CD7C0}" destId="{1971D99C-1AE7-43FB-AD4E-9534C206EC02}" srcOrd="1" destOrd="0" parTransId="{FA5F47EA-6511-4B6B-B5B6-6B9E79F77139}" sibTransId="{D016C791-371C-43AB-A8E0-46A011D488D4}"/>
    <dgm:cxn modelId="{154A0A5E-30C3-4237-BC4D-D70643B9C467}" type="presParOf" srcId="{FC6DDEB2-4B45-4F16-BD8D-0A60C5B585B3}" destId="{F4AECF10-CA68-45FC-982A-8E9F44047565}" srcOrd="0" destOrd="0" presId="urn:microsoft.com/office/officeart/2005/8/layout/hProcess4"/>
    <dgm:cxn modelId="{2000A9DD-644F-4DB9-9C7D-A45BE4E823C0}" type="presParOf" srcId="{FC6DDEB2-4B45-4F16-BD8D-0A60C5B585B3}" destId="{A020F025-5C42-4253-BF08-9313B7323E3A}" srcOrd="1" destOrd="0" presId="urn:microsoft.com/office/officeart/2005/8/layout/hProcess4"/>
    <dgm:cxn modelId="{16678DEB-1EB5-4C11-9D65-C8BCB5DC0906}" type="presParOf" srcId="{FC6DDEB2-4B45-4F16-BD8D-0A60C5B585B3}" destId="{D4670673-02BD-4CBA-B9FC-C43D32141035}" srcOrd="2" destOrd="0" presId="urn:microsoft.com/office/officeart/2005/8/layout/hProcess4"/>
    <dgm:cxn modelId="{D89387FC-91CC-4CE0-A873-44AA59FA1A0A}" type="presParOf" srcId="{D4670673-02BD-4CBA-B9FC-C43D32141035}" destId="{91388783-4D82-404F-A339-08E144003530}" srcOrd="0" destOrd="0" presId="urn:microsoft.com/office/officeart/2005/8/layout/hProcess4"/>
    <dgm:cxn modelId="{3C5F509A-FA1B-4E5F-98B6-F34F967388A3}" type="presParOf" srcId="{91388783-4D82-404F-A339-08E144003530}" destId="{5896AF9F-DE35-424A-834C-F59C65E58091}" srcOrd="0" destOrd="0" presId="urn:microsoft.com/office/officeart/2005/8/layout/hProcess4"/>
    <dgm:cxn modelId="{A85C1DEF-DCA4-4789-93A6-E47F315AC67A}" type="presParOf" srcId="{91388783-4D82-404F-A339-08E144003530}" destId="{B218EBD8-C4E7-4874-AC4D-ECC94A04117B}" srcOrd="1" destOrd="0" presId="urn:microsoft.com/office/officeart/2005/8/layout/hProcess4"/>
    <dgm:cxn modelId="{F9111493-90F5-4301-B9A3-AB23CD636A3C}" type="presParOf" srcId="{91388783-4D82-404F-A339-08E144003530}" destId="{5C07BF99-18DB-4FEC-949D-3B7B27A1CB7C}" srcOrd="2" destOrd="0" presId="urn:microsoft.com/office/officeart/2005/8/layout/hProcess4"/>
    <dgm:cxn modelId="{03440BCB-C5AC-4F4C-81A0-627273C45598}" type="presParOf" srcId="{91388783-4D82-404F-A339-08E144003530}" destId="{B0527771-C727-4D25-A259-63CBA4E2CEEF}" srcOrd="3" destOrd="0" presId="urn:microsoft.com/office/officeart/2005/8/layout/hProcess4"/>
    <dgm:cxn modelId="{00B1F3C2-A9E1-4494-BA7F-C488F57B70C2}" type="presParOf" srcId="{91388783-4D82-404F-A339-08E144003530}" destId="{8F69FC50-0A13-43D2-AB98-F9F9029D30EE}" srcOrd="4" destOrd="0" presId="urn:microsoft.com/office/officeart/2005/8/layout/hProcess4"/>
    <dgm:cxn modelId="{06C8C90A-6D1B-4FF9-8CD3-EE1204A023E2}" type="presParOf" srcId="{D4670673-02BD-4CBA-B9FC-C43D32141035}" destId="{BFB1D401-82C5-4E83-A194-A99F7650016E}" srcOrd="1" destOrd="0" presId="urn:microsoft.com/office/officeart/2005/8/layout/hProcess4"/>
    <dgm:cxn modelId="{56458001-CD95-4C99-AEC0-D1F87A02EB66}" type="presParOf" srcId="{D4670673-02BD-4CBA-B9FC-C43D32141035}" destId="{E7C5052D-131D-41B3-971B-B37F842366A2}" srcOrd="2" destOrd="0" presId="urn:microsoft.com/office/officeart/2005/8/layout/hProcess4"/>
    <dgm:cxn modelId="{3B8993BF-670E-4426-8885-04D48EC80F5B}" type="presParOf" srcId="{E7C5052D-131D-41B3-971B-B37F842366A2}" destId="{5279CE5C-D2F4-4F49-960B-32918A175AA7}" srcOrd="0" destOrd="0" presId="urn:microsoft.com/office/officeart/2005/8/layout/hProcess4"/>
    <dgm:cxn modelId="{D10ECC7E-493D-4A08-A55D-A024800157BA}" type="presParOf" srcId="{E7C5052D-131D-41B3-971B-B37F842366A2}" destId="{8112A972-70CD-41F3-9471-4A3A7AC15259}" srcOrd="1" destOrd="0" presId="urn:microsoft.com/office/officeart/2005/8/layout/hProcess4"/>
    <dgm:cxn modelId="{8A9322A5-B9CD-4952-9E55-AB849A209AF2}" type="presParOf" srcId="{E7C5052D-131D-41B3-971B-B37F842366A2}" destId="{0B7BC7E8-37EE-4B8D-ACD4-3215E990F857}" srcOrd="2" destOrd="0" presId="urn:microsoft.com/office/officeart/2005/8/layout/hProcess4"/>
    <dgm:cxn modelId="{E4B27453-DA88-4FDC-90A3-E8D738917B38}" type="presParOf" srcId="{E7C5052D-131D-41B3-971B-B37F842366A2}" destId="{8D5AC01C-184E-4756-A853-9CB2858E8254}" srcOrd="3" destOrd="0" presId="urn:microsoft.com/office/officeart/2005/8/layout/hProcess4"/>
    <dgm:cxn modelId="{11F1C1A1-4295-48B8-93EA-D0427036D00D}" type="presParOf" srcId="{E7C5052D-131D-41B3-971B-B37F842366A2}" destId="{BFBEBE6E-D740-4ACF-B7A0-0AC7CA5EB6F9}" srcOrd="4" destOrd="0" presId="urn:microsoft.com/office/officeart/2005/8/layout/hProcess4"/>
    <dgm:cxn modelId="{6C9E38CB-D08B-46B3-8852-37E9FA91202B}" type="presParOf" srcId="{D4670673-02BD-4CBA-B9FC-C43D32141035}" destId="{C5608A5D-714A-4216-A36F-E03849BB1C79}" srcOrd="3" destOrd="0" presId="urn:microsoft.com/office/officeart/2005/8/layout/hProcess4"/>
    <dgm:cxn modelId="{6D51C1B2-5AB8-4323-B937-3BCF0A5505A7}" type="presParOf" srcId="{D4670673-02BD-4CBA-B9FC-C43D32141035}" destId="{42075E23-3935-490F-A832-FBBBF64B758C}" srcOrd="4" destOrd="0" presId="urn:microsoft.com/office/officeart/2005/8/layout/hProcess4"/>
    <dgm:cxn modelId="{FA52858E-79C0-4902-8C64-DC53F4ECD305}" type="presParOf" srcId="{42075E23-3935-490F-A832-FBBBF64B758C}" destId="{A8C23B46-B130-48E4-B258-A65A863D6A7C}" srcOrd="0" destOrd="0" presId="urn:microsoft.com/office/officeart/2005/8/layout/hProcess4"/>
    <dgm:cxn modelId="{FAC4FFB6-CF0A-41AA-BCBF-CC31A92264D0}" type="presParOf" srcId="{42075E23-3935-490F-A832-FBBBF64B758C}" destId="{78258731-1A31-4A7A-BF91-2C35A9FB1101}" srcOrd="1" destOrd="0" presId="urn:microsoft.com/office/officeart/2005/8/layout/hProcess4"/>
    <dgm:cxn modelId="{4B99795E-00F4-4073-8CD7-055706EBF6A5}" type="presParOf" srcId="{42075E23-3935-490F-A832-FBBBF64B758C}" destId="{6FE08AEA-2685-4DD2-A10B-E5C90F2A672D}" srcOrd="2" destOrd="0" presId="urn:microsoft.com/office/officeart/2005/8/layout/hProcess4"/>
    <dgm:cxn modelId="{F14FF805-2014-4ABA-AE7E-71800550C72F}" type="presParOf" srcId="{42075E23-3935-490F-A832-FBBBF64B758C}" destId="{B6442FB1-5F69-41E7-AEAF-FBAB1764A7C6}" srcOrd="3" destOrd="0" presId="urn:microsoft.com/office/officeart/2005/8/layout/hProcess4"/>
    <dgm:cxn modelId="{4E99CFFF-2755-4FE7-B963-70FE8D637F84}" type="presParOf" srcId="{42075E23-3935-490F-A832-FBBBF64B758C}" destId="{867AF823-B95A-4DA5-9EB1-D2BCB148EFF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8EBD8-C4E7-4874-AC4D-ECC94A04117B}">
      <dsp:nvSpPr>
        <dsp:cNvPr id="0" name=""/>
        <dsp:cNvSpPr/>
      </dsp:nvSpPr>
      <dsp:spPr>
        <a:xfrm>
          <a:off x="54076" y="248690"/>
          <a:ext cx="1297061" cy="1685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Реконструкция УЛК </a:t>
          </a:r>
          <a:r>
            <a:rPr lang="ru-RU" sz="1000" kern="1200" dirty="0" err="1"/>
            <a:t>пр.М.Нагибина</a:t>
          </a:r>
          <a:r>
            <a:rPr lang="ru-RU" sz="1000" kern="1200" dirty="0"/>
            <a:t>, 13 (1, 5 </a:t>
          </a:r>
          <a:r>
            <a:rPr lang="ru-RU" sz="1000" kern="1200" dirty="0" err="1"/>
            <a:t>эт</a:t>
          </a:r>
          <a:r>
            <a:rPr lang="ru-RU" sz="1000" kern="1200" dirty="0"/>
            <a:t>.)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Коворкинг «Территория действий»</a:t>
          </a:r>
        </a:p>
      </dsp:txBody>
      <dsp:txXfrm>
        <a:off x="92066" y="286680"/>
        <a:ext cx="1221081" cy="1248650"/>
      </dsp:txXfrm>
    </dsp:sp>
    <dsp:sp modelId="{BFB1D401-82C5-4E83-A194-A99F7650016E}">
      <dsp:nvSpPr>
        <dsp:cNvPr id="0" name=""/>
        <dsp:cNvSpPr/>
      </dsp:nvSpPr>
      <dsp:spPr>
        <a:xfrm>
          <a:off x="773509" y="777473"/>
          <a:ext cx="1480727" cy="1480727"/>
        </a:xfrm>
        <a:prstGeom prst="leftCircularArrow">
          <a:avLst>
            <a:gd name="adj1" fmla="val 3492"/>
            <a:gd name="adj2" fmla="val 433158"/>
            <a:gd name="adj3" fmla="val 2208669"/>
            <a:gd name="adj4" fmla="val 9024489"/>
            <a:gd name="adj5" fmla="val 407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27771-C727-4D25-A259-63CBA4E2CEEF}">
      <dsp:nvSpPr>
        <dsp:cNvPr id="0" name=""/>
        <dsp:cNvSpPr/>
      </dsp:nvSpPr>
      <dsp:spPr>
        <a:xfrm>
          <a:off x="342312" y="1397295"/>
          <a:ext cx="1152943" cy="458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2021</a:t>
          </a:r>
        </a:p>
      </dsp:txBody>
      <dsp:txXfrm>
        <a:off x="355741" y="1410724"/>
        <a:ext cx="1126085" cy="431629"/>
      </dsp:txXfrm>
    </dsp:sp>
    <dsp:sp modelId="{8112A972-70CD-41F3-9471-4A3A7AC15259}">
      <dsp:nvSpPr>
        <dsp:cNvPr id="0" name=""/>
        <dsp:cNvSpPr/>
      </dsp:nvSpPr>
      <dsp:spPr>
        <a:xfrm>
          <a:off x="1741460" y="556734"/>
          <a:ext cx="1297061" cy="1069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Нагибина (2-4), территория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Днепровский (кровля, лектории)</a:t>
          </a:r>
        </a:p>
      </dsp:txBody>
      <dsp:txXfrm>
        <a:off x="1766079" y="810597"/>
        <a:ext cx="1247823" cy="791322"/>
      </dsp:txXfrm>
    </dsp:sp>
    <dsp:sp modelId="{C5608A5D-714A-4216-A36F-E03849BB1C79}">
      <dsp:nvSpPr>
        <dsp:cNvPr id="0" name=""/>
        <dsp:cNvSpPr/>
      </dsp:nvSpPr>
      <dsp:spPr>
        <a:xfrm>
          <a:off x="2450084" y="-116873"/>
          <a:ext cx="1646462" cy="1646462"/>
        </a:xfrm>
        <a:prstGeom prst="circularArrow">
          <a:avLst>
            <a:gd name="adj1" fmla="val 3140"/>
            <a:gd name="adj2" fmla="val 386320"/>
            <a:gd name="adj3" fmla="val 19438169"/>
            <a:gd name="adj4" fmla="val 12575511"/>
            <a:gd name="adj5" fmla="val 366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AC01C-184E-4756-A853-9CB2858E8254}">
      <dsp:nvSpPr>
        <dsp:cNvPr id="0" name=""/>
        <dsp:cNvSpPr/>
      </dsp:nvSpPr>
      <dsp:spPr>
        <a:xfrm>
          <a:off x="2029696" y="327491"/>
          <a:ext cx="1152943" cy="458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2022-25</a:t>
          </a:r>
        </a:p>
      </dsp:txBody>
      <dsp:txXfrm>
        <a:off x="2043125" y="340920"/>
        <a:ext cx="1126085" cy="431629"/>
      </dsp:txXfrm>
    </dsp:sp>
    <dsp:sp modelId="{78258731-1A31-4A7A-BF91-2C35A9FB1101}">
      <dsp:nvSpPr>
        <dsp:cNvPr id="0" name=""/>
        <dsp:cNvSpPr/>
      </dsp:nvSpPr>
      <dsp:spPr>
        <a:xfrm>
          <a:off x="3428845" y="556734"/>
          <a:ext cx="1297061" cy="1069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Кампус Днепровский, 116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Общежитие №1</a:t>
          </a:r>
        </a:p>
      </dsp:txBody>
      <dsp:txXfrm>
        <a:off x="3453464" y="581353"/>
        <a:ext cx="1247823" cy="791322"/>
      </dsp:txXfrm>
    </dsp:sp>
    <dsp:sp modelId="{B6442FB1-5F69-41E7-AEAF-FBAB1764A7C6}">
      <dsp:nvSpPr>
        <dsp:cNvPr id="0" name=""/>
        <dsp:cNvSpPr/>
      </dsp:nvSpPr>
      <dsp:spPr>
        <a:xfrm>
          <a:off x="3717080" y="1397295"/>
          <a:ext cx="1152943" cy="458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2025-2030</a:t>
          </a:r>
        </a:p>
      </dsp:txBody>
      <dsp:txXfrm>
        <a:off x="3730509" y="1410724"/>
        <a:ext cx="1126085" cy="431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F2843-D6E6-6C4C-93E1-00A83D3ADD2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606B-7A79-6748-A243-3F96CB741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40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E5FCF-B415-48F2-9511-4BCFA3F0EAB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88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E5FCF-B415-48F2-9511-4BCFA3F0EAB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64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E5FCF-B415-48F2-9511-4BCFA3F0EAB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3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E5FCF-B415-48F2-9511-4BCFA3F0EAB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76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E5FCF-B415-48F2-9511-4BCFA3F0EAB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3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E5FCF-B415-48F2-9511-4BCFA3F0EAB9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63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D84-251B-45F5-B7EF-90B7345876A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1B31-9E9F-4C23-BFCE-001792E0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589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D84-251B-45F5-B7EF-90B7345876A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1B31-9E9F-4C23-BFCE-001792E0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38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D84-251B-45F5-B7EF-90B7345876A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1B31-9E9F-4C23-BFCE-001792E0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09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D84-251B-45F5-B7EF-90B7345876A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1B31-9E9F-4C23-BFCE-001792E0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723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D84-251B-45F5-B7EF-90B7345876A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1B31-9E9F-4C23-BFCE-001792E0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815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D84-251B-45F5-B7EF-90B7345876A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1B31-9E9F-4C23-BFCE-001792E0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25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D84-251B-45F5-B7EF-90B7345876A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1B31-9E9F-4C23-BFCE-001792E0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60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D84-251B-45F5-B7EF-90B7345876A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1B31-9E9F-4C23-BFCE-001792E0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773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D84-251B-45F5-B7EF-90B7345876A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1B31-9E9F-4C23-BFCE-001792E0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55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D84-251B-45F5-B7EF-90B7345876A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1B31-9E9F-4C23-BFCE-001792E0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120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D84-251B-45F5-B7EF-90B7345876A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1B31-9E9F-4C23-BFCE-001792E0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96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33D84-251B-45F5-B7EF-90B7345876A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51B31-9E9F-4C23-BFCE-001792E0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70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comments" Target="../comments/comment1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3CD166F-ED88-4E49-B4D7-36B7F6069288}"/>
              </a:ext>
            </a:extLst>
          </p:cNvPr>
          <p:cNvSpPr txBox="1"/>
          <p:nvPr/>
        </p:nvSpPr>
        <p:spPr>
          <a:xfrm>
            <a:off x="1893328" y="1292442"/>
            <a:ext cx="84585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ПЕРЕЧЕНЬ </a:t>
            </a:r>
          </a:p>
          <a:p>
            <a:pPr algn="ctr"/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мероприятий по реализации </a:t>
            </a:r>
          </a:p>
          <a:p>
            <a:pPr algn="ctr"/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Программы стратегического академического лидерства </a:t>
            </a:r>
          </a:p>
          <a:p>
            <a:pPr algn="ctr"/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Южного федерального университета</a:t>
            </a:r>
          </a:p>
          <a:p>
            <a:pPr algn="ctr"/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(профиль университета в сфере психологических и педагогических исследований и образования)</a:t>
            </a:r>
          </a:p>
          <a:p>
            <a:pPr algn="ctr"/>
            <a:endParaRPr lang="ru-RU" sz="3600" b="1" dirty="0"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26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94D17-3577-407D-9DFD-A1E526D006B4}"/>
              </a:ext>
            </a:extLst>
          </p:cNvPr>
          <p:cNvSpPr txBox="1"/>
          <p:nvPr/>
        </p:nvSpPr>
        <p:spPr>
          <a:xfrm>
            <a:off x="2670892" y="1090961"/>
            <a:ext cx="7090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5. Внедрение нового исследовательского протокола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4C58B-AA47-448C-AFA5-EF75FF9ED805}"/>
              </a:ext>
            </a:extLst>
          </p:cNvPr>
          <p:cNvSpPr txBox="1"/>
          <p:nvPr/>
        </p:nvSpPr>
        <p:spPr>
          <a:xfrm>
            <a:off x="2058578" y="499205"/>
            <a:ext cx="801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Научно-технологический прорыв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9932E1E-3FAD-4A02-BAEE-6EF14E79895A}"/>
              </a:ext>
            </a:extLst>
          </p:cNvPr>
          <p:cNvGrpSpPr/>
          <p:nvPr/>
        </p:nvGrpSpPr>
        <p:grpSpPr>
          <a:xfrm>
            <a:off x="704675" y="2146852"/>
            <a:ext cx="10782651" cy="4290959"/>
            <a:chOff x="704675" y="2146852"/>
            <a:chExt cx="10782651" cy="4290959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E41CEEE-9C1C-48AB-B9D7-98D0B39CB852}"/>
                </a:ext>
              </a:extLst>
            </p:cNvPr>
            <p:cNvSpPr/>
            <p:nvPr/>
          </p:nvSpPr>
          <p:spPr>
            <a:xfrm>
              <a:off x="704676" y="2146852"/>
              <a:ext cx="5490759" cy="902073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Модель сетевых научно-образовательных команд</a:t>
              </a:r>
            </a:p>
            <a:p>
              <a:pPr algn="ctr"/>
              <a:r>
                <a:rPr lang="ru-RU" sz="1400" i="1" dirty="0">
                  <a:latin typeface="Times New Roman" panose="02020603050405020304" pitchFamily="18" charset="0"/>
                </a:rPr>
                <a:t>(новые лаборатории: социальная психология внешнего облика, психолингвистика и культурный интеллект, </a:t>
              </a:r>
              <a:r>
                <a:rPr lang="ru-RU" sz="1400" i="1" dirty="0" err="1">
                  <a:latin typeface="Times New Roman" panose="02020603050405020304" pitchFamily="18" charset="0"/>
                </a:rPr>
                <a:t>этнопедагогика</a:t>
              </a:r>
              <a:r>
                <a:rPr lang="ru-RU" sz="1400" i="1" dirty="0">
                  <a:latin typeface="Times New Roman" panose="02020603050405020304" pitchFamily="18" charset="0"/>
                </a:rPr>
                <a:t> (в </a:t>
              </a:r>
              <a:r>
                <a:rPr lang="ru-RU" sz="1400" i="1" dirty="0" err="1">
                  <a:latin typeface="Times New Roman" panose="02020603050405020304" pitchFamily="18" charset="0"/>
                </a:rPr>
                <a:t>т.ч.казачий</a:t>
              </a:r>
              <a:r>
                <a:rPr lang="ru-RU" sz="1400" i="1" dirty="0">
                  <a:latin typeface="Times New Roman" panose="02020603050405020304" pitchFamily="18" charset="0"/>
                </a:rPr>
                <a:t> компонент), анализ данных в образовании)</a:t>
              </a:r>
              <a:endParaRPr lang="ru-RU" sz="1400" i="1" dirty="0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99DD6A9-E543-4E14-887C-EB4586774C24}"/>
                </a:ext>
              </a:extLst>
            </p:cNvPr>
            <p:cNvSpPr/>
            <p:nvPr/>
          </p:nvSpPr>
          <p:spPr>
            <a:xfrm>
              <a:off x="704676" y="3240630"/>
              <a:ext cx="4978277" cy="601785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Повестка  в соответствии с мировыми научными </a:t>
              </a:r>
              <a:r>
                <a:rPr lang="ru-RU" sz="1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фронтирами</a:t>
              </a: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(макет плана НИР в логике </a:t>
              </a:r>
              <a:r>
                <a:rPr lang="ru-RU" sz="1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фронтиров</a:t>
              </a: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A18C298-88C5-4EC3-9752-258D5E484BA7}"/>
                </a:ext>
              </a:extLst>
            </p:cNvPr>
            <p:cNvSpPr/>
            <p:nvPr/>
          </p:nvSpPr>
          <p:spPr>
            <a:xfrm>
              <a:off x="704676" y="4034118"/>
              <a:ext cx="4978277" cy="601785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Политика открытых данных </a:t>
              </a:r>
            </a:p>
            <a:p>
              <a:pPr algn="ctr"/>
              <a:r>
                <a:rPr lang="ru-RU" sz="1400" i="1" dirty="0">
                  <a:latin typeface="Times New Roman" panose="02020603050405020304" pitchFamily="18" charset="0"/>
                </a:rPr>
                <a:t>(каждое исследование – в </a:t>
              </a:r>
              <a:r>
                <a:rPr lang="ru-RU" sz="1400" i="1" dirty="0" err="1">
                  <a:latin typeface="Times New Roman" panose="02020603050405020304" pitchFamily="18" charset="0"/>
                </a:rPr>
                <a:t>репозиторий</a:t>
              </a:r>
              <a:r>
                <a:rPr lang="ru-RU" sz="1400" i="1" dirty="0">
                  <a:latin typeface="Times New Roman" panose="02020603050405020304" pitchFamily="18" charset="0"/>
                </a:rPr>
                <a:t>)</a:t>
              </a:r>
              <a:endParaRPr lang="ru-RU" sz="1400" i="1" dirty="0"/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C04FD37-2AA6-41D3-896A-547EA7EF4939}"/>
                </a:ext>
              </a:extLst>
            </p:cNvPr>
            <p:cNvSpPr/>
            <p:nvPr/>
          </p:nvSpPr>
          <p:spPr>
            <a:xfrm>
              <a:off x="704676" y="4937716"/>
              <a:ext cx="4978277" cy="601785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Платформизация</a:t>
              </a: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научных исследований </a:t>
              </a:r>
            </a:p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(метод </a:t>
              </a:r>
              <a:r>
                <a:rPr lang="ru-RU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рек.по</a:t>
              </a:r>
              <a:r>
                <a:rPr lang="ru-RU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исследовательскому протоколу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394226C5-C1FA-442B-A319-CDFFF779C661}"/>
                </a:ext>
              </a:extLst>
            </p:cNvPr>
            <p:cNvSpPr/>
            <p:nvPr/>
          </p:nvSpPr>
          <p:spPr>
            <a:xfrm>
              <a:off x="6509049" y="2441196"/>
              <a:ext cx="4978277" cy="601785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Этическая экспертиза программ научных исследований</a:t>
              </a:r>
            </a:p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(создание этического комитета)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D0442BDD-CBA2-4C7B-AABC-3BF3F6F60306}"/>
                </a:ext>
              </a:extLst>
            </p:cNvPr>
            <p:cNvSpPr/>
            <p:nvPr/>
          </p:nvSpPr>
          <p:spPr>
            <a:xfrm>
              <a:off x="6509049" y="3234684"/>
              <a:ext cx="4978277" cy="601785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Формирование базы данных исследований и помещение их в открытый доступ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D44EBFFA-61DC-48C2-8DF3-ADC040A57179}"/>
                </a:ext>
              </a:extLst>
            </p:cNvPr>
            <p:cNvSpPr/>
            <p:nvPr/>
          </p:nvSpPr>
          <p:spPr>
            <a:xfrm>
              <a:off x="6509049" y="4028172"/>
              <a:ext cx="4978277" cy="822124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Формирование «живой лаборатории» с целью сбора и обработки больших данных в сфере образования, психометрии и эконометрики образования (совместно с ЮНИСЕФ) </a:t>
              </a:r>
              <a:endParaRPr lang="ru-RU" sz="1400" i="1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430BBECA-5057-41EA-B454-7AF8E5AB97B1}"/>
                </a:ext>
              </a:extLst>
            </p:cNvPr>
            <p:cNvSpPr/>
            <p:nvPr/>
          </p:nvSpPr>
          <p:spPr>
            <a:xfrm>
              <a:off x="6509049" y="4931771"/>
              <a:ext cx="4978277" cy="601785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Консолидация кадрового состава НПР</a:t>
              </a:r>
              <a:endParaRPr lang="ru-RU" sz="1400" i="1" dirty="0"/>
            </a:p>
          </p:txBody>
        </p:sp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9D870E1-99B8-4CA5-9A0E-E86A2BE96E4F}"/>
                </a:ext>
              </a:extLst>
            </p:cNvPr>
            <p:cNvSpPr/>
            <p:nvPr/>
          </p:nvSpPr>
          <p:spPr>
            <a:xfrm>
              <a:off x="704675" y="5836026"/>
              <a:ext cx="4978277" cy="601785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Формат «живых» лабораторий (с вузами РФ, не менее 10 проектных инициатив)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2405ABFC-EA59-42AD-8305-533E7EAF871E}"/>
                </a:ext>
              </a:extLst>
            </p:cNvPr>
            <p:cNvSpPr/>
            <p:nvPr/>
          </p:nvSpPr>
          <p:spPr>
            <a:xfrm>
              <a:off x="6509049" y="5836026"/>
              <a:ext cx="4978277" cy="601785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Массовое вовлечение в состав проектных команд аспирантов и студентов, исследователей-юниоров (не менее 50 %)</a:t>
              </a:r>
              <a:endParaRPr lang="ru-RU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50792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F06B99D-45BD-4AA2-939E-A5F3784BF83E}"/>
              </a:ext>
            </a:extLst>
          </p:cNvPr>
          <p:cNvGrpSpPr/>
          <p:nvPr/>
        </p:nvGrpSpPr>
        <p:grpSpPr>
          <a:xfrm>
            <a:off x="704673" y="2404786"/>
            <a:ext cx="10782651" cy="3364009"/>
            <a:chOff x="704673" y="2605142"/>
            <a:chExt cx="10782651" cy="3364009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90030DFC-2636-4C1B-BC96-6841EEA97275}"/>
                </a:ext>
              </a:extLst>
            </p:cNvPr>
            <p:cNvSpPr/>
            <p:nvPr/>
          </p:nvSpPr>
          <p:spPr>
            <a:xfrm>
              <a:off x="704674" y="2605142"/>
              <a:ext cx="4978277" cy="1084595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Оформление разработанных психологических и педагогических технологий и методик в формате результатов интеллектуальной собственности</a:t>
              </a:r>
            </a:p>
            <a:p>
              <a:pPr algn="ctr"/>
              <a:r>
                <a:rPr lang="ru-RU" sz="1600" i="1" dirty="0">
                  <a:latin typeface="Times New Roman" panose="02020603050405020304" pitchFamily="18" charset="0"/>
                </a:rPr>
                <a:t>(не менее 5 РИД) </a:t>
              </a:r>
              <a:endParaRPr lang="ru-RU" sz="1600" i="1" dirty="0"/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6407D44-0942-482A-B38E-E7BB0BCC5E85}"/>
                </a:ext>
              </a:extLst>
            </p:cNvPr>
            <p:cNvSpPr/>
            <p:nvPr/>
          </p:nvSpPr>
          <p:spPr>
            <a:xfrm>
              <a:off x="6509047" y="2605142"/>
              <a:ext cx="4978277" cy="1084595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Введение сервиса обработки эмпирических данных с использованием сложных методов математического моделирования (команда </a:t>
              </a:r>
              <a:r>
                <a:rPr lang="en-US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data science </a:t>
              </a:r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 образовании и психологии) </a:t>
              </a:r>
              <a:endParaRPr lang="ru-RU" sz="1600" i="1" dirty="0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AFAD5934-9917-4AF4-929E-6CCD417349E4}"/>
                </a:ext>
              </a:extLst>
            </p:cNvPr>
            <p:cNvSpPr/>
            <p:nvPr/>
          </p:nvSpPr>
          <p:spPr>
            <a:xfrm>
              <a:off x="704673" y="4065966"/>
              <a:ext cx="4978277" cy="7652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Формирование и продвижение цифровой витрины проектов </a:t>
              </a:r>
              <a:endParaRPr lang="ru-RU" sz="1600" i="1" dirty="0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5A114821-7D51-45CA-BAA6-72F26A362DF0}"/>
                </a:ext>
              </a:extLst>
            </p:cNvPr>
            <p:cNvSpPr/>
            <p:nvPr/>
          </p:nvSpPr>
          <p:spPr>
            <a:xfrm>
              <a:off x="6509047" y="4065966"/>
              <a:ext cx="4978277" cy="7652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Формирование команды, осуществляющей техническое, нормативно-правовое и организационное сопровождение разработки РИД</a:t>
              </a:r>
              <a:endParaRPr lang="ru-RU" sz="1600" i="1" dirty="0"/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D1FA3DA2-282F-4683-A19E-E7C145BFD4C5}"/>
                </a:ext>
              </a:extLst>
            </p:cNvPr>
            <p:cNvSpPr/>
            <p:nvPr/>
          </p:nvSpPr>
          <p:spPr>
            <a:xfrm>
              <a:off x="3606858" y="5203902"/>
              <a:ext cx="4978277" cy="7652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Передача РИД по договорам (не менее 10 площадок внедрения)</a:t>
              </a:r>
              <a:endParaRPr lang="ru-RU" sz="1400" i="1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E794D17-3577-407D-9DFD-A1E526D006B4}"/>
              </a:ext>
            </a:extLst>
          </p:cNvPr>
          <p:cNvSpPr txBox="1"/>
          <p:nvPr/>
        </p:nvSpPr>
        <p:spPr>
          <a:xfrm>
            <a:off x="2704290" y="1447324"/>
            <a:ext cx="6783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6. Разработка и внедрение РИД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4C58B-AA47-448C-AFA5-EF75FF9ED805}"/>
              </a:ext>
            </a:extLst>
          </p:cNvPr>
          <p:cNvSpPr txBox="1"/>
          <p:nvPr/>
        </p:nvSpPr>
        <p:spPr>
          <a:xfrm>
            <a:off x="2058578" y="499205"/>
            <a:ext cx="6783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Трансфер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2204389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F06B99D-45BD-4AA2-939E-A5F3784BF83E}"/>
              </a:ext>
            </a:extLst>
          </p:cNvPr>
          <p:cNvGrpSpPr/>
          <p:nvPr/>
        </p:nvGrpSpPr>
        <p:grpSpPr>
          <a:xfrm>
            <a:off x="704673" y="2724132"/>
            <a:ext cx="10782651" cy="3044663"/>
            <a:chOff x="704673" y="2924488"/>
            <a:chExt cx="10782651" cy="3044663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90030DFC-2636-4C1B-BC96-6841EEA97275}"/>
                </a:ext>
              </a:extLst>
            </p:cNvPr>
            <p:cNvSpPr/>
            <p:nvPr/>
          </p:nvSpPr>
          <p:spPr>
            <a:xfrm>
              <a:off x="704674" y="2924488"/>
              <a:ext cx="4978277" cy="7652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Обучение по программам дополнительного образования профильных специалистов</a:t>
              </a:r>
            </a:p>
            <a:p>
              <a:pPr algn="ctr"/>
              <a:r>
                <a:rPr lang="ru-RU" sz="1600" i="1" dirty="0">
                  <a:latin typeface="Times New Roman" panose="02020603050405020304" pitchFamily="18" charset="0"/>
                </a:rPr>
                <a:t>(не менее 500 педагогов и психологов ЮФО)</a:t>
              </a:r>
              <a:endParaRPr lang="ru-RU" sz="1600" i="1" dirty="0"/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6407D44-0942-482A-B38E-E7BB0BCC5E85}"/>
                </a:ext>
              </a:extLst>
            </p:cNvPr>
            <p:cNvSpPr/>
            <p:nvPr/>
          </p:nvSpPr>
          <p:spPr>
            <a:xfrm>
              <a:off x="6509047" y="2924488"/>
              <a:ext cx="4978277" cy="7652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Реализация совместно с СУНЦ проекта «Акселератор предметно-методических разработок и психолого-педагогических технологий»</a:t>
              </a:r>
              <a:endParaRPr lang="ru-RU" sz="1600" i="1" dirty="0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AFAD5934-9917-4AF4-929E-6CCD417349E4}"/>
                </a:ext>
              </a:extLst>
            </p:cNvPr>
            <p:cNvSpPr/>
            <p:nvPr/>
          </p:nvSpPr>
          <p:spPr>
            <a:xfrm>
              <a:off x="704673" y="4065966"/>
              <a:ext cx="4978277" cy="7652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Реализация проектов подготовки педагогических команд образовательных учреждений</a:t>
              </a:r>
              <a:endParaRPr lang="ru-RU" sz="1600" i="1" dirty="0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5A114821-7D51-45CA-BAA6-72F26A362DF0}"/>
                </a:ext>
              </a:extLst>
            </p:cNvPr>
            <p:cNvSpPr/>
            <p:nvPr/>
          </p:nvSpPr>
          <p:spPr>
            <a:xfrm>
              <a:off x="6509047" y="4065966"/>
              <a:ext cx="4978277" cy="7652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Создание и апробация модели методического сопровождения педагогов</a:t>
              </a:r>
              <a:endParaRPr lang="ru-RU" sz="1600" i="1" dirty="0"/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D1FA3DA2-282F-4683-A19E-E7C145BFD4C5}"/>
                </a:ext>
              </a:extLst>
            </p:cNvPr>
            <p:cNvSpPr/>
            <p:nvPr/>
          </p:nvSpPr>
          <p:spPr>
            <a:xfrm>
              <a:off x="3606858" y="5203902"/>
              <a:ext cx="4978277" cy="7652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Запуск издательского проекта «Библиотека учебно-методических решений Научно-образовательного кластера ЮФО»</a:t>
              </a:r>
              <a:endParaRPr lang="ru-RU" sz="1400" i="1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E794D17-3577-407D-9DFD-A1E526D006B4}"/>
              </a:ext>
            </a:extLst>
          </p:cNvPr>
          <p:cNvSpPr txBox="1"/>
          <p:nvPr/>
        </p:nvSpPr>
        <p:spPr>
          <a:xfrm>
            <a:off x="2704290" y="1447324"/>
            <a:ext cx="6783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7. Диссеминация научных результатов и разработок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4C58B-AA47-448C-AFA5-EF75FF9ED805}"/>
              </a:ext>
            </a:extLst>
          </p:cNvPr>
          <p:cNvSpPr txBox="1"/>
          <p:nvPr/>
        </p:nvSpPr>
        <p:spPr>
          <a:xfrm>
            <a:off x="2058578" y="499205"/>
            <a:ext cx="6783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Трансфер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1174208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3CD166F-ED88-4E49-B4D7-36B7F6069288}"/>
              </a:ext>
            </a:extLst>
          </p:cNvPr>
          <p:cNvSpPr txBox="1"/>
          <p:nvPr/>
        </p:nvSpPr>
        <p:spPr>
          <a:xfrm>
            <a:off x="1428256" y="2551837"/>
            <a:ext cx="9335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Политика в сфере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16469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453D1C-E0D0-4A6C-882A-5B7B2D761CCB}"/>
              </a:ext>
            </a:extLst>
          </p:cNvPr>
          <p:cNvSpPr txBox="1"/>
          <p:nvPr/>
        </p:nvSpPr>
        <p:spPr>
          <a:xfrm>
            <a:off x="1721768" y="178645"/>
            <a:ext cx="874846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/>
          </a:p>
          <a:p>
            <a:pPr algn="ctr"/>
            <a:endParaRPr lang="ru-RU" sz="1400" b="1" dirty="0"/>
          </a:p>
          <a:p>
            <a:pPr algn="ctr">
              <a:buFont typeface="Wingdings" pitchFamily="2" charset="2"/>
              <a:buChar char="Ø"/>
            </a:pPr>
            <a:endParaRPr lang="ru-RU" sz="1400" dirty="0"/>
          </a:p>
          <a:p>
            <a:pPr lvl="0" algn="ctr"/>
            <a:endParaRPr lang="ru-RU" sz="12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x-none" dirty="0"/>
              <a:t> 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B0D208-6519-3F4E-91B3-8F4BE83DA7D2}"/>
              </a:ext>
            </a:extLst>
          </p:cNvPr>
          <p:cNvSpPr txBox="1"/>
          <p:nvPr/>
        </p:nvSpPr>
        <p:spPr>
          <a:xfrm>
            <a:off x="1524000" y="27372"/>
            <a:ext cx="738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Политика в области образования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BAC95E-53AC-42E7-A319-E5E6209F4E53}"/>
              </a:ext>
            </a:extLst>
          </p:cNvPr>
          <p:cNvSpPr/>
          <p:nvPr/>
        </p:nvSpPr>
        <p:spPr>
          <a:xfrm>
            <a:off x="1753946" y="405113"/>
            <a:ext cx="6718318" cy="3239911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CEAB8C-005A-47E1-9688-867E33A51BC6}"/>
              </a:ext>
            </a:extLst>
          </p:cNvPr>
          <p:cNvSpPr txBox="1"/>
          <p:nvPr/>
        </p:nvSpPr>
        <p:spPr>
          <a:xfrm>
            <a:off x="2846425" y="463486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Образ настоящего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D03AC3-C865-4641-B7DF-830CC36DC6DC}"/>
              </a:ext>
            </a:extLst>
          </p:cNvPr>
          <p:cNvSpPr txBox="1"/>
          <p:nvPr/>
        </p:nvSpPr>
        <p:spPr>
          <a:xfrm>
            <a:off x="6305333" y="47071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Образ будущего</a:t>
            </a: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FFFA3847-256E-4115-8BF2-9472C2DF5C94}"/>
              </a:ext>
            </a:extLst>
          </p:cNvPr>
          <p:cNvSpPr/>
          <p:nvPr/>
        </p:nvSpPr>
        <p:spPr>
          <a:xfrm>
            <a:off x="1721768" y="3717032"/>
            <a:ext cx="3931568" cy="100801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«Образовательный «</a:t>
            </a:r>
            <a:r>
              <a:rPr lang="en-US" dirty="0"/>
              <a:t>greenfield</a:t>
            </a:r>
            <a:r>
              <a:rPr lang="ru-RU" dirty="0"/>
              <a:t>»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B5931E-2A9F-4B2E-B42B-2D790950F49F}"/>
              </a:ext>
            </a:extLst>
          </p:cNvPr>
          <p:cNvSpPr txBox="1"/>
          <p:nvPr/>
        </p:nvSpPr>
        <p:spPr>
          <a:xfrm>
            <a:off x="5735960" y="3735432"/>
            <a:ext cx="4801408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Проектный ход. </a:t>
            </a: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Апробация модели массового персонализированного обучения + стратификация программ в соответствии с запросами стейкхолдеров, заказом партнеров и образовательными запросами обучающихся</a:t>
            </a:r>
            <a:endParaRPr lang="ru-RU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D698B8-69D5-40C8-B6C6-925D2B6C7930}"/>
              </a:ext>
            </a:extLst>
          </p:cNvPr>
          <p:cNvSpPr txBox="1"/>
          <p:nvPr/>
        </p:nvSpPr>
        <p:spPr>
          <a:xfrm>
            <a:off x="8598688" y="442870"/>
            <a:ext cx="187154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Компетентностная модель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09CD9B-93DB-4571-AB0E-CA6D2B6E2E7C}"/>
              </a:ext>
            </a:extLst>
          </p:cNvPr>
          <p:cNvSpPr txBox="1"/>
          <p:nvPr/>
        </p:nvSpPr>
        <p:spPr>
          <a:xfrm>
            <a:off x="8611464" y="1011494"/>
            <a:ext cx="1858769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Модульная структура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D7F4C1-2D86-4CCD-AD84-370124A537B6}"/>
              </a:ext>
            </a:extLst>
          </p:cNvPr>
          <p:cNvSpPr txBox="1"/>
          <p:nvPr/>
        </p:nvSpPr>
        <p:spPr>
          <a:xfrm>
            <a:off x="8610391" y="1348471"/>
            <a:ext cx="185876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Технология демонстрационных компетентностных экзаменов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E1B29B-A1FE-42EC-BD3D-A029D53AEA77}"/>
              </a:ext>
            </a:extLst>
          </p:cNvPr>
          <p:cNvSpPr txBox="1"/>
          <p:nvPr/>
        </p:nvSpPr>
        <p:spPr>
          <a:xfrm>
            <a:off x="8629123" y="2291273"/>
            <a:ext cx="185876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Методика проектно-деятельностных интенсивов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4C949A-593A-46F6-9F95-90B635CE4919}"/>
              </a:ext>
            </a:extLst>
          </p:cNvPr>
          <p:cNvSpPr txBox="1"/>
          <p:nvPr/>
        </p:nvSpPr>
        <p:spPr>
          <a:xfrm>
            <a:off x="1583499" y="5096484"/>
            <a:ext cx="3894004" cy="18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Инициатива «Выявление, сопровождение, взращивание»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Инициатива «Стратифицированный портфель программ»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Инициатива «Инновационный педагогический дизайн образовательных программ» </a:t>
            </a:r>
            <a:endParaRPr lang="ru-RU" sz="1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4BC0FB-A3A7-4A99-B462-08DB6FFF2BB5}"/>
              </a:ext>
            </a:extLst>
          </p:cNvPr>
          <p:cNvSpPr txBox="1"/>
          <p:nvPr/>
        </p:nvSpPr>
        <p:spPr>
          <a:xfrm>
            <a:off x="2422120" y="4720351"/>
            <a:ext cx="2040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Стратегические инициативы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1F18D4-7A56-4394-AC47-56DC2C32838E}"/>
              </a:ext>
            </a:extLst>
          </p:cNvPr>
          <p:cNvSpPr txBox="1"/>
          <p:nvPr/>
        </p:nvSpPr>
        <p:spPr>
          <a:xfrm>
            <a:off x="5833751" y="6626070"/>
            <a:ext cx="190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Механизмы, инструменты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2B694F-7413-4327-9147-5558433B4694}"/>
              </a:ext>
            </a:extLst>
          </p:cNvPr>
          <p:cNvSpPr txBox="1"/>
          <p:nvPr/>
        </p:nvSpPr>
        <p:spPr>
          <a:xfrm>
            <a:off x="5477504" y="4672717"/>
            <a:ext cx="1537324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Оцифровка профориентационных проектов Образовательного кластера </a:t>
            </a:r>
            <a:endParaRPr lang="ru-RU" sz="1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6B89EC2-126C-446B-B371-853C6D8687B7}"/>
              </a:ext>
            </a:extLst>
          </p:cNvPr>
          <p:cNvSpPr txBox="1"/>
          <p:nvPr/>
        </p:nvSpPr>
        <p:spPr>
          <a:xfrm>
            <a:off x="7040561" y="4673924"/>
            <a:ext cx="1265849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Перезагрузка проекта «Кандидат в студенты»</a:t>
            </a:r>
            <a:endParaRPr lang="ru-RU" sz="12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76E3C64-6459-46C9-BD90-F5DA71FDD236}"/>
              </a:ext>
            </a:extLst>
          </p:cNvPr>
          <p:cNvSpPr txBox="1"/>
          <p:nvPr/>
        </p:nvSpPr>
        <p:spPr>
          <a:xfrm>
            <a:off x="5477504" y="5767944"/>
            <a:ext cx="249173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</a:rPr>
              <a:t>Диагностика когнитивных и </a:t>
            </a:r>
            <a:r>
              <a:rPr lang="ru-RU" sz="1200" dirty="0" err="1">
                <a:latin typeface="Times New Roman" panose="02020603050405020304" pitchFamily="18" charset="0"/>
              </a:rPr>
              <a:t>некогнитивных</a:t>
            </a:r>
            <a:r>
              <a:rPr lang="ru-RU" sz="1200" dirty="0">
                <a:latin typeface="Times New Roman" panose="02020603050405020304" pitchFamily="18" charset="0"/>
              </a:rPr>
              <a:t> навыков, сопровождение на основе больших данных и обратной связи</a:t>
            </a:r>
            <a:endParaRPr lang="ru-RU" sz="1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E47687-D146-491F-961F-421C616606BC}"/>
              </a:ext>
            </a:extLst>
          </p:cNvPr>
          <p:cNvSpPr txBox="1"/>
          <p:nvPr/>
        </p:nvSpPr>
        <p:spPr>
          <a:xfrm>
            <a:off x="8371587" y="4670299"/>
            <a:ext cx="2165781" cy="938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</a:rPr>
              <a:t>Модель и методики поддержки сквозных образовательных траекторий «детский сад-школа-колледж-университет-</a:t>
            </a:r>
            <a:r>
              <a:rPr lang="ru-RU" sz="1100" dirty="0" err="1">
                <a:latin typeface="Times New Roman" panose="02020603050405020304" pitchFamily="18" charset="0"/>
              </a:rPr>
              <a:t>проф.сообщество</a:t>
            </a:r>
            <a:r>
              <a:rPr lang="ru-RU" sz="1100" dirty="0">
                <a:latin typeface="Times New Roman" panose="02020603050405020304" pitchFamily="18" charset="0"/>
              </a:rPr>
              <a:t>»</a:t>
            </a:r>
            <a:endParaRPr lang="ru-RU" sz="11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FA542F-F8B5-4914-89C8-E7B2330E9581}"/>
              </a:ext>
            </a:extLst>
          </p:cNvPr>
          <p:cNvSpPr txBox="1"/>
          <p:nvPr/>
        </p:nvSpPr>
        <p:spPr>
          <a:xfrm>
            <a:off x="8005774" y="5767944"/>
            <a:ext cx="1186571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Инклюзивные ОП</a:t>
            </a:r>
            <a:endParaRPr lang="ru-RU" sz="1200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9ADDC90-3183-4F42-B13D-01199218DBB9}"/>
              </a:ext>
            </a:extLst>
          </p:cNvPr>
          <p:cNvCxnSpPr/>
          <p:nvPr/>
        </p:nvCxnSpPr>
        <p:spPr>
          <a:xfrm flipV="1">
            <a:off x="4246756" y="554036"/>
            <a:ext cx="1993261" cy="145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59DA7DB-7848-4906-94FF-8D1EAAEC6F2D}"/>
              </a:ext>
            </a:extLst>
          </p:cNvPr>
          <p:cNvCxnSpPr>
            <a:cxnSpLocks/>
          </p:cNvCxnSpPr>
          <p:nvPr/>
        </p:nvCxnSpPr>
        <p:spPr>
          <a:xfrm>
            <a:off x="5113105" y="992837"/>
            <a:ext cx="0" cy="24753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8EBAA96-1901-4FCF-A683-C85AC629FFD0}"/>
              </a:ext>
            </a:extLst>
          </p:cNvPr>
          <p:cNvCxnSpPr/>
          <p:nvPr/>
        </p:nvCxnSpPr>
        <p:spPr>
          <a:xfrm>
            <a:off x="3143672" y="1120580"/>
            <a:ext cx="0" cy="1832512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3B1DD91F-16B2-4C9D-8318-6ECB15458378}"/>
              </a:ext>
            </a:extLst>
          </p:cNvPr>
          <p:cNvCxnSpPr/>
          <p:nvPr/>
        </p:nvCxnSpPr>
        <p:spPr>
          <a:xfrm>
            <a:off x="3671975" y="1092745"/>
            <a:ext cx="0" cy="1832512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A4109B3E-38CB-4C75-A062-AF47ABEE8013}"/>
              </a:ext>
            </a:extLst>
          </p:cNvPr>
          <p:cNvCxnSpPr/>
          <p:nvPr/>
        </p:nvCxnSpPr>
        <p:spPr>
          <a:xfrm>
            <a:off x="6600056" y="1069197"/>
            <a:ext cx="0" cy="1832512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F3B30F78-A1FD-4B97-8241-DF9E102F5A2A}"/>
              </a:ext>
            </a:extLst>
          </p:cNvPr>
          <p:cNvCxnSpPr/>
          <p:nvPr/>
        </p:nvCxnSpPr>
        <p:spPr>
          <a:xfrm>
            <a:off x="7248128" y="1069197"/>
            <a:ext cx="0" cy="1832512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CE305D2-F176-4A41-B41D-005FC6F9F4A3}"/>
              </a:ext>
            </a:extLst>
          </p:cNvPr>
          <p:cNvSpPr/>
          <p:nvPr/>
        </p:nvSpPr>
        <p:spPr>
          <a:xfrm>
            <a:off x="1905237" y="1123836"/>
            <a:ext cx="914400" cy="460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Модуль</a:t>
            </a:r>
          </a:p>
          <a:p>
            <a:pPr algn="ctr"/>
            <a:r>
              <a:rPr lang="ru-RU" sz="1200" dirty="0"/>
              <a:t>(УК)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E141CF2B-7702-4197-AF87-B0BB253324E9}"/>
              </a:ext>
            </a:extLst>
          </p:cNvPr>
          <p:cNvSpPr/>
          <p:nvPr/>
        </p:nvSpPr>
        <p:spPr>
          <a:xfrm>
            <a:off x="1988576" y="2439886"/>
            <a:ext cx="2783151" cy="460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Модуль</a:t>
            </a:r>
          </a:p>
          <a:p>
            <a:pPr algn="ctr"/>
            <a:r>
              <a:rPr lang="ru-RU" sz="1200" dirty="0"/>
              <a:t>(УК)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18E47291-F070-4854-8974-EAFCB1E4EAC9}"/>
              </a:ext>
            </a:extLst>
          </p:cNvPr>
          <p:cNvSpPr/>
          <p:nvPr/>
        </p:nvSpPr>
        <p:spPr>
          <a:xfrm>
            <a:off x="3888970" y="1086125"/>
            <a:ext cx="914400" cy="460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Модуль</a:t>
            </a:r>
          </a:p>
          <a:p>
            <a:pPr algn="ctr"/>
            <a:r>
              <a:rPr lang="ru-RU" sz="1200" dirty="0"/>
              <a:t>(ОПК)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1838BD6-3A4E-48E8-8AD1-87A22EC5073F}"/>
              </a:ext>
            </a:extLst>
          </p:cNvPr>
          <p:cNvSpPr/>
          <p:nvPr/>
        </p:nvSpPr>
        <p:spPr>
          <a:xfrm>
            <a:off x="3908852" y="1751314"/>
            <a:ext cx="914400" cy="460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Модуль</a:t>
            </a:r>
          </a:p>
          <a:p>
            <a:pPr algn="ctr"/>
            <a:r>
              <a:rPr lang="ru-RU" sz="1200" dirty="0"/>
              <a:t>(ОПК)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FDA50552-B865-4590-9266-5FD5A9425041}"/>
              </a:ext>
            </a:extLst>
          </p:cNvPr>
          <p:cNvSpPr/>
          <p:nvPr/>
        </p:nvSpPr>
        <p:spPr>
          <a:xfrm>
            <a:off x="5454482" y="1103689"/>
            <a:ext cx="2851921" cy="460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Модуль</a:t>
            </a:r>
          </a:p>
          <a:p>
            <a:pPr algn="ctr"/>
            <a:r>
              <a:rPr lang="ru-RU" sz="1200" dirty="0"/>
              <a:t>(ПК)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0956E33-15A7-4A21-9338-6F87C6078409}"/>
              </a:ext>
            </a:extLst>
          </p:cNvPr>
          <p:cNvSpPr/>
          <p:nvPr/>
        </p:nvSpPr>
        <p:spPr>
          <a:xfrm>
            <a:off x="5494785" y="1779082"/>
            <a:ext cx="914400" cy="460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Модуль</a:t>
            </a:r>
          </a:p>
          <a:p>
            <a:pPr algn="ctr"/>
            <a:r>
              <a:rPr lang="ru-RU" sz="1200" dirty="0"/>
              <a:t>(ПК)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6D5DF72-2A65-484C-93D7-8FD4CFE0D9BF}"/>
              </a:ext>
            </a:extLst>
          </p:cNvPr>
          <p:cNvSpPr/>
          <p:nvPr/>
        </p:nvSpPr>
        <p:spPr>
          <a:xfrm>
            <a:off x="7455327" y="1951103"/>
            <a:ext cx="914400" cy="460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Модуль</a:t>
            </a:r>
          </a:p>
          <a:p>
            <a:pPr algn="ctr"/>
            <a:r>
              <a:rPr lang="ru-RU" sz="1200" dirty="0"/>
              <a:t>(</a:t>
            </a:r>
            <a:r>
              <a:rPr lang="ru-RU" sz="1200" dirty="0" err="1"/>
              <a:t>вПК</a:t>
            </a:r>
            <a:r>
              <a:rPr lang="ru-RU" sz="1200" dirty="0"/>
              <a:t>)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2E2826FF-3CD6-44EE-BDA2-E0BF81F0D9EE}"/>
              </a:ext>
            </a:extLst>
          </p:cNvPr>
          <p:cNvSpPr/>
          <p:nvPr/>
        </p:nvSpPr>
        <p:spPr>
          <a:xfrm>
            <a:off x="7439000" y="2724191"/>
            <a:ext cx="914400" cy="460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Модуль</a:t>
            </a:r>
          </a:p>
          <a:p>
            <a:pPr algn="ctr"/>
            <a:r>
              <a:rPr lang="ru-RU" sz="1200" dirty="0"/>
              <a:t>(</a:t>
            </a:r>
            <a:r>
              <a:rPr lang="ru-RU" sz="1200" dirty="0" err="1"/>
              <a:t>вПК</a:t>
            </a:r>
            <a:r>
              <a:rPr lang="ru-RU" sz="1200" dirty="0"/>
              <a:t>)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F07AF45E-21FF-4527-9F89-9B0BF05B2941}"/>
              </a:ext>
            </a:extLst>
          </p:cNvPr>
          <p:cNvSpPr/>
          <p:nvPr/>
        </p:nvSpPr>
        <p:spPr>
          <a:xfrm>
            <a:off x="2968763" y="1569626"/>
            <a:ext cx="914400" cy="4742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НАМ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45E72B35-6605-480D-8BEC-FACBAD301633}"/>
              </a:ext>
            </a:extLst>
          </p:cNvPr>
          <p:cNvSpPr/>
          <p:nvPr/>
        </p:nvSpPr>
        <p:spPr>
          <a:xfrm>
            <a:off x="6480163" y="1559672"/>
            <a:ext cx="914400" cy="4742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НАМ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B3C0C4CB-2DC9-47E1-AFAC-FD803BDB80C9}"/>
              </a:ext>
            </a:extLst>
          </p:cNvPr>
          <p:cNvSpPr/>
          <p:nvPr/>
        </p:nvSpPr>
        <p:spPr>
          <a:xfrm>
            <a:off x="1946659" y="699074"/>
            <a:ext cx="1143532" cy="4742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1 временной модуль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8CD4B5BC-6C22-4670-A2C7-9576E4435D4E}"/>
              </a:ext>
            </a:extLst>
          </p:cNvPr>
          <p:cNvSpPr/>
          <p:nvPr/>
        </p:nvSpPr>
        <p:spPr>
          <a:xfrm>
            <a:off x="3766861" y="659774"/>
            <a:ext cx="1143532" cy="4742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2 временной модуль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1D5AF3DB-7B3D-4821-B13C-D8FDEE199132}"/>
              </a:ext>
            </a:extLst>
          </p:cNvPr>
          <p:cNvSpPr/>
          <p:nvPr/>
        </p:nvSpPr>
        <p:spPr>
          <a:xfrm>
            <a:off x="5394114" y="659773"/>
            <a:ext cx="1143532" cy="4742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3 временной модуль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9306D8EC-5C17-410F-B964-F8D5782982B3}"/>
              </a:ext>
            </a:extLst>
          </p:cNvPr>
          <p:cNvSpPr/>
          <p:nvPr/>
        </p:nvSpPr>
        <p:spPr>
          <a:xfrm>
            <a:off x="7326666" y="641243"/>
            <a:ext cx="1143532" cy="4742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4 временной модуль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D8C504C-3136-4F67-BAEA-5FD5BBC73C42}"/>
              </a:ext>
            </a:extLst>
          </p:cNvPr>
          <p:cNvSpPr txBox="1"/>
          <p:nvPr/>
        </p:nvSpPr>
        <p:spPr>
          <a:xfrm>
            <a:off x="1721768" y="3345084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Осенний семестр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31A2C2B-2AF7-46EF-9015-4445662A3C94}"/>
              </a:ext>
            </a:extLst>
          </p:cNvPr>
          <p:cNvSpPr txBox="1"/>
          <p:nvPr/>
        </p:nvSpPr>
        <p:spPr>
          <a:xfrm>
            <a:off x="5169494" y="3326494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Зимний семестр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301049A-3B6E-4548-882C-CE0F7626AE1E}"/>
              </a:ext>
            </a:extLst>
          </p:cNvPr>
          <p:cNvSpPr txBox="1"/>
          <p:nvPr/>
        </p:nvSpPr>
        <p:spPr>
          <a:xfrm>
            <a:off x="7394564" y="1564735"/>
            <a:ext cx="1123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Исследовательский трек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59978B4-FF30-4CD5-9188-730F70BC2922}"/>
              </a:ext>
            </a:extLst>
          </p:cNvPr>
          <p:cNvSpPr txBox="1"/>
          <p:nvPr/>
        </p:nvSpPr>
        <p:spPr>
          <a:xfrm>
            <a:off x="7346410" y="2413425"/>
            <a:ext cx="1123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Бизнес-трек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15049F1-84EF-4C71-BBCD-40692078CB7F}"/>
              </a:ext>
            </a:extLst>
          </p:cNvPr>
          <p:cNvSpPr txBox="1"/>
          <p:nvPr/>
        </p:nvSpPr>
        <p:spPr>
          <a:xfrm>
            <a:off x="7264346" y="3165388"/>
            <a:ext cx="1277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Практико-ориентированный трек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C5BC27D-639D-4D17-8625-6D7CC167804B}"/>
              </a:ext>
            </a:extLst>
          </p:cNvPr>
          <p:cNvSpPr txBox="1"/>
          <p:nvPr/>
        </p:nvSpPr>
        <p:spPr>
          <a:xfrm>
            <a:off x="8636681" y="2998693"/>
            <a:ext cx="1858769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Сбор цифрового следа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6BB7237-C802-48B9-8DB3-3575EB7FB5A6}"/>
              </a:ext>
            </a:extLst>
          </p:cNvPr>
          <p:cNvSpPr txBox="1"/>
          <p:nvPr/>
        </p:nvSpPr>
        <p:spPr>
          <a:xfrm>
            <a:off x="8636681" y="3368025"/>
            <a:ext cx="1858769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Вариативные треки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C83ACF8-76D8-4A14-B74A-F39BD1FA505E}"/>
              </a:ext>
            </a:extLst>
          </p:cNvPr>
          <p:cNvSpPr txBox="1"/>
          <p:nvPr/>
        </p:nvSpPr>
        <p:spPr>
          <a:xfrm>
            <a:off x="8005774" y="6203027"/>
            <a:ext cx="1186571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Сетевые партнерские ОП</a:t>
            </a:r>
            <a:endParaRPr lang="ru-RU" sz="12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50BBE88-EB74-481F-98AB-F6B07F1048D5}"/>
              </a:ext>
            </a:extLst>
          </p:cNvPr>
          <p:cNvSpPr txBox="1"/>
          <p:nvPr/>
        </p:nvSpPr>
        <p:spPr>
          <a:xfrm>
            <a:off x="9281745" y="5767944"/>
            <a:ext cx="125562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Билингвальные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ОП</a:t>
            </a:r>
            <a:endParaRPr lang="ru-RU" sz="12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111CA7E-985E-41DF-80B6-DF5079023694}"/>
              </a:ext>
            </a:extLst>
          </p:cNvPr>
          <p:cNvSpPr txBox="1"/>
          <p:nvPr/>
        </p:nvSpPr>
        <p:spPr>
          <a:xfrm>
            <a:off x="9281745" y="6322111"/>
            <a:ext cx="125562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Междисциплинарные ОП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58896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94D17-3577-407D-9DFD-A1E526D006B4}"/>
              </a:ext>
            </a:extLst>
          </p:cNvPr>
          <p:cNvSpPr txBox="1"/>
          <p:nvPr/>
        </p:nvSpPr>
        <p:spPr>
          <a:xfrm>
            <a:off x="2630435" y="1573513"/>
            <a:ext cx="7090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8. Профориентация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4C58B-AA47-448C-AFA5-EF75FF9ED805}"/>
              </a:ext>
            </a:extLst>
          </p:cNvPr>
          <p:cNvSpPr txBox="1"/>
          <p:nvPr/>
        </p:nvSpPr>
        <p:spPr>
          <a:xfrm>
            <a:off x="2167472" y="235928"/>
            <a:ext cx="801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Выявление, сопровождение, взращивание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94D7B8E-661A-4D1E-A01F-7061B5304ED7}"/>
              </a:ext>
            </a:extLst>
          </p:cNvPr>
          <p:cNvGrpSpPr/>
          <p:nvPr/>
        </p:nvGrpSpPr>
        <p:grpSpPr>
          <a:xfrm>
            <a:off x="704673" y="2437861"/>
            <a:ext cx="10782651" cy="3811938"/>
            <a:chOff x="704673" y="2437861"/>
            <a:chExt cx="10782651" cy="3423960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E41CEEE-9C1C-48AB-B9D7-98D0B39CB852}"/>
                </a:ext>
              </a:extLst>
            </p:cNvPr>
            <p:cNvSpPr/>
            <p:nvPr/>
          </p:nvSpPr>
          <p:spPr>
            <a:xfrm>
              <a:off x="704676" y="2445651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Запуск цифрового портала «Научно-образовательный кластер ЮФО – вход в </a:t>
              </a:r>
              <a:r>
                <a:rPr lang="ru-RU" sz="1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проф.сообщества</a:t>
              </a: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»</a:t>
              </a:r>
              <a:endParaRPr lang="ru-RU" sz="1400" i="1" dirty="0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99DD6A9-E543-4E14-887C-EB4586774C24}"/>
                </a:ext>
              </a:extLst>
            </p:cNvPr>
            <p:cNvSpPr/>
            <p:nvPr/>
          </p:nvSpPr>
          <p:spPr>
            <a:xfrm>
              <a:off x="704676" y="3040254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Реализация проекта ранней профориентации «Университетские начальные классы» (500 учеников)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A18C298-88C5-4EC3-9752-258D5E484BA7}"/>
                </a:ext>
              </a:extLst>
            </p:cNvPr>
            <p:cNvSpPr/>
            <p:nvPr/>
          </p:nvSpPr>
          <p:spPr>
            <a:xfrm>
              <a:off x="704676" y="3634856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Реализация проекта профориентации «Профильные психолого-педагогические классы» (500 учеников)</a:t>
              </a:r>
              <a:endParaRPr lang="ru-RU" sz="1400" i="1" dirty="0"/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C04FD37-2AA6-41D3-896A-547EA7EF4939}"/>
                </a:ext>
              </a:extLst>
            </p:cNvPr>
            <p:cNvSpPr/>
            <p:nvPr/>
          </p:nvSpPr>
          <p:spPr>
            <a:xfrm>
              <a:off x="704673" y="4229458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Масштабирование проектов «Школа юного психолога», «Школа юного педагога», «Юный логопед» (150 учеников)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9D870E1-99B8-4CA5-9A0E-E86A2BE96E4F}"/>
                </a:ext>
              </a:extLst>
            </p:cNvPr>
            <p:cNvSpPr/>
            <p:nvPr/>
          </p:nvSpPr>
          <p:spPr>
            <a:xfrm>
              <a:off x="704674" y="4824060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Открытие проекта «Посланники науки» 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83700CF6-E056-44DE-A6F8-9E2A9CF53B51}"/>
                </a:ext>
              </a:extLst>
            </p:cNvPr>
            <p:cNvSpPr/>
            <p:nvPr/>
          </p:nvSpPr>
          <p:spPr>
            <a:xfrm>
              <a:off x="3686633" y="5410872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Формирование в рамках инициативы «Кандидат в студенты» </a:t>
              </a:r>
              <a:r>
                <a:rPr lang="ru-RU" sz="1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подпроекта</a:t>
              </a: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«Исследователи-юниоры»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A9783E5A-4BC7-4269-96D0-C11729CCD384}"/>
                </a:ext>
              </a:extLst>
            </p:cNvPr>
            <p:cNvSpPr/>
            <p:nvPr/>
          </p:nvSpPr>
          <p:spPr>
            <a:xfrm>
              <a:off x="6509047" y="2437861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Проведение на базе ДАНЮИ конкурса исследователей-юниоров «ГТН – готов творить науку»</a:t>
              </a:r>
              <a:endParaRPr lang="ru-RU" sz="1400" i="1" dirty="0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FB35744-66D1-43F0-8FE8-B9A5D8CB0B81}"/>
                </a:ext>
              </a:extLst>
            </p:cNvPr>
            <p:cNvSpPr/>
            <p:nvPr/>
          </p:nvSpPr>
          <p:spPr>
            <a:xfrm>
              <a:off x="6509047" y="3032464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Проект «Цифровой атлас востребованных в регионе профессий и образовательных траекторий» 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412DC502-E858-40F8-840F-801177D5506E}"/>
                </a:ext>
              </a:extLst>
            </p:cNvPr>
            <p:cNvSpPr/>
            <p:nvPr/>
          </p:nvSpPr>
          <p:spPr>
            <a:xfrm>
              <a:off x="6509047" y="3627066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Включение в профильные психолого-педагогические классы школьников, обучающихся в 10-11 классах и выразивших заинтересованность в поступлении на направления подготовки УГНС 37.00.00, УГНС 44.00.00. </a:t>
              </a:r>
              <a:endParaRPr lang="ru-RU" sz="1100" i="1" dirty="0"/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03A49619-D772-41AB-AF11-C8DE4CC1E588}"/>
                </a:ext>
              </a:extLst>
            </p:cNvPr>
            <p:cNvSpPr/>
            <p:nvPr/>
          </p:nvSpPr>
          <p:spPr>
            <a:xfrm>
              <a:off x="6509044" y="4221668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Трансформация модели организации проектных смен Юга России (1000 участников, не менее 50 партнеров)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DA6EF3FD-5A56-436B-A41D-E5837032CD6D}"/>
                </a:ext>
              </a:extLst>
            </p:cNvPr>
            <p:cNvSpPr/>
            <p:nvPr/>
          </p:nvSpPr>
          <p:spPr>
            <a:xfrm>
              <a:off x="6509045" y="4816270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Перезагрузка ДАНЮИ – трансформация в формате научной олимпиады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8912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94D17-3577-407D-9DFD-A1E526D006B4}"/>
              </a:ext>
            </a:extLst>
          </p:cNvPr>
          <p:cNvSpPr txBox="1"/>
          <p:nvPr/>
        </p:nvSpPr>
        <p:spPr>
          <a:xfrm>
            <a:off x="1522064" y="1522562"/>
            <a:ext cx="9307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9. Социально-психологическое и педагогическое сопровождение субъектов образовательной деятельности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4C58B-AA47-448C-AFA5-EF75FF9ED805}"/>
              </a:ext>
            </a:extLst>
          </p:cNvPr>
          <p:cNvSpPr txBox="1"/>
          <p:nvPr/>
        </p:nvSpPr>
        <p:spPr>
          <a:xfrm>
            <a:off x="2167472" y="235928"/>
            <a:ext cx="801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Выявление, сопровождение, взращивание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94D7B8E-661A-4D1E-A01F-7061B5304ED7}"/>
              </a:ext>
            </a:extLst>
          </p:cNvPr>
          <p:cNvGrpSpPr/>
          <p:nvPr/>
        </p:nvGrpSpPr>
        <p:grpSpPr>
          <a:xfrm>
            <a:off x="704674" y="2600410"/>
            <a:ext cx="10782651" cy="4021662"/>
            <a:chOff x="704673" y="2437861"/>
            <a:chExt cx="10782651" cy="283714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E41CEEE-9C1C-48AB-B9D7-98D0B39CB852}"/>
                </a:ext>
              </a:extLst>
            </p:cNvPr>
            <p:cNvSpPr/>
            <p:nvPr/>
          </p:nvSpPr>
          <p:spPr>
            <a:xfrm>
              <a:off x="704676" y="2445651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Развитие сервисов Психологической службы</a:t>
              </a:r>
              <a:endParaRPr lang="ru-RU" sz="1400" i="1" dirty="0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99DD6A9-E543-4E14-887C-EB4586774C24}"/>
                </a:ext>
              </a:extLst>
            </p:cNvPr>
            <p:cNvSpPr/>
            <p:nvPr/>
          </p:nvSpPr>
          <p:spPr>
            <a:xfrm>
              <a:off x="704676" y="3040254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Участие в работе сервисов Психологической службы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A18C298-88C5-4EC3-9752-258D5E484BA7}"/>
                </a:ext>
              </a:extLst>
            </p:cNvPr>
            <p:cNvSpPr/>
            <p:nvPr/>
          </p:nvSpPr>
          <p:spPr>
            <a:xfrm>
              <a:off x="704676" y="3634856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Введение системы всеобщего психологического тестирования и диагностики студентов</a:t>
              </a:r>
              <a:endParaRPr lang="ru-RU" sz="1400" i="1" dirty="0"/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C04FD37-2AA6-41D3-896A-547EA7EF4939}"/>
                </a:ext>
              </a:extLst>
            </p:cNvPr>
            <p:cNvSpPr/>
            <p:nvPr/>
          </p:nvSpPr>
          <p:spPr>
            <a:xfrm>
              <a:off x="704673" y="4229458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Введение института карьерного консультирования студентов, </a:t>
              </a:r>
              <a:r>
                <a:rPr lang="ru-RU" sz="1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тьюторского</a:t>
              </a: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сопровождения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9D870E1-99B8-4CA5-9A0E-E86A2BE96E4F}"/>
                </a:ext>
              </a:extLst>
            </p:cNvPr>
            <p:cNvSpPr/>
            <p:nvPr/>
          </p:nvSpPr>
          <p:spPr>
            <a:xfrm>
              <a:off x="3606861" y="4824060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Мониторинг удовлетворенности работодателей и основных стейкхолдеров качеством образовательного процесса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A9783E5A-4BC7-4269-96D0-C11729CCD384}"/>
                </a:ext>
              </a:extLst>
            </p:cNvPr>
            <p:cNvSpPr/>
            <p:nvPr/>
          </p:nvSpPr>
          <p:spPr>
            <a:xfrm>
              <a:off x="6509047" y="2437861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Мониторинг удовлетворенности обучающихся качеством образовательного процесса</a:t>
              </a:r>
              <a:endParaRPr lang="ru-RU" sz="1400" i="1" dirty="0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FB35744-66D1-43F0-8FE8-B9A5D8CB0B81}"/>
                </a:ext>
              </a:extLst>
            </p:cNvPr>
            <p:cNvSpPr/>
            <p:nvPr/>
          </p:nvSpPr>
          <p:spPr>
            <a:xfrm>
              <a:off x="6509047" y="3032464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Мониторинг удовлетворённости профессиональной деятельностью ППС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412DC502-E858-40F8-840F-801177D5506E}"/>
                </a:ext>
              </a:extLst>
            </p:cNvPr>
            <p:cNvSpPr/>
            <p:nvPr/>
          </p:nvSpPr>
          <p:spPr>
            <a:xfrm>
              <a:off x="6509047" y="3627066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Проект кабинета психологической разгрузки для студентов</a:t>
              </a:r>
              <a:endParaRPr lang="ru-RU" sz="1400" i="1" dirty="0"/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03A49619-D772-41AB-AF11-C8DE4CC1E588}"/>
                </a:ext>
              </a:extLst>
            </p:cNvPr>
            <p:cNvSpPr/>
            <p:nvPr/>
          </p:nvSpPr>
          <p:spPr>
            <a:xfrm>
              <a:off x="6509044" y="4221668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Создать Центр </a:t>
              </a:r>
              <a:r>
                <a:rPr lang="ru-RU" sz="1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тьюторского</a:t>
              </a: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сопровождения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844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94D17-3577-407D-9DFD-A1E526D006B4}"/>
              </a:ext>
            </a:extLst>
          </p:cNvPr>
          <p:cNvSpPr txBox="1"/>
          <p:nvPr/>
        </p:nvSpPr>
        <p:spPr>
          <a:xfrm>
            <a:off x="1522064" y="1522562"/>
            <a:ext cx="9307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10. Гарантии трудоустройства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4C58B-AA47-448C-AFA5-EF75FF9ED805}"/>
              </a:ext>
            </a:extLst>
          </p:cNvPr>
          <p:cNvSpPr txBox="1"/>
          <p:nvPr/>
        </p:nvSpPr>
        <p:spPr>
          <a:xfrm>
            <a:off x="2167472" y="235928"/>
            <a:ext cx="801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Выявление, сопровождение, взращивание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94D7B8E-661A-4D1E-A01F-7061B5304ED7}"/>
              </a:ext>
            </a:extLst>
          </p:cNvPr>
          <p:cNvGrpSpPr/>
          <p:nvPr/>
        </p:nvGrpSpPr>
        <p:grpSpPr>
          <a:xfrm>
            <a:off x="704677" y="2600410"/>
            <a:ext cx="10782648" cy="3632610"/>
            <a:chOff x="704676" y="2437861"/>
            <a:chExt cx="10782648" cy="2242547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E41CEEE-9C1C-48AB-B9D7-98D0B39CB852}"/>
                </a:ext>
              </a:extLst>
            </p:cNvPr>
            <p:cNvSpPr/>
            <p:nvPr/>
          </p:nvSpPr>
          <p:spPr>
            <a:xfrm>
              <a:off x="704676" y="2445651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Расширение практики заключения целевых договоров</a:t>
              </a:r>
            </a:p>
            <a:p>
              <a:pPr algn="ctr"/>
              <a:r>
                <a:rPr lang="ru-RU" sz="1400" i="1" dirty="0">
                  <a:latin typeface="Times New Roman" panose="02020603050405020304" pitchFamily="18" charset="0"/>
                </a:rPr>
                <a:t>(</a:t>
              </a:r>
              <a:r>
                <a:rPr lang="en-US" sz="1400" i="1" dirty="0">
                  <a:latin typeface="Times New Roman" panose="02020603050405020304" pitchFamily="18" charset="0"/>
                </a:rPr>
                <a:t>15-20 % - </a:t>
              </a:r>
              <a:r>
                <a:rPr lang="ru-RU" sz="1400" i="1" dirty="0">
                  <a:latin typeface="Times New Roman" panose="02020603050405020304" pitchFamily="18" charset="0"/>
                </a:rPr>
                <a:t>доля </a:t>
              </a:r>
              <a:r>
                <a:rPr lang="ru-RU" sz="1400" i="1" dirty="0" err="1">
                  <a:latin typeface="Times New Roman" panose="02020603050405020304" pitchFamily="18" charset="0"/>
                </a:rPr>
                <a:t>целевиков</a:t>
              </a:r>
              <a:r>
                <a:rPr lang="ru-RU" sz="1400" i="1" dirty="0">
                  <a:latin typeface="Times New Roman" panose="02020603050405020304" pitchFamily="18" charset="0"/>
                </a:rPr>
                <a:t>)</a:t>
              </a:r>
              <a:endParaRPr lang="ru-RU" sz="1400" i="1" dirty="0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99DD6A9-E543-4E14-887C-EB4586774C24}"/>
                </a:ext>
              </a:extLst>
            </p:cNvPr>
            <p:cNvSpPr/>
            <p:nvPr/>
          </p:nvSpPr>
          <p:spPr>
            <a:xfrm>
              <a:off x="704676" y="3040254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Проведение конкурса на право заключения целевых договоров в рамках партнерской сети Научно-образовательного кластера ЮФО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A18C298-88C5-4EC3-9752-258D5E484BA7}"/>
                </a:ext>
              </a:extLst>
            </p:cNvPr>
            <p:cNvSpPr/>
            <p:nvPr/>
          </p:nvSpPr>
          <p:spPr>
            <a:xfrm>
              <a:off x="704676" y="3634856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Запуск конкурса подготовки психолого-педагогических команд под заказ партнерских организаций</a:t>
              </a:r>
              <a:endParaRPr lang="ru-RU" sz="1400" i="1" dirty="0"/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C04FD37-2AA6-41D3-896A-547EA7EF4939}"/>
                </a:ext>
              </a:extLst>
            </p:cNvPr>
            <p:cNvSpPr/>
            <p:nvPr/>
          </p:nvSpPr>
          <p:spPr>
            <a:xfrm>
              <a:off x="3606860" y="4229459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Модернизация модели организации практик, концентрация практик в институциях, являющихся носителями передовых практик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A9783E5A-4BC7-4269-96D0-C11729CCD384}"/>
                </a:ext>
              </a:extLst>
            </p:cNvPr>
            <p:cNvSpPr/>
            <p:nvPr/>
          </p:nvSpPr>
          <p:spPr>
            <a:xfrm>
              <a:off x="6509047" y="2437861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Создание в формате Образовательного кластера </a:t>
              </a:r>
              <a:r>
                <a:rPr lang="ru-RU" sz="1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стажировочной</a:t>
              </a: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площадки для студентов старших курсов и магистрантов</a:t>
              </a:r>
              <a:endParaRPr lang="ru-RU" sz="1400" i="1" dirty="0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FB35744-66D1-43F0-8FE8-B9A5D8CB0B81}"/>
                </a:ext>
              </a:extLst>
            </p:cNvPr>
            <p:cNvSpPr/>
            <p:nvPr/>
          </p:nvSpPr>
          <p:spPr>
            <a:xfrm>
              <a:off x="6509047" y="3032464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Организация системы профессиональных проб в период обучения, форматов педагогического и психологического десанта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412DC502-E858-40F8-840F-801177D5506E}"/>
                </a:ext>
              </a:extLst>
            </p:cNvPr>
            <p:cNvSpPr/>
            <p:nvPr/>
          </p:nvSpPr>
          <p:spPr>
            <a:xfrm>
              <a:off x="6509047" y="3627066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Реализация ознакомительных и производственных практик на базе коворкинга «Территория действий»</a:t>
              </a:r>
              <a:endParaRPr lang="ru-RU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9228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94D17-3577-407D-9DFD-A1E526D006B4}"/>
              </a:ext>
            </a:extLst>
          </p:cNvPr>
          <p:cNvSpPr txBox="1"/>
          <p:nvPr/>
        </p:nvSpPr>
        <p:spPr>
          <a:xfrm>
            <a:off x="1522064" y="1522562"/>
            <a:ext cx="9307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11. Проектирование программ под запросы заказчиков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4C58B-AA47-448C-AFA5-EF75FF9ED805}"/>
              </a:ext>
            </a:extLst>
          </p:cNvPr>
          <p:cNvSpPr txBox="1"/>
          <p:nvPr/>
        </p:nvSpPr>
        <p:spPr>
          <a:xfrm>
            <a:off x="2167472" y="235928"/>
            <a:ext cx="801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Стратифицированный портфель программ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6A5A0FD-93E4-486F-85A8-C2D3078E990B}"/>
              </a:ext>
            </a:extLst>
          </p:cNvPr>
          <p:cNvGrpSpPr/>
          <p:nvPr/>
        </p:nvGrpSpPr>
        <p:grpSpPr>
          <a:xfrm>
            <a:off x="704674" y="2600410"/>
            <a:ext cx="10782651" cy="4021662"/>
            <a:chOff x="704673" y="2437861"/>
            <a:chExt cx="10782651" cy="2837148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1C30E984-6ED8-43F3-8F01-561DD89E1257}"/>
                </a:ext>
              </a:extLst>
            </p:cNvPr>
            <p:cNvSpPr/>
            <p:nvPr/>
          </p:nvSpPr>
          <p:spPr>
            <a:xfrm>
              <a:off x="704676" y="2445651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Разработка и реализация программ основного и дополнительного образования в соответствии с отраслевым заказом (не менее 1500 слушателей ежегодно)</a:t>
              </a:r>
              <a:endParaRPr lang="ru-RU" sz="1400" i="1" dirty="0"/>
            </a:p>
          </p:txBody>
        </p: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6A2ECF9F-007F-4F42-956D-046DCFF7FAE1}"/>
                </a:ext>
              </a:extLst>
            </p:cNvPr>
            <p:cNvSpPr/>
            <p:nvPr/>
          </p:nvSpPr>
          <p:spPr>
            <a:xfrm>
              <a:off x="704676" y="3040254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3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Разработка и реализация программ основного и дополнительного образования в соответствии с региональным заказом</a:t>
              </a:r>
              <a:endParaRPr lang="ru-RU" sz="13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B921CEF7-CD43-4830-88D9-ADD18824FBEE}"/>
                </a:ext>
              </a:extLst>
            </p:cNvPr>
            <p:cNvSpPr/>
            <p:nvPr/>
          </p:nvSpPr>
          <p:spPr>
            <a:xfrm>
              <a:off x="704676" y="3634856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Запуск пилотных иноязычных программ (1 ОП в 2022-23)</a:t>
              </a:r>
              <a:endParaRPr lang="ru-RU" sz="1400" i="1" dirty="0"/>
            </a:p>
          </p:txBody>
        </p:sp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B235AB56-1CB5-4A44-BFB1-4C0325839E26}"/>
                </a:ext>
              </a:extLst>
            </p:cNvPr>
            <p:cNvSpPr/>
            <p:nvPr/>
          </p:nvSpPr>
          <p:spPr>
            <a:xfrm>
              <a:off x="704673" y="4229458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Запуск международных сетевых программ (1 договор в 2022)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8380CED2-F048-4A46-A2AA-F6E58B0404C6}"/>
                </a:ext>
              </a:extLst>
            </p:cNvPr>
            <p:cNvSpPr/>
            <p:nvPr/>
          </p:nvSpPr>
          <p:spPr>
            <a:xfrm>
              <a:off x="3606861" y="4824060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Запуск программ ВО, реализуемых в онлайн-формате (не менее 2-х магистратур)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45775A5-B884-4153-920D-A12EF8C4DB13}"/>
                </a:ext>
              </a:extLst>
            </p:cNvPr>
            <p:cNvSpPr/>
            <p:nvPr/>
          </p:nvSpPr>
          <p:spPr>
            <a:xfrm>
              <a:off x="6509047" y="2437861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Реализация сетевых программ с федеральными университетами (в рамках проекта «Клуб Десяти») (не менее 2-х ОП)</a:t>
              </a:r>
              <a:endParaRPr lang="ru-RU" sz="1400" i="1" dirty="0"/>
            </a:p>
          </p:txBody>
        </p:sp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05B7970D-AF05-4628-AA77-72EA07B87718}"/>
                </a:ext>
              </a:extLst>
            </p:cNvPr>
            <p:cNvSpPr/>
            <p:nvPr/>
          </p:nvSpPr>
          <p:spPr>
            <a:xfrm>
              <a:off x="6509047" y="2949448"/>
              <a:ext cx="4978277" cy="533966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Обновление содержания сетевой ОПОП с учетом требований цифровизации с ВУЗами партнерами (сотрудничество с </a:t>
              </a:r>
              <a:r>
                <a:rPr lang="ru-RU" sz="1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Инополис</a:t>
              </a: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,).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1BE901B6-662C-4D6E-B9D3-0A32781F7C51}"/>
                </a:ext>
              </a:extLst>
            </p:cNvPr>
            <p:cNvSpPr/>
            <p:nvPr/>
          </p:nvSpPr>
          <p:spPr>
            <a:xfrm>
              <a:off x="6509047" y="3627066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Запуск пилотных </a:t>
              </a:r>
              <a:r>
                <a:rPr lang="ru-RU" sz="1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билингвальных</a:t>
              </a: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программ (с партнерами в Иберо-Американском регионе) (1 договор в 2022 году)</a:t>
              </a:r>
              <a:endParaRPr lang="ru-RU" sz="1400" i="1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C6419037-C902-4286-93EA-9E972F481790}"/>
                </a:ext>
              </a:extLst>
            </p:cNvPr>
            <p:cNvSpPr/>
            <p:nvPr/>
          </p:nvSpPr>
          <p:spPr>
            <a:xfrm>
              <a:off x="6509044" y="4221668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Запуск программ ДПО, реализуемых в онлайн-формате (не менее 500 слушателей)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439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94D17-3577-407D-9DFD-A1E526D006B4}"/>
              </a:ext>
            </a:extLst>
          </p:cNvPr>
          <p:cNvSpPr txBox="1"/>
          <p:nvPr/>
        </p:nvSpPr>
        <p:spPr>
          <a:xfrm>
            <a:off x="2630435" y="1573513"/>
            <a:ext cx="7090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12. «Педагогический 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greenfield»</a:t>
            </a:r>
            <a:r>
              <a:rPr lang="ru-RU" sz="32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4C58B-AA47-448C-AFA5-EF75FF9ED805}"/>
              </a:ext>
            </a:extLst>
          </p:cNvPr>
          <p:cNvSpPr txBox="1"/>
          <p:nvPr/>
        </p:nvSpPr>
        <p:spPr>
          <a:xfrm>
            <a:off x="2167472" y="235928"/>
            <a:ext cx="801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Инновационный педагогический дизайн образовательных программ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94D7B8E-661A-4D1E-A01F-7061B5304ED7}"/>
              </a:ext>
            </a:extLst>
          </p:cNvPr>
          <p:cNvGrpSpPr/>
          <p:nvPr/>
        </p:nvGrpSpPr>
        <p:grpSpPr>
          <a:xfrm>
            <a:off x="704672" y="2437861"/>
            <a:ext cx="10782652" cy="3980539"/>
            <a:chOff x="704672" y="2437861"/>
            <a:chExt cx="10782652" cy="3575401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E41CEEE-9C1C-48AB-B9D7-98D0B39CB852}"/>
                </a:ext>
              </a:extLst>
            </p:cNvPr>
            <p:cNvSpPr/>
            <p:nvPr/>
          </p:nvSpPr>
          <p:spPr>
            <a:xfrm>
              <a:off x="704676" y="2445651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Создание сетевых УМС/советов образовательных программ по УГНС 37.00.00, 44.00.00</a:t>
              </a:r>
              <a:endParaRPr lang="ru-RU" sz="1400" i="1" dirty="0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99DD6A9-E543-4E14-887C-EB4586774C24}"/>
                </a:ext>
              </a:extLst>
            </p:cNvPr>
            <p:cNvSpPr/>
            <p:nvPr/>
          </p:nvSpPr>
          <p:spPr>
            <a:xfrm>
              <a:off x="704676" y="3040254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3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Продолжение реализации проекта по апробации педагогического дизайна образовательных программ по УГНС 37.00.00, 44.00.00 </a:t>
              </a:r>
              <a:endParaRPr lang="ru-RU" sz="13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A18C298-88C5-4EC3-9752-258D5E484BA7}"/>
                </a:ext>
              </a:extLst>
            </p:cNvPr>
            <p:cNvSpPr/>
            <p:nvPr/>
          </p:nvSpPr>
          <p:spPr>
            <a:xfrm>
              <a:off x="704676" y="3634856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Участие в научно-методологической и экспертной подготовке к переходу на ФГОС 4.0</a:t>
              </a:r>
              <a:endParaRPr lang="ru-RU" sz="1400" i="1" dirty="0"/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C04FD37-2AA6-41D3-896A-547EA7EF4939}"/>
                </a:ext>
              </a:extLst>
            </p:cNvPr>
            <p:cNvSpPr/>
            <p:nvPr/>
          </p:nvSpPr>
          <p:spPr>
            <a:xfrm>
              <a:off x="704673" y="4229458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Апробация модели «2+2+2»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9D870E1-99B8-4CA5-9A0E-E86A2BE96E4F}"/>
                </a:ext>
              </a:extLst>
            </p:cNvPr>
            <p:cNvSpPr/>
            <p:nvPr/>
          </p:nvSpPr>
          <p:spPr>
            <a:xfrm>
              <a:off x="704672" y="4738607"/>
              <a:ext cx="4978277" cy="738253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Разработка системы оценки и сертификации психологических и педагогических компетенций (создание центра компетенций по оценке квалификации психологов и педагогов) 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83700CF6-E056-44DE-A6F8-9E2A9CF53B51}"/>
                </a:ext>
              </a:extLst>
            </p:cNvPr>
            <p:cNvSpPr/>
            <p:nvPr/>
          </p:nvSpPr>
          <p:spPr>
            <a:xfrm>
              <a:off x="704672" y="5562313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Модульное построение учебных планов (модуль – не про время, а про формирование компетенций) 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A9783E5A-4BC7-4269-96D0-C11729CCD384}"/>
                </a:ext>
              </a:extLst>
            </p:cNvPr>
            <p:cNvSpPr/>
            <p:nvPr/>
          </p:nvSpPr>
          <p:spPr>
            <a:xfrm>
              <a:off x="6509047" y="2437861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Формат компетентностных модулей</a:t>
              </a:r>
              <a:endParaRPr lang="ru-RU" sz="1400" i="1" dirty="0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FB35744-66D1-43F0-8FE8-B9A5D8CB0B81}"/>
                </a:ext>
              </a:extLst>
            </p:cNvPr>
            <p:cNvSpPr/>
            <p:nvPr/>
          </p:nvSpPr>
          <p:spPr>
            <a:xfrm>
              <a:off x="6509047" y="3032464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Обновление ОПОП с учетом цифровых технологий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412DC502-E858-40F8-840F-801177D5506E}"/>
                </a:ext>
              </a:extLst>
            </p:cNvPr>
            <p:cNvSpPr/>
            <p:nvPr/>
          </p:nvSpPr>
          <p:spPr>
            <a:xfrm>
              <a:off x="6509047" y="3627066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Научно-методологическая и экспертная подготовка к переходу на ФГОС 4.0</a:t>
              </a:r>
              <a:endParaRPr lang="ru-RU" sz="1400" i="1" dirty="0"/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03A49619-D772-41AB-AF11-C8DE4CC1E588}"/>
                </a:ext>
              </a:extLst>
            </p:cNvPr>
            <p:cNvSpPr/>
            <p:nvPr/>
          </p:nvSpPr>
          <p:spPr>
            <a:xfrm>
              <a:off x="6509044" y="4221668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Введение системы треков (исследовательский, бизнес, практико-ориентированный)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DA6EF3FD-5A56-436B-A41D-E5837032CD6D}"/>
                </a:ext>
              </a:extLst>
            </p:cNvPr>
            <p:cNvSpPr/>
            <p:nvPr/>
          </p:nvSpPr>
          <p:spPr>
            <a:xfrm>
              <a:off x="6509045" y="4816270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Модель сквозных исследовательских и цифровых компетенций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7F0E83A-06B1-4A7A-8E19-CF18DB328E48}"/>
              </a:ext>
            </a:extLst>
          </p:cNvPr>
          <p:cNvSpPr/>
          <p:nvPr/>
        </p:nvSpPr>
        <p:spPr>
          <a:xfrm>
            <a:off x="6509043" y="5756424"/>
            <a:ext cx="4978277" cy="502047"/>
          </a:xfrm>
          <a:prstGeom prst="roundRect">
            <a:avLst/>
          </a:prstGeom>
          <a:solidFill>
            <a:srgbClr val="0059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среда</a:t>
            </a:r>
            <a:endParaRPr lang="ru-RU" sz="1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36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453D1C-E0D0-4A6C-882A-5B7B2D761CCB}"/>
              </a:ext>
            </a:extLst>
          </p:cNvPr>
          <p:cNvSpPr txBox="1"/>
          <p:nvPr/>
        </p:nvSpPr>
        <p:spPr>
          <a:xfrm>
            <a:off x="1721768" y="178645"/>
            <a:ext cx="8748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Период 2016-2021</a:t>
            </a:r>
          </a:p>
          <a:p>
            <a:pPr algn="ctr"/>
            <a:endParaRPr lang="ru-RU" sz="1400" b="1" dirty="0"/>
          </a:p>
          <a:p>
            <a:pPr algn="ctr">
              <a:buFont typeface="Wingdings" pitchFamily="2" charset="2"/>
              <a:buChar char="Ø"/>
            </a:pPr>
            <a:endParaRPr lang="ru-RU" sz="1400" dirty="0"/>
          </a:p>
          <a:p>
            <a:pPr lvl="0" algn="ctr"/>
            <a:endParaRPr lang="ru-RU" sz="12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x-none" dirty="0"/>
              <a:t> 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598DB10-7D82-4F9F-9BBB-B5DA7E15E6BE}"/>
              </a:ext>
            </a:extLst>
          </p:cNvPr>
          <p:cNvCxnSpPr/>
          <p:nvPr/>
        </p:nvCxnSpPr>
        <p:spPr>
          <a:xfrm>
            <a:off x="1733734" y="3573016"/>
            <a:ext cx="88487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2F5E144-39F2-45DC-B66E-D4FFB5CAB8CD}"/>
              </a:ext>
            </a:extLst>
          </p:cNvPr>
          <p:cNvSpPr/>
          <p:nvPr/>
        </p:nvSpPr>
        <p:spPr>
          <a:xfrm>
            <a:off x="1621480" y="3740549"/>
            <a:ext cx="1018136" cy="3000807"/>
          </a:xfrm>
          <a:prstGeom prst="rect">
            <a:avLst/>
          </a:prstGeom>
          <a:scene3d>
            <a:camera prst="isometricRight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Программа развития АПП 2016-2021</a:t>
            </a:r>
          </a:p>
        </p:txBody>
      </p:sp>
      <p:cxnSp>
        <p:nvCxnSpPr>
          <p:cNvPr id="37" name="Соединитель: уступ 36">
            <a:extLst>
              <a:ext uri="{FF2B5EF4-FFF2-40B4-BE49-F238E27FC236}">
                <a16:creationId xmlns:a16="http://schemas.microsoft.com/office/drawing/2014/main" id="{AE62DF40-D665-47D2-8ED8-937027B57AC9}"/>
              </a:ext>
            </a:extLst>
          </p:cNvPr>
          <p:cNvCxnSpPr>
            <a:cxnSpLocks/>
          </p:cNvCxnSpPr>
          <p:nvPr/>
        </p:nvCxnSpPr>
        <p:spPr>
          <a:xfrm flipV="1">
            <a:off x="2639616" y="5504817"/>
            <a:ext cx="4176464" cy="804505"/>
          </a:xfrm>
          <a:prstGeom prst="bentConnector3">
            <a:avLst>
              <a:gd name="adj1" fmla="val 63228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: уступ 43">
            <a:extLst>
              <a:ext uri="{FF2B5EF4-FFF2-40B4-BE49-F238E27FC236}">
                <a16:creationId xmlns:a16="http://schemas.microsoft.com/office/drawing/2014/main" id="{7CDAD26D-CAAB-4CA4-8CA4-8DFFEFE651C1}"/>
              </a:ext>
            </a:extLst>
          </p:cNvPr>
          <p:cNvCxnSpPr>
            <a:cxnSpLocks/>
          </p:cNvCxnSpPr>
          <p:nvPr/>
        </p:nvCxnSpPr>
        <p:spPr>
          <a:xfrm flipV="1">
            <a:off x="5339916" y="4581128"/>
            <a:ext cx="5004556" cy="936104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9A93703-36E7-4FCB-A4CE-E3FE7B031323}"/>
              </a:ext>
            </a:extLst>
          </p:cNvPr>
          <p:cNvSpPr txBox="1"/>
          <p:nvPr/>
        </p:nvSpPr>
        <p:spPr>
          <a:xfrm>
            <a:off x="2549352" y="6325857"/>
            <a:ext cx="2682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Осознать свое место и роль в проекте федерального университета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5051D20-4457-4EC3-AB94-FD9763C90657}"/>
              </a:ext>
            </a:extLst>
          </p:cNvPr>
          <p:cNvSpPr txBox="1"/>
          <p:nvPr/>
        </p:nvSpPr>
        <p:spPr>
          <a:xfrm>
            <a:off x="5339916" y="5517232"/>
            <a:ext cx="2682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Добиться регионального доминирования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D66F15-CC40-4477-AD8D-F117140038E4}"/>
              </a:ext>
            </a:extLst>
          </p:cNvPr>
          <p:cNvSpPr txBox="1"/>
          <p:nvPr/>
        </p:nvSpPr>
        <p:spPr>
          <a:xfrm>
            <a:off x="7904010" y="4601799"/>
            <a:ext cx="2682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Вернуться в федеральную и международную повестку повестку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7AF2C95-5390-4340-B111-F80336C5865D}"/>
              </a:ext>
            </a:extLst>
          </p:cNvPr>
          <p:cNvSpPr txBox="1"/>
          <p:nvPr/>
        </p:nvSpPr>
        <p:spPr>
          <a:xfrm>
            <a:off x="2551843" y="4880517"/>
            <a:ext cx="2682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/>
              <a:t>Психологизация</a:t>
            </a:r>
            <a:r>
              <a:rPr lang="ru-RU" sz="1100" dirty="0"/>
              <a:t> образования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8C912CA-9311-4D31-A216-6ABF932076B4}"/>
              </a:ext>
            </a:extLst>
          </p:cNvPr>
          <p:cNvSpPr txBox="1"/>
          <p:nvPr/>
        </p:nvSpPr>
        <p:spPr>
          <a:xfrm>
            <a:off x="2549352" y="5158577"/>
            <a:ext cx="2682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Педагогические технологии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69A028F-F2BD-49A2-971F-D1D9D7209BE9}"/>
              </a:ext>
            </a:extLst>
          </p:cNvPr>
          <p:cNvSpPr txBox="1"/>
          <p:nvPr/>
        </p:nvSpPr>
        <p:spPr>
          <a:xfrm>
            <a:off x="2522222" y="5517233"/>
            <a:ext cx="2682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Создан Образовательный кластер ЮФО – «интерфейс» взаимодействия университета с системой общего образования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53F8E4F-FD06-4D36-BD91-BC96C8E36172}"/>
              </a:ext>
            </a:extLst>
          </p:cNvPr>
          <p:cNvSpPr txBox="1"/>
          <p:nvPr/>
        </p:nvSpPr>
        <p:spPr>
          <a:xfrm>
            <a:off x="4960556" y="3661245"/>
            <a:ext cx="2943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Средний балл ЕГЭ – 74,47 б. (2016 г. – 69)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A0D5AFF-591A-46E4-BB23-518EDDD0BF8A}"/>
              </a:ext>
            </a:extLst>
          </p:cNvPr>
          <p:cNvSpPr txBox="1"/>
          <p:nvPr/>
        </p:nvSpPr>
        <p:spPr>
          <a:xfrm>
            <a:off x="4960556" y="3861301"/>
            <a:ext cx="2943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Контингент обучающихся увеличился с 3333 в 2016 до 3704 в 2021.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FCF48FE-00DA-4389-A634-D706E3FE82B5}"/>
              </a:ext>
            </a:extLst>
          </p:cNvPr>
          <p:cNvSpPr txBox="1"/>
          <p:nvPr/>
        </p:nvSpPr>
        <p:spPr>
          <a:xfrm>
            <a:off x="4974383" y="4246681"/>
            <a:ext cx="3087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Доля </a:t>
            </a:r>
            <a:r>
              <a:rPr lang="ru-RU" sz="1000" dirty="0" err="1"/>
              <a:t>целевиков</a:t>
            </a:r>
            <a:r>
              <a:rPr lang="ru-RU" sz="1000" dirty="0"/>
              <a:t> – около 19%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4FBEA62-9F22-4A5A-B91D-644C2E49E6A0}"/>
              </a:ext>
            </a:extLst>
          </p:cNvPr>
          <p:cNvSpPr txBox="1"/>
          <p:nvPr/>
        </p:nvSpPr>
        <p:spPr>
          <a:xfrm>
            <a:off x="4974384" y="4550391"/>
            <a:ext cx="2849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В магистратуре обучается свыше 50 % выпускников других вузов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13C1213-9DA6-44FA-AF73-C75D99E91851}"/>
              </a:ext>
            </a:extLst>
          </p:cNvPr>
          <p:cNvSpPr txBox="1"/>
          <p:nvPr/>
        </p:nvSpPr>
        <p:spPr>
          <a:xfrm>
            <a:off x="4992386" y="4941988"/>
            <a:ext cx="2849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1500 слушателей ДПО ежегодно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C4FB07-3F7C-438B-99A6-9B23D234CE6E}"/>
              </a:ext>
            </a:extLst>
          </p:cNvPr>
          <p:cNvSpPr txBox="1"/>
          <p:nvPr/>
        </p:nvSpPr>
        <p:spPr>
          <a:xfrm>
            <a:off x="7834995" y="3584302"/>
            <a:ext cx="27284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Количество публикаций в период 2016-2021 в </a:t>
            </a:r>
            <a:r>
              <a:rPr lang="en-US" sz="1000" dirty="0"/>
              <a:t>Scopus</a:t>
            </a:r>
            <a:r>
              <a:rPr lang="ru-RU" sz="1000" dirty="0"/>
              <a:t>/</a:t>
            </a:r>
            <a:r>
              <a:rPr lang="en-US" sz="1000" dirty="0" err="1"/>
              <a:t>WoS</a:t>
            </a:r>
            <a:r>
              <a:rPr lang="ru-RU" sz="1000" dirty="0"/>
              <a:t> увеличилось в два раза с 47 (2016) до 105 (2020)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48BF141-24DA-480F-B22F-3E39D86C8ED4}"/>
              </a:ext>
            </a:extLst>
          </p:cNvPr>
          <p:cNvSpPr txBox="1"/>
          <p:nvPr/>
        </p:nvSpPr>
        <p:spPr>
          <a:xfrm>
            <a:off x="7834994" y="4034529"/>
            <a:ext cx="27284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/>
              <a:t>Объем НИОКР вырос в три раза (без учета показателей ЮРНЦ РАО): с 6 млн. руб. (2016-17) до 23 </a:t>
            </a:r>
            <a:r>
              <a:rPr lang="ru-RU" sz="1000" dirty="0" err="1"/>
              <a:t>млн.руб</a:t>
            </a:r>
            <a:r>
              <a:rPr lang="ru-RU" sz="1000" dirty="0"/>
              <a:t>. (2020). 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AC9E6B4-FB43-3140-9B7A-122A2ED86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72" y="52988"/>
            <a:ext cx="4799461" cy="34200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2D90F9A-0FB0-E846-AC43-A0133C39DA84}"/>
              </a:ext>
            </a:extLst>
          </p:cNvPr>
          <p:cNvSpPr txBox="1"/>
          <p:nvPr/>
        </p:nvSpPr>
        <p:spPr>
          <a:xfrm>
            <a:off x="1752054" y="1336589"/>
            <a:ext cx="1296144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14 кафедр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2490A-1604-004F-8309-7D5973CFF8C4}"/>
              </a:ext>
            </a:extLst>
          </p:cNvPr>
          <p:cNvSpPr txBox="1"/>
          <p:nvPr/>
        </p:nvSpPr>
        <p:spPr>
          <a:xfrm>
            <a:off x="1733734" y="587321"/>
            <a:ext cx="335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Академия психологии и педагогики – ядро психолого-педагогического сообщества университета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C16933-846F-CE4D-BAF9-40ACF148372E}"/>
              </a:ext>
            </a:extLst>
          </p:cNvPr>
          <p:cNvSpPr txBox="1"/>
          <p:nvPr/>
        </p:nvSpPr>
        <p:spPr>
          <a:xfrm>
            <a:off x="3349596" y="1318281"/>
            <a:ext cx="1404367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2 лаборатории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4D04ABF-86D5-044E-B565-D282CA29BEE0}"/>
              </a:ext>
            </a:extLst>
          </p:cNvPr>
          <p:cNvSpPr txBox="1"/>
          <p:nvPr/>
        </p:nvSpPr>
        <p:spPr>
          <a:xfrm>
            <a:off x="1733735" y="1930630"/>
            <a:ext cx="1404367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209 НПР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2CCF361-B4AE-214E-9678-18230F894B3F}"/>
              </a:ext>
            </a:extLst>
          </p:cNvPr>
          <p:cNvSpPr txBox="1"/>
          <p:nvPr/>
        </p:nvSpPr>
        <p:spPr>
          <a:xfrm>
            <a:off x="3331412" y="1925811"/>
            <a:ext cx="1404366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147 УП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BE2D45D-3052-864B-8AA7-61726A6341DA}"/>
              </a:ext>
            </a:extLst>
          </p:cNvPr>
          <p:cNvSpPr txBox="1"/>
          <p:nvPr/>
        </p:nvSpPr>
        <p:spPr>
          <a:xfrm>
            <a:off x="1752055" y="2522458"/>
            <a:ext cx="1404367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Более 4500 обучающихся</a:t>
            </a:r>
          </a:p>
        </p:txBody>
      </p:sp>
      <p:sp>
        <p:nvSpPr>
          <p:cNvPr id="67" name="Стрелка: пятиугольник 14">
            <a:extLst>
              <a:ext uri="{FF2B5EF4-FFF2-40B4-BE49-F238E27FC236}">
                <a16:creationId xmlns:a16="http://schemas.microsoft.com/office/drawing/2014/main" id="{61C06113-14C3-5F47-85FF-9776FF5BA81A}"/>
              </a:ext>
            </a:extLst>
          </p:cNvPr>
          <p:cNvSpPr/>
          <p:nvPr/>
        </p:nvSpPr>
        <p:spPr>
          <a:xfrm>
            <a:off x="5507377" y="5979282"/>
            <a:ext cx="5030182" cy="73240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От программы структурного подразделения к программе развития психолого-педагогического сообщества университета</a:t>
            </a:r>
          </a:p>
        </p:txBody>
      </p:sp>
      <p:pic>
        <p:nvPicPr>
          <p:cNvPr id="23" name="Рисунок 2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85A2949-904C-7448-BC62-5FBA3555F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96" y="2519492"/>
            <a:ext cx="1576001" cy="504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240FD9EB-7A98-E642-8AA4-774F6F429B43}"/>
              </a:ext>
            </a:extLst>
          </p:cNvPr>
          <p:cNvSpPr txBox="1"/>
          <p:nvPr/>
        </p:nvSpPr>
        <p:spPr>
          <a:xfrm>
            <a:off x="1733735" y="3206563"/>
            <a:ext cx="3647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Top </a:t>
            </a:r>
            <a:r>
              <a:rPr lang="ru-RU" sz="1200" b="1" dirty="0"/>
              <a:t>250 по предметной области «</a:t>
            </a:r>
            <a:r>
              <a:rPr lang="en-US" sz="1200" b="1" dirty="0"/>
              <a:t>Education</a:t>
            </a:r>
            <a:r>
              <a:rPr lang="ru-RU" sz="1200" b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298161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453D1C-E0D0-4A6C-882A-5B7B2D761CCB}"/>
              </a:ext>
            </a:extLst>
          </p:cNvPr>
          <p:cNvSpPr txBox="1"/>
          <p:nvPr/>
        </p:nvSpPr>
        <p:spPr>
          <a:xfrm>
            <a:off x="1721768" y="178645"/>
            <a:ext cx="874846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/>
          </a:p>
          <a:p>
            <a:pPr algn="ctr"/>
            <a:endParaRPr lang="ru-RU" sz="1400" b="1" dirty="0"/>
          </a:p>
          <a:p>
            <a:pPr algn="ctr">
              <a:buFont typeface="Wingdings" pitchFamily="2" charset="2"/>
              <a:buChar char="Ø"/>
            </a:pPr>
            <a:endParaRPr lang="ru-RU" sz="1400" dirty="0"/>
          </a:p>
          <a:p>
            <a:pPr lvl="0" algn="ctr"/>
            <a:endParaRPr lang="ru-RU" sz="12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x-none" dirty="0"/>
              <a:t> 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B0D208-6519-3F4E-91B3-8F4BE83DA7D2}"/>
              </a:ext>
            </a:extLst>
          </p:cNvPr>
          <p:cNvSpPr txBox="1"/>
          <p:nvPr/>
        </p:nvSpPr>
        <p:spPr>
          <a:xfrm>
            <a:off x="1524000" y="27372"/>
            <a:ext cx="608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Кадровая политика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F7478-7F19-9347-9396-EE0D93068CEB}"/>
              </a:ext>
            </a:extLst>
          </p:cNvPr>
          <p:cNvSpPr txBox="1"/>
          <p:nvPr/>
        </p:nvSpPr>
        <p:spPr>
          <a:xfrm>
            <a:off x="1568453" y="427591"/>
            <a:ext cx="402349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dirty="0"/>
              <a:t>Персонализация карьерного развития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443878-3C2E-134F-ABC5-D3EDA0D72EB0}"/>
              </a:ext>
            </a:extLst>
          </p:cNvPr>
          <p:cNvSpPr txBox="1"/>
          <p:nvPr/>
        </p:nvSpPr>
        <p:spPr>
          <a:xfrm>
            <a:off x="1614952" y="3010816"/>
            <a:ext cx="402349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dirty="0"/>
              <a:t>Открытая кадровая политика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FB8F9F-3162-F047-876D-87DB18FD1F12}"/>
              </a:ext>
            </a:extLst>
          </p:cNvPr>
          <p:cNvSpPr txBox="1"/>
          <p:nvPr/>
        </p:nvSpPr>
        <p:spPr>
          <a:xfrm>
            <a:off x="1614952" y="3395424"/>
            <a:ext cx="4023491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dirty="0"/>
              <a:t>Академическое наставничество и поддержка молодых ученых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E483B-9E1D-7841-9391-1559E3F5EE0D}"/>
              </a:ext>
            </a:extLst>
          </p:cNvPr>
          <p:cNvSpPr txBox="1"/>
          <p:nvPr/>
        </p:nvSpPr>
        <p:spPr>
          <a:xfrm>
            <a:off x="1568453" y="836713"/>
            <a:ext cx="4023491" cy="205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55600">
              <a:lnSpc>
                <a:spcPct val="90000"/>
              </a:lnSpc>
              <a:spcAft>
                <a:spcPct val="35000"/>
              </a:spcAft>
            </a:pPr>
            <a:r>
              <a:rPr lang="ru-RU" sz="1200" dirty="0"/>
              <a:t>Выбор приоритета деятельности (исследовательский, учебный, методический, организационный, воспитательный, общественный) и определение субъективно-оптимального баланса между различными видами нагрузки первой и второй половины дня</a:t>
            </a:r>
          </a:p>
          <a:p>
            <a:pPr algn="just" defTabSz="355600">
              <a:lnSpc>
                <a:spcPct val="90000"/>
              </a:lnSpc>
              <a:spcAft>
                <a:spcPct val="35000"/>
              </a:spcAft>
            </a:pPr>
            <a:r>
              <a:rPr lang="ru-RU" sz="1200" dirty="0"/>
              <a:t>Отражение выбранного приоритета деятельности в эффективном контракте</a:t>
            </a:r>
          </a:p>
          <a:p>
            <a:pPr algn="just" defTabSz="355600">
              <a:lnSpc>
                <a:spcPct val="90000"/>
              </a:lnSpc>
              <a:spcAft>
                <a:spcPct val="35000"/>
              </a:spcAft>
            </a:pPr>
            <a:r>
              <a:rPr lang="ru-RU" sz="1200" dirty="0"/>
              <a:t>Фиксация в эффективных контрактах дополнительных административных и общественных функций </a:t>
            </a:r>
          </a:p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F7D185-C0E7-6C4D-9596-3C672F3FA1D2}"/>
              </a:ext>
            </a:extLst>
          </p:cNvPr>
          <p:cNvSpPr txBox="1"/>
          <p:nvPr/>
        </p:nvSpPr>
        <p:spPr>
          <a:xfrm>
            <a:off x="1524000" y="3912894"/>
            <a:ext cx="608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</a:rPr>
              <a:t>Политика в области интернационализации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588E13-A894-3148-B6CE-12BBF882C67C}"/>
              </a:ext>
            </a:extLst>
          </p:cNvPr>
          <p:cNvSpPr txBox="1"/>
          <p:nvPr/>
        </p:nvSpPr>
        <p:spPr>
          <a:xfrm>
            <a:off x="1698334" y="4353296"/>
            <a:ext cx="402349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dirty="0"/>
              <a:t>Международные профессиональные сообщества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C145A3-7843-1847-B5DB-BE593FA84DC4}"/>
              </a:ext>
            </a:extLst>
          </p:cNvPr>
          <p:cNvSpPr txBox="1"/>
          <p:nvPr/>
        </p:nvSpPr>
        <p:spPr>
          <a:xfrm>
            <a:off x="1614952" y="4744517"/>
            <a:ext cx="4023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Tx/>
              <a:buNone/>
            </a:pPr>
            <a:r>
              <a:rPr lang="ru-RU" sz="1200" dirty="0"/>
              <a:t>Содействие вступлению НПР в состав международных профессиональных сообществ, ассоциаций</a:t>
            </a:r>
          </a:p>
          <a:p>
            <a:pPr lvl="0" algn="just">
              <a:buFontTx/>
              <a:buNone/>
            </a:pPr>
            <a:r>
              <a:rPr lang="ru-RU" sz="1200" dirty="0"/>
              <a:t>Введение сервиса академических переводов, функций корпоративного переводчика</a:t>
            </a:r>
          </a:p>
          <a:p>
            <a:pPr lvl="0" algn="just"/>
            <a:r>
              <a:rPr lang="ru-RU" sz="1200" dirty="0"/>
              <a:t>Реализация программ повышения квалификации в сфере иностранных языков и межкультурной коммуникации</a:t>
            </a:r>
          </a:p>
          <a:p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B19011-9216-4849-B508-2ED41D39094F}"/>
              </a:ext>
            </a:extLst>
          </p:cNvPr>
          <p:cNvSpPr txBox="1"/>
          <p:nvPr/>
        </p:nvSpPr>
        <p:spPr>
          <a:xfrm>
            <a:off x="1698333" y="6328829"/>
            <a:ext cx="402349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dirty="0"/>
              <a:t>Экспорт образования и культурная экспансия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816389-BD25-9742-84DE-AAC58EC2EE1B}"/>
              </a:ext>
            </a:extLst>
          </p:cNvPr>
          <p:cNvSpPr txBox="1"/>
          <p:nvPr/>
        </p:nvSpPr>
        <p:spPr>
          <a:xfrm>
            <a:off x="5739438" y="115561"/>
            <a:ext cx="608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Развитие инфраструктуры</a:t>
            </a:r>
            <a:endParaRPr lang="ru-RU" dirty="0"/>
          </a:p>
          <a:p>
            <a:pPr algn="just"/>
            <a:endParaRPr lang="ru-RU" dirty="0"/>
          </a:p>
        </p:txBody>
      </p:sp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id="{7C016AB8-6EDD-DA41-94AE-24379AE2F780}"/>
              </a:ext>
            </a:extLst>
          </p:cNvPr>
          <p:cNvGraphicFramePr/>
          <p:nvPr/>
        </p:nvGraphicFramePr>
        <p:xfrm>
          <a:off x="5636395" y="424190"/>
          <a:ext cx="4924101" cy="2183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52988BC-CE80-244A-8853-7A924B27D177}"/>
              </a:ext>
            </a:extLst>
          </p:cNvPr>
          <p:cNvGrpSpPr/>
          <p:nvPr/>
        </p:nvGrpSpPr>
        <p:grpSpPr>
          <a:xfrm>
            <a:off x="5684941" y="2711794"/>
            <a:ext cx="2535902" cy="888560"/>
            <a:chOff x="-43256" y="-415303"/>
            <a:chExt cx="2535902" cy="1777120"/>
          </a:xfrm>
        </p:grpSpPr>
        <p:sp>
          <p:nvSpPr>
            <p:cNvPr id="24" name="Скругленный прямоугольник 23">
              <a:extLst>
                <a:ext uri="{FF2B5EF4-FFF2-40B4-BE49-F238E27FC236}">
                  <a16:creationId xmlns:a16="http://schemas.microsoft.com/office/drawing/2014/main" id="{0A7739FC-200B-1744-A33F-7AE11BF2E2CD}"/>
                </a:ext>
              </a:extLst>
            </p:cNvPr>
            <p:cNvSpPr/>
            <p:nvPr/>
          </p:nvSpPr>
          <p:spPr>
            <a:xfrm>
              <a:off x="-43256" y="-415303"/>
              <a:ext cx="2535902" cy="1713164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4">
              <a:extLst>
                <a:ext uri="{FF2B5EF4-FFF2-40B4-BE49-F238E27FC236}">
                  <a16:creationId xmlns:a16="http://schemas.microsoft.com/office/drawing/2014/main" id="{DC969E7D-0D62-D147-87DD-04D6E69E4B74}"/>
                </a:ext>
              </a:extLst>
            </p:cNvPr>
            <p:cNvSpPr txBox="1"/>
            <p:nvPr/>
          </p:nvSpPr>
          <p:spPr>
            <a:xfrm>
              <a:off x="40374" y="-184087"/>
              <a:ext cx="2368642" cy="1545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/>
                <a:t>Новая типология пространств</a:t>
              </a:r>
            </a:p>
          </p:txBody>
        </p:sp>
      </p:grp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F2F52AEA-38B4-4D42-80FD-D73E009E4AA7}"/>
              </a:ext>
            </a:extLst>
          </p:cNvPr>
          <p:cNvSpPr/>
          <p:nvPr/>
        </p:nvSpPr>
        <p:spPr>
          <a:xfrm>
            <a:off x="8408156" y="2667676"/>
            <a:ext cx="2215392" cy="944819"/>
          </a:xfrm>
          <a:prstGeom prst="roundRect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Скругленный прямоугольник 4">
            <a:extLst>
              <a:ext uri="{FF2B5EF4-FFF2-40B4-BE49-F238E27FC236}">
                <a16:creationId xmlns:a16="http://schemas.microsoft.com/office/drawing/2014/main" id="{4D69C3AF-1D42-8142-85BA-90EF1FBF7944}"/>
              </a:ext>
            </a:extLst>
          </p:cNvPr>
          <p:cNvSpPr txBox="1"/>
          <p:nvPr/>
        </p:nvSpPr>
        <p:spPr>
          <a:xfrm>
            <a:off x="8408157" y="2729895"/>
            <a:ext cx="2259843" cy="7729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47625" rIns="95250" bIns="47625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/>
              <a:t>Создание Парка психолого-педагогических технологий (в </a:t>
            </a:r>
            <a:r>
              <a:rPr lang="ru-RU" sz="1400" dirty="0" err="1"/>
              <a:t>т.ч</a:t>
            </a:r>
            <a:r>
              <a:rPr lang="ru-RU" sz="1400" dirty="0"/>
              <a:t>. по стандартам </a:t>
            </a:r>
            <a:r>
              <a:rPr lang="en-US" sz="1400" dirty="0"/>
              <a:t>WorldSkills)</a:t>
            </a:r>
            <a:endParaRPr lang="ru-RU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6DE1F8-6425-FF48-B11F-E8674E10F252}"/>
              </a:ext>
            </a:extLst>
          </p:cNvPr>
          <p:cNvSpPr txBox="1"/>
          <p:nvPr/>
        </p:nvSpPr>
        <p:spPr>
          <a:xfrm>
            <a:off x="5781181" y="3693522"/>
            <a:ext cx="608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Политика в сфере управления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F85E48B5-5ADA-744F-B2D5-1FBCFEE1A9D6}"/>
              </a:ext>
            </a:extLst>
          </p:cNvPr>
          <p:cNvSpPr/>
          <p:nvPr/>
        </p:nvSpPr>
        <p:spPr>
          <a:xfrm>
            <a:off x="7691549" y="4045942"/>
            <a:ext cx="2016336" cy="2058784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DAD9AF-4412-144A-B93B-0244948CE7DF}"/>
              </a:ext>
            </a:extLst>
          </p:cNvPr>
          <p:cNvSpPr txBox="1"/>
          <p:nvPr/>
        </p:nvSpPr>
        <p:spPr>
          <a:xfrm>
            <a:off x="6286433" y="6176841"/>
            <a:ext cx="12248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Центр сопровождения обучающихся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BBCC63-9463-1540-9D26-F47074A43655}"/>
              </a:ext>
            </a:extLst>
          </p:cNvPr>
          <p:cNvSpPr txBox="1"/>
          <p:nvPr/>
        </p:nvSpPr>
        <p:spPr>
          <a:xfrm>
            <a:off x="8285654" y="6282766"/>
            <a:ext cx="12248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«Цифровой деканат»</a:t>
            </a:r>
          </a:p>
        </p:txBody>
      </p:sp>
      <p:sp>
        <p:nvSpPr>
          <p:cNvPr id="43" name="Стрелка: вправо 12">
            <a:extLst>
              <a:ext uri="{FF2B5EF4-FFF2-40B4-BE49-F238E27FC236}">
                <a16:creationId xmlns:a16="http://schemas.microsoft.com/office/drawing/2014/main" id="{5BA56FC6-8FEF-C54A-A82F-4D8AFFA3E593}"/>
              </a:ext>
            </a:extLst>
          </p:cNvPr>
          <p:cNvSpPr/>
          <p:nvPr/>
        </p:nvSpPr>
        <p:spPr>
          <a:xfrm>
            <a:off x="7661550" y="6301806"/>
            <a:ext cx="514300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67800C-1B86-904F-9914-77F40E478637}"/>
              </a:ext>
            </a:extLst>
          </p:cNvPr>
          <p:cNvSpPr txBox="1"/>
          <p:nvPr/>
        </p:nvSpPr>
        <p:spPr>
          <a:xfrm>
            <a:off x="6249358" y="4141190"/>
            <a:ext cx="132048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ИТ-сопровождение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AFA72B-D3E2-3540-A56F-36B20E50DCFC}"/>
              </a:ext>
            </a:extLst>
          </p:cNvPr>
          <p:cNvSpPr txBox="1"/>
          <p:nvPr/>
        </p:nvSpPr>
        <p:spPr>
          <a:xfrm>
            <a:off x="8362655" y="4129224"/>
            <a:ext cx="1320483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ИТ-служба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306953-587B-4143-901B-57E3FD629322}"/>
              </a:ext>
            </a:extLst>
          </p:cNvPr>
          <p:cNvSpPr txBox="1"/>
          <p:nvPr/>
        </p:nvSpPr>
        <p:spPr>
          <a:xfrm>
            <a:off x="6238633" y="4677530"/>
            <a:ext cx="1320483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Учебные планы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889ECF-CF3D-2F4D-A4F2-1BD895F3BAA4}"/>
              </a:ext>
            </a:extLst>
          </p:cNvPr>
          <p:cNvSpPr txBox="1"/>
          <p:nvPr/>
        </p:nvSpPr>
        <p:spPr>
          <a:xfrm>
            <a:off x="8335470" y="4628705"/>
            <a:ext cx="1320483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Сектор УМС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600D3F-9405-B048-9BA5-CAF6C86FC2F7}"/>
              </a:ext>
            </a:extLst>
          </p:cNvPr>
          <p:cNvSpPr txBox="1"/>
          <p:nvPr/>
        </p:nvSpPr>
        <p:spPr>
          <a:xfrm>
            <a:off x="6238633" y="5108043"/>
            <a:ext cx="1320483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ДГПХ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539CD23-0C9E-584B-9FC9-552FA504C493}"/>
              </a:ext>
            </a:extLst>
          </p:cNvPr>
          <p:cNvSpPr txBox="1"/>
          <p:nvPr/>
        </p:nvSpPr>
        <p:spPr>
          <a:xfrm>
            <a:off x="8342570" y="5152579"/>
            <a:ext cx="132048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Служба сопровождения документации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EA2A946-D59F-654B-94A2-64E7DA8D9D8F}"/>
              </a:ext>
            </a:extLst>
          </p:cNvPr>
          <p:cNvSpPr txBox="1"/>
          <p:nvPr/>
        </p:nvSpPr>
        <p:spPr>
          <a:xfrm>
            <a:off x="7483693" y="4123923"/>
            <a:ext cx="989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СОД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75341C0-133F-AA45-88E9-209F6D9A7173}"/>
              </a:ext>
            </a:extLst>
          </p:cNvPr>
          <p:cNvSpPr txBox="1"/>
          <p:nvPr/>
        </p:nvSpPr>
        <p:spPr>
          <a:xfrm>
            <a:off x="6238633" y="5575293"/>
            <a:ext cx="1320483" cy="276999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Документация</a:t>
            </a:r>
          </a:p>
        </p:txBody>
      </p:sp>
    </p:spTree>
    <p:extLst>
      <p:ext uri="{BB962C8B-B14F-4D97-AF65-F5344CB8AC3E}">
        <p14:creationId xmlns:p14="http://schemas.microsoft.com/office/powerpoint/2010/main" val="3790226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3CD166F-ED88-4E49-B4D7-36B7F6069288}"/>
              </a:ext>
            </a:extLst>
          </p:cNvPr>
          <p:cNvSpPr txBox="1"/>
          <p:nvPr/>
        </p:nvSpPr>
        <p:spPr>
          <a:xfrm>
            <a:off x="1428256" y="2967335"/>
            <a:ext cx="9335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Кадровая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636738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F06B99D-45BD-4AA2-939E-A5F3784BF83E}"/>
              </a:ext>
            </a:extLst>
          </p:cNvPr>
          <p:cNvGrpSpPr/>
          <p:nvPr/>
        </p:nvGrpSpPr>
        <p:grpSpPr>
          <a:xfrm>
            <a:off x="704673" y="2764775"/>
            <a:ext cx="10782651" cy="3190107"/>
            <a:chOff x="704673" y="2924488"/>
            <a:chExt cx="10782651" cy="1906727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90030DFC-2636-4C1B-BC96-6841EEA97275}"/>
                </a:ext>
              </a:extLst>
            </p:cNvPr>
            <p:cNvSpPr/>
            <p:nvPr/>
          </p:nvSpPr>
          <p:spPr>
            <a:xfrm>
              <a:off x="704674" y="2924488"/>
              <a:ext cx="4978277" cy="7652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Рекрутинг ведущих мировых ученых, создание совместных лабораторий</a:t>
              </a:r>
            </a:p>
            <a:p>
              <a:pPr algn="ctr"/>
              <a:r>
                <a:rPr lang="ru-RU" sz="1600" i="1" dirty="0">
                  <a:latin typeface="Times New Roman" panose="02020603050405020304" pitchFamily="18" charset="0"/>
                </a:rPr>
                <a:t>(не менее 1 </a:t>
              </a:r>
              <a:r>
                <a:rPr lang="ru-RU" sz="1600" i="1" dirty="0" err="1">
                  <a:latin typeface="Times New Roman" panose="02020603050405020304" pitchFamily="18" charset="0"/>
                </a:rPr>
                <a:t>постдока</a:t>
              </a:r>
              <a:r>
                <a:rPr lang="ru-RU" sz="1600" i="1" dirty="0">
                  <a:latin typeface="Times New Roman" panose="02020603050405020304" pitchFamily="18" charset="0"/>
                </a:rPr>
                <a:t>, не менее 1 профессора из университетов </a:t>
              </a:r>
              <a:r>
                <a:rPr lang="en-US" sz="1600" i="1" dirty="0">
                  <a:latin typeface="Times New Roman" panose="02020603050405020304" pitchFamily="18" charset="0"/>
                </a:rPr>
                <a:t>QS-100</a:t>
              </a:r>
              <a:r>
                <a:rPr lang="ru-RU" sz="1600" i="1" dirty="0">
                  <a:latin typeface="Times New Roman" panose="02020603050405020304" pitchFamily="18" charset="0"/>
                </a:rPr>
                <a:t>, не менее 1 специалиста из международных институтов развития)</a:t>
              </a:r>
              <a:endParaRPr lang="ru-RU" sz="1600" i="1" dirty="0"/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6407D44-0942-482A-B38E-E7BB0BCC5E85}"/>
                </a:ext>
              </a:extLst>
            </p:cNvPr>
            <p:cNvSpPr/>
            <p:nvPr/>
          </p:nvSpPr>
          <p:spPr>
            <a:xfrm>
              <a:off x="6509047" y="2924488"/>
              <a:ext cx="4978277" cy="7652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Программа «Соотечественники и выпускники» (Совместно с Ассоциацией выпускников ЮФУ)</a:t>
              </a:r>
              <a:endParaRPr lang="ru-RU" sz="1600" i="1" dirty="0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AFAD5934-9917-4AF4-929E-6CCD417349E4}"/>
                </a:ext>
              </a:extLst>
            </p:cNvPr>
            <p:cNvSpPr/>
            <p:nvPr/>
          </p:nvSpPr>
          <p:spPr>
            <a:xfrm>
              <a:off x="704673" y="4065966"/>
              <a:ext cx="4978277" cy="7652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Привлечение зарубежных исследователей и преподавателей </a:t>
              </a:r>
            </a:p>
            <a:p>
              <a:pPr algn="ctr"/>
              <a:r>
                <a:rPr lang="ru-RU" sz="1600" i="1" dirty="0">
                  <a:latin typeface="Times New Roman" panose="02020603050405020304" pitchFamily="18" charset="0"/>
                </a:rPr>
                <a:t>(не менее 10 визит-лекторов)</a:t>
              </a:r>
              <a:endParaRPr lang="ru-RU" sz="1600" i="1" dirty="0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5A114821-7D51-45CA-BAA6-72F26A362DF0}"/>
                </a:ext>
              </a:extLst>
            </p:cNvPr>
            <p:cNvSpPr/>
            <p:nvPr/>
          </p:nvSpPr>
          <p:spPr>
            <a:xfrm>
              <a:off x="6509047" y="4065966"/>
              <a:ext cx="4978277" cy="7652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Составление базы зарубежных исследователей по различным направлениям подготовки, рекомендуемых к сотрудничеству с ЮФУ и участию в реализации ОП</a:t>
              </a:r>
              <a:endParaRPr lang="ru-RU" sz="1600" i="1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E794D17-3577-407D-9DFD-A1E526D006B4}"/>
              </a:ext>
            </a:extLst>
          </p:cNvPr>
          <p:cNvSpPr txBox="1"/>
          <p:nvPr/>
        </p:nvSpPr>
        <p:spPr>
          <a:xfrm>
            <a:off x="2704290" y="1447324"/>
            <a:ext cx="6783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13. Открытая кадровая политика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4C58B-AA47-448C-AFA5-EF75FF9ED805}"/>
              </a:ext>
            </a:extLst>
          </p:cNvPr>
          <p:cNvSpPr txBox="1"/>
          <p:nvPr/>
        </p:nvSpPr>
        <p:spPr>
          <a:xfrm>
            <a:off x="2058578" y="499205"/>
            <a:ext cx="7269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Академические привилегии</a:t>
            </a:r>
          </a:p>
        </p:txBody>
      </p:sp>
    </p:spTree>
    <p:extLst>
      <p:ext uri="{BB962C8B-B14F-4D97-AF65-F5344CB8AC3E}">
        <p14:creationId xmlns:p14="http://schemas.microsoft.com/office/powerpoint/2010/main" val="940460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94D17-3577-407D-9DFD-A1E526D006B4}"/>
              </a:ext>
            </a:extLst>
          </p:cNvPr>
          <p:cNvSpPr txBox="1"/>
          <p:nvPr/>
        </p:nvSpPr>
        <p:spPr>
          <a:xfrm>
            <a:off x="1522064" y="1522562"/>
            <a:ext cx="9307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14. Поддержка ведущих ученых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C3FA46B-C308-4BF1-A73A-572AC03F4F9E}"/>
              </a:ext>
            </a:extLst>
          </p:cNvPr>
          <p:cNvGrpSpPr/>
          <p:nvPr/>
        </p:nvGrpSpPr>
        <p:grpSpPr>
          <a:xfrm>
            <a:off x="784447" y="3157489"/>
            <a:ext cx="10782650" cy="1537007"/>
            <a:chOff x="704676" y="2494183"/>
            <a:chExt cx="10782650" cy="1537007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E41CEEE-9C1C-48AB-B9D7-98D0B39CB852}"/>
                </a:ext>
              </a:extLst>
            </p:cNvPr>
            <p:cNvSpPr/>
            <p:nvPr/>
          </p:nvSpPr>
          <p:spPr>
            <a:xfrm>
              <a:off x="704676" y="2494183"/>
              <a:ext cx="4978277" cy="1537007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Расширенный социальный и профессиональный пакет для сотрудников с ученой степенью доктора наук</a:t>
              </a:r>
            </a:p>
            <a:p>
              <a:pPr algn="ctr"/>
              <a:r>
                <a:rPr lang="ru-RU" i="1" dirty="0">
                  <a:latin typeface="Times New Roman" panose="02020603050405020304" pitchFamily="18" charset="0"/>
                </a:rPr>
                <a:t>(совместно с Профсоюзом – ДМС, персональные рабочие места, др.)</a:t>
              </a:r>
              <a:endParaRPr lang="ru-RU" i="1" dirty="0"/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A9783E5A-4BC7-4269-96D0-C11729CCD384}"/>
                </a:ext>
              </a:extLst>
            </p:cNvPr>
            <p:cNvSpPr/>
            <p:nvPr/>
          </p:nvSpPr>
          <p:spPr>
            <a:xfrm>
              <a:off x="6509049" y="2494183"/>
              <a:ext cx="4978277" cy="1537007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Привлечение в качестве внешних совместителей представителей ключевых партнеров (РАН, РАО, РПО, ФУ)</a:t>
              </a:r>
              <a:endParaRPr lang="ru-RU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A6DDD6E-AD92-4411-8CE7-ED102B7D9340}"/>
              </a:ext>
            </a:extLst>
          </p:cNvPr>
          <p:cNvSpPr txBox="1"/>
          <p:nvPr/>
        </p:nvSpPr>
        <p:spPr>
          <a:xfrm>
            <a:off x="2058578" y="499205"/>
            <a:ext cx="7269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Академические привилегии</a:t>
            </a:r>
          </a:p>
        </p:txBody>
      </p:sp>
    </p:spTree>
    <p:extLst>
      <p:ext uri="{BB962C8B-B14F-4D97-AF65-F5344CB8AC3E}">
        <p14:creationId xmlns:p14="http://schemas.microsoft.com/office/powerpoint/2010/main" val="1569593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94D17-3577-407D-9DFD-A1E526D006B4}"/>
              </a:ext>
            </a:extLst>
          </p:cNvPr>
          <p:cNvSpPr txBox="1"/>
          <p:nvPr/>
        </p:nvSpPr>
        <p:spPr>
          <a:xfrm>
            <a:off x="1522064" y="1662148"/>
            <a:ext cx="9307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15. Старт академической карьеры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94D7B8E-661A-4D1E-A01F-7061B5304ED7}"/>
              </a:ext>
            </a:extLst>
          </p:cNvPr>
          <p:cNvGrpSpPr/>
          <p:nvPr/>
        </p:nvGrpSpPr>
        <p:grpSpPr>
          <a:xfrm>
            <a:off x="704677" y="2600409"/>
            <a:ext cx="10782648" cy="3557109"/>
            <a:chOff x="704676" y="2437861"/>
            <a:chExt cx="10782648" cy="1647944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E41CEEE-9C1C-48AB-B9D7-98D0B39CB852}"/>
                </a:ext>
              </a:extLst>
            </p:cNvPr>
            <p:cNvSpPr/>
            <p:nvPr/>
          </p:nvSpPr>
          <p:spPr>
            <a:xfrm>
              <a:off x="704676" y="2445651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Содействие в получении аспирантами 3-го года (по результатам защиты НКР) первого преподавательского контракта</a:t>
              </a:r>
              <a:endParaRPr lang="ru-RU" sz="1400" i="1" dirty="0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99DD6A9-E543-4E14-887C-EB4586774C24}"/>
                </a:ext>
              </a:extLst>
            </p:cNvPr>
            <p:cNvSpPr/>
            <p:nvPr/>
          </p:nvSpPr>
          <p:spPr>
            <a:xfrm>
              <a:off x="704676" y="3040254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Карьерное сопровождение (функция карьерного консультанта в Психологической службе) 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A18C298-88C5-4EC3-9752-258D5E484BA7}"/>
                </a:ext>
              </a:extLst>
            </p:cNvPr>
            <p:cNvSpPr/>
            <p:nvPr/>
          </p:nvSpPr>
          <p:spPr>
            <a:xfrm>
              <a:off x="704676" y="3634856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Введение института профессионального наставничества (корректировка нормирования труда)</a:t>
              </a:r>
              <a:endParaRPr lang="ru-RU" sz="1400" i="1" dirty="0"/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A9783E5A-4BC7-4269-96D0-C11729CCD384}"/>
                </a:ext>
              </a:extLst>
            </p:cNvPr>
            <p:cNvSpPr/>
            <p:nvPr/>
          </p:nvSpPr>
          <p:spPr>
            <a:xfrm>
              <a:off x="6509047" y="2437861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Участие в проекте «Грантовая поддержка для проектов «аспирант-научный руководитель»</a:t>
              </a:r>
              <a:endParaRPr lang="ru-RU" sz="1400" i="1" dirty="0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FB35744-66D1-43F0-8FE8-B9A5D8CB0B81}"/>
                </a:ext>
              </a:extLst>
            </p:cNvPr>
            <p:cNvSpPr/>
            <p:nvPr/>
          </p:nvSpPr>
          <p:spPr>
            <a:xfrm>
              <a:off x="6509047" y="3032464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Обучение молодых преподавателей по программе развития кадрового потенциала «Педагогика высшей школы»/«Психология и педагогика науки»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412DC502-E858-40F8-840F-801177D5506E}"/>
                </a:ext>
              </a:extLst>
            </p:cNvPr>
            <p:cNvSpPr/>
            <p:nvPr/>
          </p:nvSpPr>
          <p:spPr>
            <a:xfrm>
              <a:off x="6509047" y="3627066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Оценка и аттестация компетентностных профилей молодых НПР (150 </a:t>
              </a:r>
              <a:r>
                <a:rPr lang="en-US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%</a:t>
              </a: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молодых НПР проходят оценку компетенций)</a:t>
              </a:r>
              <a:endParaRPr lang="ru-RU" sz="1400" i="1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013C270-75CA-4375-882D-199D21799AF2}"/>
              </a:ext>
            </a:extLst>
          </p:cNvPr>
          <p:cNvSpPr txBox="1"/>
          <p:nvPr/>
        </p:nvSpPr>
        <p:spPr>
          <a:xfrm>
            <a:off x="2047964" y="168465"/>
            <a:ext cx="7269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Молодые ученые и академические наставники</a:t>
            </a:r>
          </a:p>
        </p:txBody>
      </p:sp>
    </p:spTree>
    <p:extLst>
      <p:ext uri="{BB962C8B-B14F-4D97-AF65-F5344CB8AC3E}">
        <p14:creationId xmlns:p14="http://schemas.microsoft.com/office/powerpoint/2010/main" val="2496472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94D17-3577-407D-9DFD-A1E526D006B4}"/>
              </a:ext>
            </a:extLst>
          </p:cNvPr>
          <p:cNvSpPr txBox="1"/>
          <p:nvPr/>
        </p:nvSpPr>
        <p:spPr>
          <a:xfrm>
            <a:off x="1522064" y="1662148"/>
            <a:ext cx="9307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16. Развитие академической карьеры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6D5F7B4-59D9-4109-937C-4B657D093855}"/>
              </a:ext>
            </a:extLst>
          </p:cNvPr>
          <p:cNvGrpSpPr/>
          <p:nvPr/>
        </p:nvGrpSpPr>
        <p:grpSpPr>
          <a:xfrm>
            <a:off x="784448" y="2514600"/>
            <a:ext cx="10782648" cy="3868272"/>
            <a:chOff x="704677" y="2438661"/>
            <a:chExt cx="10782648" cy="2517311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E41CEEE-9C1C-48AB-B9D7-98D0B39CB852}"/>
                </a:ext>
              </a:extLst>
            </p:cNvPr>
            <p:cNvSpPr/>
            <p:nvPr/>
          </p:nvSpPr>
          <p:spPr>
            <a:xfrm>
              <a:off x="704677" y="2438661"/>
              <a:ext cx="4978277" cy="1190446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Целевые программы повышения квалификации для команд НПР по ключевым компетенциям</a:t>
              </a:r>
              <a:endPara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US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ru-RU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не менее 10 </a:t>
              </a:r>
              <a:r>
                <a:rPr lang="en-US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% - </a:t>
              </a:r>
              <a:r>
                <a:rPr lang="ru-RU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по языковым направлениям, не менее 10 </a:t>
              </a:r>
              <a:r>
                <a:rPr lang="en-US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% - </a:t>
              </a:r>
              <a:r>
                <a:rPr lang="ru-RU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по предметным исследовательским компетенциям, не менее 5 </a:t>
              </a:r>
              <a:r>
                <a:rPr lang="en-US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%</a:t>
              </a:r>
              <a:r>
                <a:rPr lang="ru-RU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- по цифровым навыкам) </a:t>
              </a:r>
              <a:r>
                <a:rPr lang="en-US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i="1" dirty="0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99DD6A9-E543-4E14-887C-EB4586774C24}"/>
                </a:ext>
              </a:extLst>
            </p:cNvPr>
            <p:cNvSpPr/>
            <p:nvPr/>
          </p:nvSpPr>
          <p:spPr>
            <a:xfrm>
              <a:off x="3686633" y="3982593"/>
              <a:ext cx="4978277" cy="97337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7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Открытие сети диссертационных советов в соответствии с новой номенклатурой научных специальностей по направлениям «Психологические науки», «Образование и педагогические науки», «Когнитивные науки»</a:t>
              </a:r>
              <a:endParaRPr lang="ru-RU" sz="17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A9783E5A-4BC7-4269-96D0-C11729CCD384}"/>
                </a:ext>
              </a:extLst>
            </p:cNvPr>
            <p:cNvSpPr/>
            <p:nvPr/>
          </p:nvSpPr>
          <p:spPr>
            <a:xfrm>
              <a:off x="6509048" y="2638913"/>
              <a:ext cx="4978277" cy="97337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Содействие в получении ученого звания</a:t>
              </a:r>
              <a:endParaRPr lang="ru-RU" i="1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013C270-75CA-4375-882D-199D21799AF2}"/>
              </a:ext>
            </a:extLst>
          </p:cNvPr>
          <p:cNvSpPr txBox="1"/>
          <p:nvPr/>
        </p:nvSpPr>
        <p:spPr>
          <a:xfrm>
            <a:off x="2047964" y="168465"/>
            <a:ext cx="7269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Молодые ученые и академические наставники</a:t>
            </a:r>
          </a:p>
        </p:txBody>
      </p:sp>
    </p:spTree>
    <p:extLst>
      <p:ext uri="{BB962C8B-B14F-4D97-AF65-F5344CB8AC3E}">
        <p14:creationId xmlns:p14="http://schemas.microsoft.com/office/powerpoint/2010/main" val="338551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94D17-3577-407D-9DFD-A1E526D006B4}"/>
              </a:ext>
            </a:extLst>
          </p:cNvPr>
          <p:cNvSpPr txBox="1"/>
          <p:nvPr/>
        </p:nvSpPr>
        <p:spPr>
          <a:xfrm>
            <a:off x="1522064" y="1662148"/>
            <a:ext cx="9307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17. Возможность выбора карьерного трека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6D5F7B4-59D9-4109-937C-4B657D093855}"/>
              </a:ext>
            </a:extLst>
          </p:cNvPr>
          <p:cNvGrpSpPr/>
          <p:nvPr/>
        </p:nvGrpSpPr>
        <p:grpSpPr>
          <a:xfrm>
            <a:off x="784448" y="2417167"/>
            <a:ext cx="10782648" cy="3965704"/>
            <a:chOff x="704677" y="2375256"/>
            <a:chExt cx="10782648" cy="2580716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E41CEEE-9C1C-48AB-B9D7-98D0B39CB852}"/>
                </a:ext>
              </a:extLst>
            </p:cNvPr>
            <p:cNvSpPr/>
            <p:nvPr/>
          </p:nvSpPr>
          <p:spPr>
            <a:xfrm>
              <a:off x="704677" y="2375256"/>
              <a:ext cx="4978277" cy="1253852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Разработка нормативных решений и методических рекомендаций, обеспечивающих возможность выбора НПР приоритетами профессиональной деятельности</a:t>
              </a:r>
            </a:p>
            <a:p>
              <a:pPr algn="ctr"/>
              <a:r>
                <a:rPr lang="ru-RU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(не менее 15 </a:t>
              </a:r>
              <a:r>
                <a:rPr lang="en-US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% </a:t>
              </a:r>
              <a:r>
                <a:rPr lang="ru-RU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НПР – выбор приоритета исследовательской деятельности)</a:t>
              </a:r>
              <a:endPara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ru-RU" i="1" dirty="0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99DD6A9-E543-4E14-887C-EB4586774C24}"/>
                </a:ext>
              </a:extLst>
            </p:cNvPr>
            <p:cNvSpPr/>
            <p:nvPr/>
          </p:nvSpPr>
          <p:spPr>
            <a:xfrm>
              <a:off x="3686633" y="3982593"/>
              <a:ext cx="4978277" cy="97337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7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Фиксация в эффективных контрактах дополнительных административных и общественных функций </a:t>
              </a:r>
              <a:endParaRPr lang="ru-RU" sz="17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A9783E5A-4BC7-4269-96D0-C11729CCD384}"/>
                </a:ext>
              </a:extLst>
            </p:cNvPr>
            <p:cNvSpPr/>
            <p:nvPr/>
          </p:nvSpPr>
          <p:spPr>
            <a:xfrm>
              <a:off x="6509048" y="2638913"/>
              <a:ext cx="4978277" cy="97337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Отражение выбранного приоритета деятельности в эффективном контракте</a:t>
              </a:r>
              <a:endParaRPr lang="ru-RU" i="1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013C270-75CA-4375-882D-199D21799AF2}"/>
              </a:ext>
            </a:extLst>
          </p:cNvPr>
          <p:cNvSpPr txBox="1"/>
          <p:nvPr/>
        </p:nvSpPr>
        <p:spPr>
          <a:xfrm>
            <a:off x="2047964" y="168465"/>
            <a:ext cx="7269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Персонализация карьерного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56242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3CD166F-ED88-4E49-B4D7-36B7F6069288}"/>
              </a:ext>
            </a:extLst>
          </p:cNvPr>
          <p:cNvSpPr txBox="1"/>
          <p:nvPr/>
        </p:nvSpPr>
        <p:spPr>
          <a:xfrm>
            <a:off x="1428256" y="2551837"/>
            <a:ext cx="9335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Политика в области интернационализации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066908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94D17-3577-407D-9DFD-A1E526D006B4}"/>
              </a:ext>
            </a:extLst>
          </p:cNvPr>
          <p:cNvSpPr txBox="1"/>
          <p:nvPr/>
        </p:nvSpPr>
        <p:spPr>
          <a:xfrm>
            <a:off x="1522064" y="1662148"/>
            <a:ext cx="9307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18. Включение в международные профессиональные сообщества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6D5F7B4-59D9-4109-937C-4B657D093855}"/>
              </a:ext>
            </a:extLst>
          </p:cNvPr>
          <p:cNvGrpSpPr/>
          <p:nvPr/>
        </p:nvGrpSpPr>
        <p:grpSpPr>
          <a:xfrm>
            <a:off x="784448" y="2908720"/>
            <a:ext cx="10782648" cy="3560551"/>
            <a:chOff x="704677" y="2695138"/>
            <a:chExt cx="10782648" cy="2317059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E41CEEE-9C1C-48AB-B9D7-98D0B39CB852}"/>
                </a:ext>
              </a:extLst>
            </p:cNvPr>
            <p:cNvSpPr/>
            <p:nvPr/>
          </p:nvSpPr>
          <p:spPr>
            <a:xfrm>
              <a:off x="704677" y="2711953"/>
              <a:ext cx="4978277" cy="97337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Содействие вступлению НПР в состав международных профессиональных сообществ, ассоциаций</a:t>
              </a:r>
            </a:p>
            <a:p>
              <a:pPr algn="ctr"/>
              <a:r>
                <a:rPr lang="ru-RU" i="1" dirty="0">
                  <a:latin typeface="Times New Roman" panose="02020603050405020304" pitchFamily="18" charset="0"/>
                </a:rPr>
                <a:t>(1 кафедра – не менее 1 представителя в </a:t>
              </a:r>
              <a:r>
                <a:rPr lang="en-US" i="1" dirty="0">
                  <a:latin typeface="Times New Roman" panose="02020603050405020304" pitchFamily="18" charset="0"/>
                </a:rPr>
                <a:t>WERA</a:t>
              </a:r>
              <a:r>
                <a:rPr lang="ru-RU" i="1" dirty="0">
                  <a:latin typeface="Times New Roman" panose="02020603050405020304" pitchFamily="18" charset="0"/>
                </a:rPr>
                <a:t>, др.)</a:t>
              </a:r>
              <a:endParaRPr lang="ru-RU" i="1" dirty="0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99DD6A9-E543-4E14-887C-EB4586774C24}"/>
                </a:ext>
              </a:extLst>
            </p:cNvPr>
            <p:cNvSpPr/>
            <p:nvPr/>
          </p:nvSpPr>
          <p:spPr>
            <a:xfrm>
              <a:off x="3686633" y="4038818"/>
              <a:ext cx="4978277" cy="97337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7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Реализация программ повышения квалификации в сфере иностранных языков и межкультурной коммуникации</a:t>
              </a:r>
              <a:endParaRPr lang="ru-RU" sz="17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A9783E5A-4BC7-4269-96D0-C11729CCD384}"/>
                </a:ext>
              </a:extLst>
            </p:cNvPr>
            <p:cNvSpPr/>
            <p:nvPr/>
          </p:nvSpPr>
          <p:spPr>
            <a:xfrm>
              <a:off x="6509048" y="2695138"/>
              <a:ext cx="4978277" cy="97337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Введение сервиса академических переводов, функций корпоративного переводчика</a:t>
              </a:r>
              <a:endPara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US" i="1" dirty="0">
                  <a:latin typeface="Times New Roman" panose="02020603050405020304" pitchFamily="18" charset="0"/>
                </a:rPr>
                <a:t>(</a:t>
              </a:r>
              <a:r>
                <a:rPr lang="ru-RU" i="1" dirty="0">
                  <a:latin typeface="Times New Roman" panose="02020603050405020304" pitchFamily="18" charset="0"/>
                </a:rPr>
                <a:t>в структуре АПП выделение ставки – для всех СП)</a:t>
              </a:r>
              <a:endParaRPr lang="ru-RU" i="1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013C270-75CA-4375-882D-199D21799AF2}"/>
              </a:ext>
            </a:extLst>
          </p:cNvPr>
          <p:cNvSpPr txBox="1"/>
          <p:nvPr/>
        </p:nvSpPr>
        <p:spPr>
          <a:xfrm>
            <a:off x="2114913" y="169355"/>
            <a:ext cx="8069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Международные профессиональные сообщества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1185429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94D17-3577-407D-9DFD-A1E526D006B4}"/>
              </a:ext>
            </a:extLst>
          </p:cNvPr>
          <p:cNvSpPr txBox="1"/>
          <p:nvPr/>
        </p:nvSpPr>
        <p:spPr>
          <a:xfrm>
            <a:off x="1522064" y="1662148"/>
            <a:ext cx="9307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19. Экспорт образования и культурная экспансия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94D7B8E-661A-4D1E-A01F-7061B5304ED7}"/>
              </a:ext>
            </a:extLst>
          </p:cNvPr>
          <p:cNvGrpSpPr/>
          <p:nvPr/>
        </p:nvGrpSpPr>
        <p:grpSpPr>
          <a:xfrm>
            <a:off x="704676" y="2739367"/>
            <a:ext cx="10782648" cy="3709645"/>
            <a:chOff x="704676" y="2359404"/>
            <a:chExt cx="10782648" cy="1718612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E41CEEE-9C1C-48AB-B9D7-98D0B39CB852}"/>
                </a:ext>
              </a:extLst>
            </p:cNvPr>
            <p:cNvSpPr/>
            <p:nvPr/>
          </p:nvSpPr>
          <p:spPr>
            <a:xfrm>
              <a:off x="704676" y="2359404"/>
              <a:ext cx="4978277" cy="537197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Запуск международных сетевых образовательных программ</a:t>
              </a:r>
            </a:p>
            <a:p>
              <a:pPr algn="ctr"/>
              <a:r>
                <a:rPr lang="ru-RU" i="1" dirty="0">
                  <a:latin typeface="Times New Roman" panose="02020603050405020304" pitchFamily="18" charset="0"/>
                </a:rPr>
                <a:t>(1 программа – с регионом Евразии, 1 программа – с Иберо-Америкой) </a:t>
              </a:r>
              <a:endParaRPr lang="ru-RU" i="1" dirty="0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99DD6A9-E543-4E14-887C-EB4586774C24}"/>
                </a:ext>
              </a:extLst>
            </p:cNvPr>
            <p:cNvSpPr/>
            <p:nvPr/>
          </p:nvSpPr>
          <p:spPr>
            <a:xfrm>
              <a:off x="704676" y="3040254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Массовый запуск программ ДПО на иностранных языках (не менее 5 в 2022)</a:t>
              </a:r>
              <a:endParaRPr lang="ru-RU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A18C298-88C5-4EC3-9752-258D5E484BA7}"/>
                </a:ext>
              </a:extLst>
            </p:cNvPr>
            <p:cNvSpPr/>
            <p:nvPr/>
          </p:nvSpPr>
          <p:spPr>
            <a:xfrm>
              <a:off x="3531766" y="3627067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Формирование дополнительных мероприятий с целью ликвидации образовательных дефицитов </a:t>
              </a:r>
              <a:endParaRPr lang="ru-RU" sz="1400" i="1" dirty="0"/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A9783E5A-4BC7-4269-96D0-C11729CCD384}"/>
                </a:ext>
              </a:extLst>
            </p:cNvPr>
            <p:cNvSpPr/>
            <p:nvPr/>
          </p:nvSpPr>
          <p:spPr>
            <a:xfrm>
              <a:off x="6509047" y="2437861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Рекрутинг иностранных студентов</a:t>
              </a:r>
              <a:endParaRPr lang="ru-RU" i="1" dirty="0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FB35744-66D1-43F0-8FE8-B9A5D8CB0B81}"/>
                </a:ext>
              </a:extLst>
            </p:cNvPr>
            <p:cNvSpPr/>
            <p:nvPr/>
          </p:nvSpPr>
          <p:spPr>
            <a:xfrm>
              <a:off x="6509047" y="3032464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Развертывание системы социально-психологического и педагогического сопровождения и адаптации иностранных студентов (программа адаптации на 250 ч)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0A6755-F4CA-4207-817E-E74F4BB97166}"/>
              </a:ext>
            </a:extLst>
          </p:cNvPr>
          <p:cNvSpPr txBox="1"/>
          <p:nvPr/>
        </p:nvSpPr>
        <p:spPr>
          <a:xfrm>
            <a:off x="2114913" y="169355"/>
            <a:ext cx="8069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Экспорт образования и культурная экспансия</a:t>
            </a:r>
          </a:p>
        </p:txBody>
      </p:sp>
    </p:spTree>
    <p:extLst>
      <p:ext uri="{BB962C8B-B14F-4D97-AF65-F5344CB8AC3E}">
        <p14:creationId xmlns:p14="http://schemas.microsoft.com/office/powerpoint/2010/main" val="4282878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453D1C-E0D0-4A6C-882A-5B7B2D761CCB}"/>
              </a:ext>
            </a:extLst>
          </p:cNvPr>
          <p:cNvSpPr txBox="1"/>
          <p:nvPr/>
        </p:nvSpPr>
        <p:spPr>
          <a:xfrm>
            <a:off x="1721768" y="269631"/>
            <a:ext cx="874846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/>
          </a:p>
          <a:p>
            <a:pPr algn="ctr"/>
            <a:endParaRPr lang="ru-RU" sz="1400" b="1" dirty="0"/>
          </a:p>
          <a:p>
            <a:pPr algn="ctr">
              <a:buFont typeface="Wingdings" pitchFamily="2" charset="2"/>
              <a:buChar char="Ø"/>
            </a:pPr>
            <a:endParaRPr lang="ru-RU" sz="1400" dirty="0"/>
          </a:p>
          <a:p>
            <a:pPr lvl="0" algn="ctr"/>
            <a:endParaRPr lang="ru-RU" sz="12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x-none" dirty="0"/>
              <a:t> 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0E3129-826E-E848-B44E-9F7D91C860CE}"/>
              </a:ext>
            </a:extLst>
          </p:cNvPr>
          <p:cNvSpPr txBox="1"/>
          <p:nvPr/>
        </p:nvSpPr>
        <p:spPr>
          <a:xfrm>
            <a:off x="1721768" y="178644"/>
            <a:ext cx="639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Целевая модель в контексте Приоритета 2030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C11EFC-6A0F-924A-8F27-0C7AA79CE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700808"/>
            <a:ext cx="6720000" cy="504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242556-F26E-E04E-BCD1-C80CED6FAC15}"/>
              </a:ext>
            </a:extLst>
          </p:cNvPr>
          <p:cNvSpPr txBox="1"/>
          <p:nvPr/>
        </p:nvSpPr>
        <p:spPr>
          <a:xfrm>
            <a:off x="2676363" y="859854"/>
            <a:ext cx="6566466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i="1" dirty="0"/>
              <a:t>Целевая модель</a:t>
            </a:r>
            <a:r>
              <a:rPr lang="ru-RU" sz="1400" b="1" dirty="0"/>
              <a:t> </a:t>
            </a:r>
            <a:r>
              <a:rPr lang="ru-RU" sz="1400" dirty="0"/>
              <a:t>- трансформация психолого-педагогического сообщества университета, являющегося одним из базовых компонентов макрорегиональной научно-образовательной экосистемы, в качестве ведущего центра разработки и трансфера (диссеминации) психологических и педагогических технологий социального программирования солидарного общества будущего и социокультурного воспроизводства человеческого капитала в системе непрерывного образования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CDC167B-D31E-7A44-A647-B29BD1155D4B}"/>
              </a:ext>
            </a:extLst>
          </p:cNvPr>
          <p:cNvCxnSpPr>
            <a:cxnSpLocks/>
          </p:cNvCxnSpPr>
          <p:nvPr/>
        </p:nvCxnSpPr>
        <p:spPr>
          <a:xfrm>
            <a:off x="2351584" y="2554140"/>
            <a:ext cx="0" cy="2970055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E0AC736-5539-074F-B43C-37C5CA4893C0}"/>
              </a:ext>
            </a:extLst>
          </p:cNvPr>
          <p:cNvCxnSpPr>
            <a:cxnSpLocks/>
          </p:cNvCxnSpPr>
          <p:nvPr/>
        </p:nvCxnSpPr>
        <p:spPr>
          <a:xfrm flipH="1">
            <a:off x="2351585" y="5524194"/>
            <a:ext cx="432049" cy="0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338C0AD-2710-C443-8751-58D3960EF09A}"/>
              </a:ext>
            </a:extLst>
          </p:cNvPr>
          <p:cNvCxnSpPr>
            <a:cxnSpLocks/>
          </p:cNvCxnSpPr>
          <p:nvPr/>
        </p:nvCxnSpPr>
        <p:spPr>
          <a:xfrm flipH="1">
            <a:off x="2351584" y="2550085"/>
            <a:ext cx="432048" cy="4055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2BA14F2-F6E8-D04B-9EE6-9A36A7C240A6}"/>
              </a:ext>
            </a:extLst>
          </p:cNvPr>
          <p:cNvSpPr txBox="1"/>
          <p:nvPr/>
        </p:nvSpPr>
        <p:spPr>
          <a:xfrm>
            <a:off x="1496443" y="250408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EduNet</a:t>
            </a:r>
            <a:endParaRPr lang="ru-RU" sz="1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8CC507-31A4-3C41-98E0-CF2EDA7076EB}"/>
              </a:ext>
            </a:extLst>
          </p:cNvPr>
          <p:cNvSpPr txBox="1"/>
          <p:nvPr/>
        </p:nvSpPr>
        <p:spPr>
          <a:xfrm>
            <a:off x="1496444" y="2885447"/>
            <a:ext cx="891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NeuroNet</a:t>
            </a:r>
            <a:endParaRPr lang="ru-RU" sz="1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94921E-253A-884C-8558-3C8C48572145}"/>
              </a:ext>
            </a:extLst>
          </p:cNvPr>
          <p:cNvSpPr txBox="1"/>
          <p:nvPr/>
        </p:nvSpPr>
        <p:spPr>
          <a:xfrm>
            <a:off x="1496444" y="3289592"/>
            <a:ext cx="8916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Программа фундаментальных исследований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3F1957-A644-DC43-A1E9-45566B2AF549}"/>
              </a:ext>
            </a:extLst>
          </p:cNvPr>
          <p:cNvSpPr txBox="1"/>
          <p:nvPr/>
        </p:nvSpPr>
        <p:spPr>
          <a:xfrm>
            <a:off x="1507983" y="4274309"/>
            <a:ext cx="891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»Наука и университеты»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237022-FE28-4C45-B72A-AC069205444B}"/>
              </a:ext>
            </a:extLst>
          </p:cNvPr>
          <p:cNvSpPr txBox="1"/>
          <p:nvPr/>
        </p:nvSpPr>
        <p:spPr>
          <a:xfrm>
            <a:off x="1507983" y="5043582"/>
            <a:ext cx="89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»Образование»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946BB4-1D37-B24D-8725-2E3869126C95}"/>
              </a:ext>
            </a:extLst>
          </p:cNvPr>
          <p:cNvSpPr txBox="1"/>
          <p:nvPr/>
        </p:nvSpPr>
        <p:spPr>
          <a:xfrm>
            <a:off x="9267106" y="2517747"/>
            <a:ext cx="1261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Приоритет 2030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CCFF5D-CD95-804A-BBED-32C2CB37395E}"/>
              </a:ext>
            </a:extLst>
          </p:cNvPr>
          <p:cNvSpPr txBox="1"/>
          <p:nvPr/>
        </p:nvSpPr>
        <p:spPr>
          <a:xfrm>
            <a:off x="9284227" y="3058760"/>
            <a:ext cx="126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Образовательная миссия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20DA66-F2F8-3749-880F-F55E22E8948E}"/>
              </a:ext>
            </a:extLst>
          </p:cNvPr>
          <p:cNvSpPr txBox="1"/>
          <p:nvPr/>
        </p:nvSpPr>
        <p:spPr>
          <a:xfrm>
            <a:off x="9225924" y="3700010"/>
            <a:ext cx="1261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Научная миссия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F20CB4-4AB8-244C-930C-C4D85252F20E}"/>
              </a:ext>
            </a:extLst>
          </p:cNvPr>
          <p:cNvSpPr txBox="1"/>
          <p:nvPr/>
        </p:nvSpPr>
        <p:spPr>
          <a:xfrm>
            <a:off x="9264354" y="4319390"/>
            <a:ext cx="126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Культурная миссия </a:t>
            </a:r>
          </a:p>
        </p:txBody>
      </p:sp>
    </p:spTree>
    <p:extLst>
      <p:ext uri="{BB962C8B-B14F-4D97-AF65-F5344CB8AC3E}">
        <p14:creationId xmlns:p14="http://schemas.microsoft.com/office/powerpoint/2010/main" val="4116195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3CD166F-ED88-4E49-B4D7-36B7F6069288}"/>
              </a:ext>
            </a:extLst>
          </p:cNvPr>
          <p:cNvSpPr txBox="1"/>
          <p:nvPr/>
        </p:nvSpPr>
        <p:spPr>
          <a:xfrm>
            <a:off x="1428256" y="2551837"/>
            <a:ext cx="9335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Политика в сфере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742183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94D17-3577-407D-9DFD-A1E526D006B4}"/>
              </a:ext>
            </a:extLst>
          </p:cNvPr>
          <p:cNvSpPr txBox="1"/>
          <p:nvPr/>
        </p:nvSpPr>
        <p:spPr>
          <a:xfrm>
            <a:off x="1522064" y="1662148"/>
            <a:ext cx="9307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20. Внедрение проектной модели управления 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94D7B8E-661A-4D1E-A01F-7061B5304ED7}"/>
              </a:ext>
            </a:extLst>
          </p:cNvPr>
          <p:cNvGrpSpPr/>
          <p:nvPr/>
        </p:nvGrpSpPr>
        <p:grpSpPr>
          <a:xfrm>
            <a:off x="704676" y="2908719"/>
            <a:ext cx="10782648" cy="2469738"/>
            <a:chOff x="704676" y="2437861"/>
            <a:chExt cx="10782648" cy="1144185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E41CEEE-9C1C-48AB-B9D7-98D0B39CB852}"/>
                </a:ext>
              </a:extLst>
            </p:cNvPr>
            <p:cNvSpPr/>
            <p:nvPr/>
          </p:nvSpPr>
          <p:spPr>
            <a:xfrm>
              <a:off x="704676" y="2445651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Перезагрузка проектного офиса АПП – проектный офис направления «Психология и педагогика)</a:t>
              </a:r>
              <a:endParaRPr lang="ru-RU" i="1" dirty="0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99DD6A9-E543-4E14-887C-EB4586774C24}"/>
                </a:ext>
              </a:extLst>
            </p:cNvPr>
            <p:cNvSpPr/>
            <p:nvPr/>
          </p:nvSpPr>
          <p:spPr>
            <a:xfrm>
              <a:off x="3606861" y="3131097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Введение системы обратной связи по реализуемым стратегическим инициативам</a:t>
              </a:r>
              <a:endParaRPr lang="ru-RU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A9783E5A-4BC7-4269-96D0-C11729CCD384}"/>
                </a:ext>
              </a:extLst>
            </p:cNvPr>
            <p:cNvSpPr/>
            <p:nvPr/>
          </p:nvSpPr>
          <p:spPr>
            <a:xfrm>
              <a:off x="6509047" y="2437861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Запуск проектного офиса </a:t>
              </a:r>
            </a:p>
            <a:p>
              <a:pPr algn="ctr"/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Научно-образовательного кластера ЮФО</a:t>
              </a:r>
              <a:endParaRPr lang="ru-RU" i="1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0A6755-F4CA-4207-817E-E74F4BB97166}"/>
              </a:ext>
            </a:extLst>
          </p:cNvPr>
          <p:cNvSpPr txBox="1"/>
          <p:nvPr/>
        </p:nvSpPr>
        <p:spPr>
          <a:xfrm>
            <a:off x="1975025" y="477131"/>
            <a:ext cx="8069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Стратегическое управление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4229360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94D17-3577-407D-9DFD-A1E526D006B4}"/>
              </a:ext>
            </a:extLst>
          </p:cNvPr>
          <p:cNvSpPr txBox="1"/>
          <p:nvPr/>
        </p:nvSpPr>
        <p:spPr>
          <a:xfrm>
            <a:off x="1442292" y="1791319"/>
            <a:ext cx="9307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21. Внедрение сервисной модели управления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94D7B8E-661A-4D1E-A01F-7061B5304ED7}"/>
              </a:ext>
            </a:extLst>
          </p:cNvPr>
          <p:cNvGrpSpPr/>
          <p:nvPr/>
        </p:nvGrpSpPr>
        <p:grpSpPr>
          <a:xfrm>
            <a:off x="704676" y="2908718"/>
            <a:ext cx="10782648" cy="1529447"/>
            <a:chOff x="704676" y="2437861"/>
            <a:chExt cx="10782648" cy="458739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E41CEEE-9C1C-48AB-B9D7-98D0B39CB852}"/>
                </a:ext>
              </a:extLst>
            </p:cNvPr>
            <p:cNvSpPr/>
            <p:nvPr/>
          </p:nvSpPr>
          <p:spPr>
            <a:xfrm>
              <a:off x="704676" y="2445651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Совершенствование работы Центра сопровождения обучающихся, обеспечение цифрового доступа к основным сервисам и функциям (разработка Стандарта работы деканата)</a:t>
              </a:r>
              <a:endParaRPr lang="ru-RU" i="1" dirty="0"/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A9783E5A-4BC7-4269-96D0-C11729CCD384}"/>
                </a:ext>
              </a:extLst>
            </p:cNvPr>
            <p:cNvSpPr/>
            <p:nvPr/>
          </p:nvSpPr>
          <p:spPr>
            <a:xfrm>
              <a:off x="6509047" y="2437861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Создание Центра сопровождения основной деятельности – централизованного сервиса ИТ, договорного, материально-технического обеспечения. </a:t>
              </a:r>
              <a:endParaRPr lang="ru-RU" i="1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0A6755-F4CA-4207-817E-E74F4BB97166}"/>
              </a:ext>
            </a:extLst>
          </p:cNvPr>
          <p:cNvSpPr txBox="1"/>
          <p:nvPr/>
        </p:nvSpPr>
        <p:spPr>
          <a:xfrm>
            <a:off x="1913907" y="191428"/>
            <a:ext cx="7538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Административное 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3000787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3CD166F-ED88-4E49-B4D7-36B7F6069288}"/>
              </a:ext>
            </a:extLst>
          </p:cNvPr>
          <p:cNvSpPr txBox="1"/>
          <p:nvPr/>
        </p:nvSpPr>
        <p:spPr>
          <a:xfrm>
            <a:off x="1428256" y="2967335"/>
            <a:ext cx="9335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Культурная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2160206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453D1C-E0D0-4A6C-882A-5B7B2D761CCB}"/>
              </a:ext>
            </a:extLst>
          </p:cNvPr>
          <p:cNvSpPr txBox="1"/>
          <p:nvPr/>
        </p:nvSpPr>
        <p:spPr>
          <a:xfrm>
            <a:off x="1721768" y="178645"/>
            <a:ext cx="874846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/>
          </a:p>
          <a:p>
            <a:pPr algn="ctr"/>
            <a:endParaRPr lang="ru-RU" sz="1400" b="1" dirty="0"/>
          </a:p>
          <a:p>
            <a:pPr algn="ctr">
              <a:buFont typeface="Wingdings" pitchFamily="2" charset="2"/>
              <a:buChar char="Ø"/>
            </a:pPr>
            <a:endParaRPr lang="ru-RU" sz="1400" dirty="0"/>
          </a:p>
          <a:p>
            <a:pPr lvl="0" algn="ctr"/>
            <a:endParaRPr lang="ru-RU" sz="12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x-none" dirty="0"/>
              <a:t> 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B0D208-6519-3F4E-91B3-8F4BE83DA7D2}"/>
              </a:ext>
            </a:extLst>
          </p:cNvPr>
          <p:cNvSpPr txBox="1"/>
          <p:nvPr/>
        </p:nvSpPr>
        <p:spPr>
          <a:xfrm>
            <a:off x="1524000" y="27372"/>
            <a:ext cx="608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Культурная политика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2D0B67-D8C4-4970-9C61-C96F21139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96" y="145688"/>
            <a:ext cx="6096000" cy="4572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62BFC7-1450-4B68-8F60-B7EAFEE1B088}"/>
              </a:ext>
            </a:extLst>
          </p:cNvPr>
          <p:cNvSpPr txBox="1"/>
          <p:nvPr/>
        </p:nvSpPr>
        <p:spPr>
          <a:xfrm>
            <a:off x="1723728" y="501809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Стратегические инициативы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5389D2-1B92-48E2-87BC-BA47BD6696C6}"/>
              </a:ext>
            </a:extLst>
          </p:cNvPr>
          <p:cNvSpPr txBox="1"/>
          <p:nvPr/>
        </p:nvSpPr>
        <p:spPr>
          <a:xfrm>
            <a:off x="1559496" y="1268760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AutoNum type="arabicParenR"/>
            </a:pPr>
            <a:r>
              <a:rPr lang="ru-RU" sz="1200" b="1" dirty="0"/>
              <a:t>Инициатива «Культурная виртуозность» - социокультурный стандарт подготовки студентов</a:t>
            </a:r>
          </a:p>
          <a:p>
            <a:pPr marL="228600" indent="-228600" algn="just">
              <a:buAutoNum type="arabicParenR"/>
            </a:pPr>
            <a:r>
              <a:rPr lang="ru-RU" sz="1200" b="1" dirty="0"/>
              <a:t>Инициатива «Разработка социально-психологических и педагогических технологий программирования представлений, идентичностей, сообществ»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C4F5A56E-040F-4611-8371-FCB67271735E}"/>
              </a:ext>
            </a:extLst>
          </p:cNvPr>
          <p:cNvSpPr/>
          <p:nvPr/>
        </p:nvSpPr>
        <p:spPr>
          <a:xfrm>
            <a:off x="1626982" y="4694275"/>
            <a:ext cx="3931568" cy="230832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«Университет – фактор безопасности государства в условиях ментальных и информационных войн»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1028BC-B86B-4246-A0F6-DE783A7E9BD0}"/>
              </a:ext>
            </a:extLst>
          </p:cNvPr>
          <p:cNvSpPr txBox="1"/>
          <p:nvPr/>
        </p:nvSpPr>
        <p:spPr>
          <a:xfrm>
            <a:off x="7127166" y="4991779"/>
            <a:ext cx="1549449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Образовательный кластер ЮФО</a:t>
            </a:r>
            <a:endParaRPr lang="ru-RU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4ADB6B-E228-48E1-A2BB-74F7278D5B77}"/>
              </a:ext>
            </a:extLst>
          </p:cNvPr>
          <p:cNvSpPr txBox="1"/>
          <p:nvPr/>
        </p:nvSpPr>
        <p:spPr>
          <a:xfrm>
            <a:off x="8760297" y="5014869"/>
            <a:ext cx="1549449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Общество «Знание»</a:t>
            </a:r>
            <a:endParaRPr lang="ru-RU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61349B-0CC7-497C-BE55-08D12CE07D6B}"/>
              </a:ext>
            </a:extLst>
          </p:cNvPr>
          <p:cNvSpPr txBox="1"/>
          <p:nvPr/>
        </p:nvSpPr>
        <p:spPr>
          <a:xfrm>
            <a:off x="7119646" y="5663694"/>
            <a:ext cx="1549449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dirty="0"/>
              <a:t>Разработка социально-психологического инструментария диагностики культурного капитала личности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8E664C-1CA2-4104-8FC2-8D3FDE6E0F06}"/>
              </a:ext>
            </a:extLst>
          </p:cNvPr>
          <p:cNvSpPr txBox="1"/>
          <p:nvPr/>
        </p:nvSpPr>
        <p:spPr>
          <a:xfrm>
            <a:off x="5839686" y="5036803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Партнеры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48EA7E-5501-42A7-A34C-650ABBC95B93}"/>
              </a:ext>
            </a:extLst>
          </p:cNvPr>
          <p:cNvSpPr txBox="1"/>
          <p:nvPr/>
        </p:nvSpPr>
        <p:spPr>
          <a:xfrm>
            <a:off x="5839686" y="586374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Задачи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4E15E0-2A43-46BF-86C0-78DDF4AB6698}"/>
              </a:ext>
            </a:extLst>
          </p:cNvPr>
          <p:cNvSpPr txBox="1"/>
          <p:nvPr/>
        </p:nvSpPr>
        <p:spPr>
          <a:xfrm>
            <a:off x="8760297" y="5663693"/>
            <a:ext cx="1549449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dirty="0"/>
              <a:t>Проектирование педагогического дизайна просветительских мероприятий и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121258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94D17-3577-407D-9DFD-A1E526D006B4}"/>
              </a:ext>
            </a:extLst>
          </p:cNvPr>
          <p:cNvSpPr txBox="1"/>
          <p:nvPr/>
        </p:nvSpPr>
        <p:spPr>
          <a:xfrm>
            <a:off x="1522064" y="1544358"/>
            <a:ext cx="9307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22. Воспроизводство социокультурной идентичности обучающихся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94D7B8E-661A-4D1E-A01F-7061B5304ED7}"/>
              </a:ext>
            </a:extLst>
          </p:cNvPr>
          <p:cNvGrpSpPr/>
          <p:nvPr/>
        </p:nvGrpSpPr>
        <p:grpSpPr>
          <a:xfrm>
            <a:off x="704676" y="2908719"/>
            <a:ext cx="10782648" cy="3757375"/>
            <a:chOff x="704676" y="2437861"/>
            <a:chExt cx="10782648" cy="1740724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E41CEEE-9C1C-48AB-B9D7-98D0B39CB852}"/>
                </a:ext>
              </a:extLst>
            </p:cNvPr>
            <p:cNvSpPr/>
            <p:nvPr/>
          </p:nvSpPr>
          <p:spPr>
            <a:xfrm>
              <a:off x="704676" y="2445651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Разработка культурного и этического стандарта педагога</a:t>
              </a:r>
              <a:endParaRPr lang="ru-RU" i="1" dirty="0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99DD6A9-E543-4E14-887C-EB4586774C24}"/>
                </a:ext>
              </a:extLst>
            </p:cNvPr>
            <p:cNvSpPr/>
            <p:nvPr/>
          </p:nvSpPr>
          <p:spPr>
            <a:xfrm>
              <a:off x="704676" y="3040254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Разработка культурного и этического стандарта психолога</a:t>
              </a:r>
              <a:endParaRPr lang="ru-RU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A18C298-88C5-4EC3-9752-258D5E484BA7}"/>
                </a:ext>
              </a:extLst>
            </p:cNvPr>
            <p:cNvSpPr/>
            <p:nvPr/>
          </p:nvSpPr>
          <p:spPr>
            <a:xfrm>
              <a:off x="3396452" y="3634857"/>
              <a:ext cx="5399095" cy="543728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Реализация открытых программ ДО для студентов, ориентированных на развитие </a:t>
              </a:r>
              <a:r>
                <a:rPr lang="ru-RU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некогнитивных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навыков (</a:t>
              </a:r>
              <a:r>
                <a:rPr lang="ru-RU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самокомпетентность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критическое мышление, мышление роста, самоорганизация) </a:t>
              </a:r>
              <a:endParaRPr lang="ru-RU" i="1" dirty="0"/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A9783E5A-4BC7-4269-96D0-C11729CCD384}"/>
                </a:ext>
              </a:extLst>
            </p:cNvPr>
            <p:cNvSpPr/>
            <p:nvPr/>
          </p:nvSpPr>
          <p:spPr>
            <a:xfrm>
              <a:off x="6509047" y="2437861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Разработка культуртрегерского модуля «Социокультурная практика»</a:t>
              </a:r>
            </a:p>
            <a:p>
              <a:pPr algn="ctr"/>
              <a:r>
                <a:rPr lang="ru-RU" i="1" dirty="0">
                  <a:latin typeface="Times New Roman" panose="02020603050405020304" pitchFamily="18" charset="0"/>
                </a:rPr>
                <a:t>(15 </a:t>
              </a:r>
              <a:r>
                <a:rPr lang="ru-RU" i="1" dirty="0" err="1">
                  <a:latin typeface="Times New Roman" panose="02020603050405020304" pitchFamily="18" charset="0"/>
                </a:rPr>
                <a:t>з.е</a:t>
              </a:r>
              <a:r>
                <a:rPr lang="ru-RU" i="1" dirty="0">
                  <a:latin typeface="Times New Roman" panose="02020603050405020304" pitchFamily="18" charset="0"/>
                </a:rPr>
                <a:t>. факультатив – для </a:t>
              </a:r>
              <a:r>
                <a:rPr lang="ru-RU" i="1" dirty="0" err="1">
                  <a:latin typeface="Times New Roman" panose="02020603050405020304" pitchFamily="18" charset="0"/>
                </a:rPr>
                <a:t>бакалавриата</a:t>
              </a:r>
              <a:r>
                <a:rPr lang="ru-RU" i="1" dirty="0">
                  <a:latin typeface="Times New Roman" panose="02020603050405020304" pitchFamily="18" charset="0"/>
                </a:rPr>
                <a:t>)</a:t>
              </a:r>
              <a:endParaRPr lang="ru-RU" i="1" dirty="0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FB35744-66D1-43F0-8FE8-B9A5D8CB0B81}"/>
                </a:ext>
              </a:extLst>
            </p:cNvPr>
            <p:cNvSpPr/>
            <p:nvPr/>
          </p:nvSpPr>
          <p:spPr>
            <a:xfrm>
              <a:off x="6509047" y="3032464"/>
              <a:ext cx="4978277" cy="4509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Поддержка студенческих объединений просветительской направленности</a:t>
              </a:r>
              <a:endParaRPr lang="ru-RU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0A6755-F4CA-4207-817E-E74F4BB97166}"/>
              </a:ext>
            </a:extLst>
          </p:cNvPr>
          <p:cNvSpPr txBox="1"/>
          <p:nvPr/>
        </p:nvSpPr>
        <p:spPr>
          <a:xfrm>
            <a:off x="2201528" y="482150"/>
            <a:ext cx="8069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Культурная виртуозность</a:t>
            </a:r>
          </a:p>
        </p:txBody>
      </p:sp>
    </p:spTree>
    <p:extLst>
      <p:ext uri="{BB962C8B-B14F-4D97-AF65-F5344CB8AC3E}">
        <p14:creationId xmlns:p14="http://schemas.microsoft.com/office/powerpoint/2010/main" val="1565714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94D17-3577-407D-9DFD-A1E526D006B4}"/>
              </a:ext>
            </a:extLst>
          </p:cNvPr>
          <p:cNvSpPr txBox="1"/>
          <p:nvPr/>
        </p:nvSpPr>
        <p:spPr>
          <a:xfrm>
            <a:off x="1522064" y="1751113"/>
            <a:ext cx="9307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23. Поддержка прикладных исследований и разработки психолого-педагогических технологий социального программирования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24FE3D9-6ECD-446E-8654-7030D1CF2C35}"/>
              </a:ext>
            </a:extLst>
          </p:cNvPr>
          <p:cNvGrpSpPr/>
          <p:nvPr/>
        </p:nvGrpSpPr>
        <p:grpSpPr>
          <a:xfrm>
            <a:off x="704676" y="2887257"/>
            <a:ext cx="10782648" cy="3552202"/>
            <a:chOff x="704676" y="2906530"/>
            <a:chExt cx="10782648" cy="3552202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E41CEEE-9C1C-48AB-B9D7-98D0B39CB852}"/>
                </a:ext>
              </a:extLst>
            </p:cNvPr>
            <p:cNvSpPr/>
            <p:nvPr/>
          </p:nvSpPr>
          <p:spPr>
            <a:xfrm>
              <a:off x="704676" y="2906530"/>
              <a:ext cx="4978277" cy="97337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Создание научно-методического центра техно-логий просветительской деятельности (совместно с Обществом «Знание»)</a:t>
              </a:r>
              <a:endParaRPr lang="ru-RU" i="1" dirty="0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99DD6A9-E543-4E14-887C-EB4586774C24}"/>
                </a:ext>
              </a:extLst>
            </p:cNvPr>
            <p:cNvSpPr/>
            <p:nvPr/>
          </p:nvSpPr>
          <p:spPr>
            <a:xfrm>
              <a:off x="704676" y="4208992"/>
              <a:ext cx="4978277" cy="97337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Создание университетского студенческого психологического клуба </a:t>
              </a:r>
              <a:endParaRPr lang="ru-RU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A18C298-88C5-4EC3-9752-258D5E484BA7}"/>
                </a:ext>
              </a:extLst>
            </p:cNvPr>
            <p:cNvSpPr/>
            <p:nvPr/>
          </p:nvSpPr>
          <p:spPr>
            <a:xfrm>
              <a:off x="3511888" y="5485353"/>
              <a:ext cx="4978277" cy="97337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Организация и запуск пилотных проектов поддержки молодежных объединений профессиональной, просветительской, патриотической направленности</a:t>
              </a:r>
              <a:endParaRPr lang="ru-RU" sz="1400" i="1" dirty="0"/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A9783E5A-4BC7-4269-96D0-C11729CCD384}"/>
                </a:ext>
              </a:extLst>
            </p:cNvPr>
            <p:cNvSpPr/>
            <p:nvPr/>
          </p:nvSpPr>
          <p:spPr>
            <a:xfrm>
              <a:off x="6509047" y="2908719"/>
              <a:ext cx="4978277" cy="97337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Создание университетского студенческого педагогического клуба</a:t>
              </a:r>
              <a:endParaRPr lang="ru-RU" i="1" dirty="0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FB35744-66D1-43F0-8FE8-B9A5D8CB0B81}"/>
                </a:ext>
              </a:extLst>
            </p:cNvPr>
            <p:cNvSpPr/>
            <p:nvPr/>
          </p:nvSpPr>
          <p:spPr>
            <a:xfrm>
              <a:off x="6509047" y="4192177"/>
              <a:ext cx="4978277" cy="97337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Реализация научно-образовательного интенсива  для педагогов Юга России «Акселератор социокультурных проектов»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0A6755-F4CA-4207-817E-E74F4BB97166}"/>
              </a:ext>
            </a:extLst>
          </p:cNvPr>
          <p:cNvSpPr txBox="1"/>
          <p:nvPr/>
        </p:nvSpPr>
        <p:spPr>
          <a:xfrm>
            <a:off x="2056190" y="143595"/>
            <a:ext cx="85865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Разработка социально-психологических и педагогических технологий программирования представлений, идентичностей, сообществ</a:t>
            </a:r>
          </a:p>
        </p:txBody>
      </p:sp>
    </p:spTree>
    <p:extLst>
      <p:ext uri="{BB962C8B-B14F-4D97-AF65-F5344CB8AC3E}">
        <p14:creationId xmlns:p14="http://schemas.microsoft.com/office/powerpoint/2010/main" val="605191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0A6755-F4CA-4207-817E-E74F4BB97166}"/>
              </a:ext>
            </a:extLst>
          </p:cNvPr>
          <p:cNvSpPr txBox="1"/>
          <p:nvPr/>
        </p:nvSpPr>
        <p:spPr>
          <a:xfrm>
            <a:off x="2056190" y="143595"/>
            <a:ext cx="8586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Целевые показатели в соответствии с Программой развития ЮФУ</a:t>
            </a:r>
          </a:p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(вклад психолого-педагогического сообщества</a:t>
            </a:r>
          </a:p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в достижение показателей развития университета)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363C364-A013-495C-BE4A-67C6FB3EA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842580"/>
              </p:ext>
            </p:extLst>
          </p:nvPr>
        </p:nvGraphicFramePr>
        <p:xfrm>
          <a:off x="278296" y="1819483"/>
          <a:ext cx="11678478" cy="4672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65075">
                  <a:extLst>
                    <a:ext uri="{9D8B030D-6E8A-4147-A177-3AD203B41FA5}">
                      <a16:colId xmlns:a16="http://schemas.microsoft.com/office/drawing/2014/main" val="624683411"/>
                    </a:ext>
                  </a:extLst>
                </a:gridCol>
                <a:gridCol w="1843233">
                  <a:extLst>
                    <a:ext uri="{9D8B030D-6E8A-4147-A177-3AD203B41FA5}">
                      <a16:colId xmlns:a16="http://schemas.microsoft.com/office/drawing/2014/main" val="1352270282"/>
                    </a:ext>
                  </a:extLst>
                </a:gridCol>
                <a:gridCol w="1429730">
                  <a:extLst>
                    <a:ext uri="{9D8B030D-6E8A-4147-A177-3AD203B41FA5}">
                      <a16:colId xmlns:a16="http://schemas.microsoft.com/office/drawing/2014/main" val="3337847269"/>
                    </a:ext>
                  </a:extLst>
                </a:gridCol>
                <a:gridCol w="1740440">
                  <a:extLst>
                    <a:ext uri="{9D8B030D-6E8A-4147-A177-3AD203B41FA5}">
                      <a16:colId xmlns:a16="http://schemas.microsoft.com/office/drawing/2014/main" val="2203975482"/>
                    </a:ext>
                  </a:extLst>
                </a:gridCol>
              </a:tblGrid>
              <a:tr h="243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Критерии достижения целевой модели (показатели)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2020 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2025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2030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extLst>
                  <a:ext uri="{0D108BD9-81ED-4DB2-BD59-A6C34878D82A}">
                    <a16:rowId xmlns:a16="http://schemas.microsoft.com/office/drawing/2014/main" val="282212083"/>
                  </a:ext>
                </a:extLst>
              </a:tr>
              <a:tr h="121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Объем исследований и разработок на 1 НПР, тыс руб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137,89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150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extLst>
                  <a:ext uri="{0D108BD9-81ED-4DB2-BD59-A6C34878D82A}">
                    <a16:rowId xmlns:a16="http://schemas.microsoft.com/office/drawing/2014/main" val="3897187550"/>
                  </a:ext>
                </a:extLst>
              </a:tr>
              <a:tr h="243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Доля ППС в возрасте до 39 лет, процент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51,25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extLst>
                  <a:ext uri="{0D108BD9-81ED-4DB2-BD59-A6C34878D82A}">
                    <a16:rowId xmlns:a16="http://schemas.microsoft.com/office/drawing/2014/main" val="4288816173"/>
                  </a:ext>
                </a:extLst>
              </a:tr>
              <a:tr h="243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Доля студентов, бесплатно получивших дополнительную квалификацию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25 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60 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extLst>
                  <a:ext uri="{0D108BD9-81ED-4DB2-BD59-A6C34878D82A}">
                    <a16:rowId xmlns:a16="http://schemas.microsoft.com/office/drawing/2014/main" val="3439468831"/>
                  </a:ext>
                </a:extLst>
              </a:tr>
              <a:tr h="243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Доходы от приносящей доход деятельности на 1 НПР, тыс. руб.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1466,92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1 800 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2 200 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extLst>
                  <a:ext uri="{0D108BD9-81ED-4DB2-BD59-A6C34878D82A}">
                    <a16:rowId xmlns:a16="http://schemas.microsoft.com/office/drawing/2014/main" val="2970548212"/>
                  </a:ext>
                </a:extLst>
              </a:tr>
              <a:tr h="243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Количество обучающихся по программам, связанными с получением цифровых навыков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1000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3600 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4000 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extLst>
                  <a:ext uri="{0D108BD9-81ED-4DB2-BD59-A6C34878D82A}">
                    <a16:rowId xmlns:a16="http://schemas.microsoft.com/office/drawing/2014/main" val="3208565942"/>
                  </a:ext>
                </a:extLst>
              </a:tr>
              <a:tr h="243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Объем затрат на исследования и разработки из собственных средств на 1 НПР, тыс руб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23,9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40 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extLst>
                  <a:ext uri="{0D108BD9-81ED-4DB2-BD59-A6C34878D82A}">
                    <a16:rowId xmlns:a16="http://schemas.microsoft.com/office/drawing/2014/main" val="3761202308"/>
                  </a:ext>
                </a:extLst>
              </a:tr>
              <a:tr h="243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Количество публикаций в I и II квартилях WoS CC, а также A&amp;HCI и BKCI-SSH на 1 НПР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0,2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0,5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1,5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extLst>
                  <a:ext uri="{0D108BD9-81ED-4DB2-BD59-A6C34878D82A}">
                    <a16:rowId xmlns:a16="http://schemas.microsoft.com/office/drawing/2014/main" val="758821943"/>
                  </a:ext>
                </a:extLst>
              </a:tr>
              <a:tr h="243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Количество публикаций в I и II квартилях Scopus на 1 НПР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0,2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0,5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1,5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extLst>
                  <a:ext uri="{0D108BD9-81ED-4DB2-BD59-A6C34878D82A}">
                    <a16:rowId xmlns:a16="http://schemas.microsoft.com/office/drawing/2014/main" val="3171327420"/>
                  </a:ext>
                </a:extLst>
              </a:tr>
              <a:tr h="243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Количество высокоцитируемых публикаций WoS CC на 1 НПР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0,009478673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0,04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0,1 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extLst>
                  <a:ext uri="{0D108BD9-81ED-4DB2-BD59-A6C34878D82A}">
                    <a16:rowId xmlns:a16="http://schemas.microsoft.com/office/drawing/2014/main" val="88075775"/>
                  </a:ext>
                </a:extLst>
              </a:tr>
              <a:tr h="110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Доля исследователей в возрасте до 39 лет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extLst>
                  <a:ext uri="{0D108BD9-81ED-4DB2-BD59-A6C34878D82A}">
                    <a16:rowId xmlns:a16="http://schemas.microsoft.com/office/drawing/2014/main" val="2609537857"/>
                  </a:ext>
                </a:extLst>
              </a:tr>
              <a:tr h="121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Объем доходов от РИД на 1 НПР тыс руб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10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extLst>
                  <a:ext uri="{0D108BD9-81ED-4DB2-BD59-A6C34878D82A}">
                    <a16:rowId xmlns:a16="http://schemas.microsoft.com/office/drawing/2014/main" val="4268883980"/>
                  </a:ext>
                </a:extLst>
              </a:tr>
              <a:tr h="364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Доля магистрантов, аспирантов, ординаторов и ассистентов-стажеров от общей численности обучающихся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38,5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extLst>
                  <a:ext uri="{0D108BD9-81ED-4DB2-BD59-A6C34878D82A}">
                    <a16:rowId xmlns:a16="http://schemas.microsoft.com/office/drawing/2014/main" val="1551473776"/>
                  </a:ext>
                </a:extLst>
              </a:tr>
              <a:tr h="243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Доля иностранных магистров, аспирантов, ординаторов и ассистентов-стажеров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extLst>
                  <a:ext uri="{0D108BD9-81ED-4DB2-BD59-A6C34878D82A}">
                    <a16:rowId xmlns:a16="http://schemas.microsoft.com/office/drawing/2014/main" val="2531024823"/>
                  </a:ext>
                </a:extLst>
              </a:tr>
              <a:tr h="229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Доля числа авторов  с публикациями WoS/Scopus, аффилированными с ЮФУ к общему числу НПР на конец года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64,3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170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extLst>
                  <a:ext uri="{0D108BD9-81ED-4DB2-BD59-A6C34878D82A}">
                    <a16:rowId xmlns:a16="http://schemas.microsoft.com/office/drawing/2014/main" val="2631974879"/>
                  </a:ext>
                </a:extLst>
              </a:tr>
              <a:tr h="243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Позиция университета в рейтинге</a:t>
                      </a:r>
                      <a:r>
                        <a:rPr lang="en-US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QS World Subject Rankings/THE (Education)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873</a:t>
                      </a: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(QS)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en-US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250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150-200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extLst>
                  <a:ext uri="{0D108BD9-81ED-4DB2-BD59-A6C34878D82A}">
                    <a16:rowId xmlns:a16="http://schemas.microsoft.com/office/drawing/2014/main" val="2174712723"/>
                  </a:ext>
                </a:extLst>
              </a:tr>
              <a:tr h="364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Количество образовательных программ, реализуемых по собственным образовательным стандартам 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extLst>
                  <a:ext uri="{0D108BD9-81ED-4DB2-BD59-A6C34878D82A}">
                    <a16:rowId xmlns:a16="http://schemas.microsoft.com/office/drawing/2014/main" val="3144944406"/>
                  </a:ext>
                </a:extLst>
              </a:tr>
              <a:tr h="121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Внедрение  проектной подсистемы управления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Есть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Есть 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Есть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extLst>
                  <a:ext uri="{0D108BD9-81ED-4DB2-BD59-A6C34878D82A}">
                    <a16:rowId xmlns:a16="http://schemas.microsoft.com/office/drawing/2014/main" val="931352079"/>
                  </a:ext>
                </a:extLst>
              </a:tr>
              <a:tr h="243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Доля НПР с опытом работы/стажировки более 3 месяцев ведущих вузах и научных центрах мира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10,1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25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09" marR="38609" marT="0" marB="0" anchor="ctr"/>
                </a:tc>
                <a:extLst>
                  <a:ext uri="{0D108BD9-81ED-4DB2-BD59-A6C34878D82A}">
                    <a16:rowId xmlns:a16="http://schemas.microsoft.com/office/drawing/2014/main" val="1982102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060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0A6755-F4CA-4207-817E-E74F4BB97166}"/>
              </a:ext>
            </a:extLst>
          </p:cNvPr>
          <p:cNvSpPr txBox="1"/>
          <p:nvPr/>
        </p:nvSpPr>
        <p:spPr>
          <a:xfrm>
            <a:off x="2056190" y="143595"/>
            <a:ext cx="8586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Целевые показатели,</a:t>
            </a:r>
          </a:p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 подтверждающие реализацию целевой модели развития направления «Психология и педагогика»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B226F91-BE47-4F8D-BE66-4CC01D322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917654"/>
              </p:ext>
            </p:extLst>
          </p:nvPr>
        </p:nvGraphicFramePr>
        <p:xfrm>
          <a:off x="122544" y="1854516"/>
          <a:ext cx="11913743" cy="4725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99343">
                  <a:extLst>
                    <a:ext uri="{9D8B030D-6E8A-4147-A177-3AD203B41FA5}">
                      <a16:colId xmlns:a16="http://schemas.microsoft.com/office/drawing/2014/main" val="1448424591"/>
                    </a:ext>
                  </a:extLst>
                </a:gridCol>
                <a:gridCol w="1880365">
                  <a:extLst>
                    <a:ext uri="{9D8B030D-6E8A-4147-A177-3AD203B41FA5}">
                      <a16:colId xmlns:a16="http://schemas.microsoft.com/office/drawing/2014/main" val="937861037"/>
                    </a:ext>
                  </a:extLst>
                </a:gridCol>
                <a:gridCol w="1458533">
                  <a:extLst>
                    <a:ext uri="{9D8B030D-6E8A-4147-A177-3AD203B41FA5}">
                      <a16:colId xmlns:a16="http://schemas.microsoft.com/office/drawing/2014/main" val="3737836096"/>
                    </a:ext>
                  </a:extLst>
                </a:gridCol>
                <a:gridCol w="1775502">
                  <a:extLst>
                    <a:ext uri="{9D8B030D-6E8A-4147-A177-3AD203B41FA5}">
                      <a16:colId xmlns:a16="http://schemas.microsoft.com/office/drawing/2014/main" val="4151026682"/>
                    </a:ext>
                  </a:extLst>
                </a:gridCol>
              </a:tblGrid>
              <a:tr h="497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Критерии достижения целевой модели (показатели)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2020 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2025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2030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0425995"/>
                  </a:ext>
                </a:extLst>
              </a:tr>
              <a:tr h="2486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Количество образовательных организаций – партнеров Научно-образовательного кластера ЮФО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180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300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500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4576116"/>
                  </a:ext>
                </a:extLst>
              </a:tr>
              <a:tr h="497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Количество экспериментальных площадок на базе образовательных и социальных организаций, использующих психологические и педагогические технологии и методики 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6274818"/>
                  </a:ext>
                </a:extLst>
              </a:tr>
              <a:tr h="497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Количество работников сферы образования, психологического сопровождения, прошедших программы развития компетенций в университете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400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1000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1500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3976223"/>
                  </a:ext>
                </a:extLst>
              </a:tr>
              <a:tr h="497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Количество работников сферы образования, проходящих ежегодно независимую оценку компетенций в рамках проекта «Педагог Образовательного кластера ЮФО» 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200 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300 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453439"/>
                  </a:ext>
                </a:extLst>
              </a:tr>
              <a:tr h="497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Количество кандидатов в студенты, поддерживающих цифровой профиль на портале Образовательного кластера ЮФО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2000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4000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10 000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1153880"/>
                  </a:ext>
                </a:extLst>
              </a:tr>
              <a:tr h="497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Доля обучающихся по программам ВО УГНС 37.00.00 и 44.00.00 на основе целевых договоров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1297194"/>
                  </a:ext>
                </a:extLst>
              </a:tr>
              <a:tr h="497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Доля обучающихся по программам магистратуры УГНС 37.00.00 и 44.00.00, имеющих диплом другой образовательной организации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0606239"/>
                  </a:ext>
                </a:extLst>
              </a:tr>
              <a:tr h="497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Трудоустройство выпускников 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80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85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4106934"/>
                  </a:ext>
                </a:extLst>
              </a:tr>
              <a:tr h="497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Количество слушателей и участников просветительских проектов и программ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2500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10 000 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4703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873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0A6755-F4CA-4207-817E-E74F4BB97166}"/>
              </a:ext>
            </a:extLst>
          </p:cNvPr>
          <p:cNvSpPr txBox="1"/>
          <p:nvPr/>
        </p:nvSpPr>
        <p:spPr>
          <a:xfrm>
            <a:off x="2056190" y="143595"/>
            <a:ext cx="8586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Целевые показатели,</a:t>
            </a:r>
          </a:p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 подтверждающие реализацию целевой модели развития направления «Психология и педагогика»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B29413-44E2-0C42-910D-DDBA2AC02867}"/>
              </a:ext>
            </a:extLst>
          </p:cNvPr>
          <p:cNvSpPr txBox="1"/>
          <p:nvPr/>
        </p:nvSpPr>
        <p:spPr>
          <a:xfrm>
            <a:off x="278296" y="1958009"/>
            <a:ext cx="117281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Рассмотрев проект дорожной карты реализации программы стратегического академического лидерства ЮФУ направлению в области психологии и педагогики, подготовленный и рекомендованный Ученым советом Академии психологии и педагогики, участники совещания представителей структурных подразделений, реализующих исследования и образовательные программы по УГНС 44.00.00 Образование и педагогические науки, УГНС 37.00.00 Психологические науки, решили: </a:t>
            </a:r>
          </a:p>
          <a:p>
            <a:pPr marL="342900" indent="-342900" algn="just">
              <a:buAutoNum type="arabicPeriod"/>
            </a:pPr>
            <a:r>
              <a:rPr lang="ru-RU" dirty="0"/>
              <a:t>С учетом поступивших предложений и корректировок рекомендовать проект дорожной карты к утверждению на Ученом совете ЮФУ в декабре 2021 года. </a:t>
            </a:r>
          </a:p>
          <a:p>
            <a:pPr marL="342900" indent="-342900" algn="just">
              <a:buAutoNum type="arabicPeriod"/>
            </a:pPr>
            <a:r>
              <a:rPr lang="ru-RU" dirty="0"/>
              <a:t>В целях координации совместных инициатив по реализации дорожной карты ходатайствовать перед проектным офисом ЮФУ и Управляющим комитетом программы о формировании в логике стратегической академической единицы коллегиального совещательного органа – Совета научных и образовательных программ УГНС 44.00.00 Образование и педагогические науки, УГНС 37.00.00 Психологические науки с включением в него представителей АПП, профильных СП, СУНЦ, РУМЦ, ЮНЦ РАО (постоянно действующее совещание). </a:t>
            </a:r>
          </a:p>
          <a:p>
            <a:pPr marL="342900" indent="-342900" algn="just">
              <a:buAutoNum type="arabicPeriod"/>
            </a:pPr>
            <a:r>
              <a:rPr lang="ru-RU" dirty="0"/>
              <a:t>Реализовать предлагаемые в дорожной карте инициативы в течение 2022 году в режиме апробации, по их результатам провести комплексную оценку, при необходимости дополнить/скорректировать дорожную карту на следующий плановый период. </a:t>
            </a:r>
          </a:p>
        </p:txBody>
      </p:sp>
    </p:spTree>
    <p:extLst>
      <p:ext uri="{BB962C8B-B14F-4D97-AF65-F5344CB8AC3E}">
        <p14:creationId xmlns:p14="http://schemas.microsoft.com/office/powerpoint/2010/main" val="3653655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3CD166F-ED88-4E49-B4D7-36B7F6069288}"/>
              </a:ext>
            </a:extLst>
          </p:cNvPr>
          <p:cNvSpPr txBox="1"/>
          <p:nvPr/>
        </p:nvSpPr>
        <p:spPr>
          <a:xfrm>
            <a:off x="1428256" y="2551837"/>
            <a:ext cx="9335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Научно-исследовательская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1890007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453D1C-E0D0-4A6C-882A-5B7B2D761CCB}"/>
              </a:ext>
            </a:extLst>
          </p:cNvPr>
          <p:cNvSpPr txBox="1"/>
          <p:nvPr/>
        </p:nvSpPr>
        <p:spPr>
          <a:xfrm>
            <a:off x="1721768" y="178645"/>
            <a:ext cx="874846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/>
          </a:p>
          <a:p>
            <a:pPr algn="ctr"/>
            <a:endParaRPr lang="ru-RU" sz="1400" b="1" dirty="0"/>
          </a:p>
          <a:p>
            <a:pPr algn="ctr">
              <a:buFont typeface="Wingdings" pitchFamily="2" charset="2"/>
              <a:buChar char="Ø"/>
            </a:pPr>
            <a:endParaRPr lang="ru-RU" sz="1400" dirty="0"/>
          </a:p>
          <a:p>
            <a:pPr lvl="0" algn="ctr"/>
            <a:endParaRPr lang="ru-RU" sz="12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x-none" dirty="0"/>
              <a:t> 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B0D208-6519-3F4E-91B3-8F4BE83DA7D2}"/>
              </a:ext>
            </a:extLst>
          </p:cNvPr>
          <p:cNvSpPr txBox="1"/>
          <p:nvPr/>
        </p:nvSpPr>
        <p:spPr>
          <a:xfrm>
            <a:off x="1524000" y="27372"/>
            <a:ext cx="738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Политика в области исследований и трансфера технологий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BAC95E-53AC-42E7-A319-E5E6209F4E53}"/>
              </a:ext>
            </a:extLst>
          </p:cNvPr>
          <p:cNvSpPr/>
          <p:nvPr/>
        </p:nvSpPr>
        <p:spPr>
          <a:xfrm>
            <a:off x="3503712" y="405113"/>
            <a:ext cx="4968552" cy="3239911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1AB30DB-4F00-428D-88C4-07062A88C71B}"/>
              </a:ext>
            </a:extLst>
          </p:cNvPr>
          <p:cNvCxnSpPr/>
          <p:nvPr/>
        </p:nvCxnSpPr>
        <p:spPr>
          <a:xfrm>
            <a:off x="5951984" y="548680"/>
            <a:ext cx="0" cy="295232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ECEAB8C-005A-47E1-9688-867E33A51BC6}"/>
              </a:ext>
            </a:extLst>
          </p:cNvPr>
          <p:cNvSpPr txBox="1"/>
          <p:nvPr/>
        </p:nvSpPr>
        <p:spPr>
          <a:xfrm>
            <a:off x="3935760" y="488081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Образ настоящего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D03AC3-C865-4641-B7DF-830CC36DC6DC}"/>
              </a:ext>
            </a:extLst>
          </p:cNvPr>
          <p:cNvSpPr txBox="1"/>
          <p:nvPr/>
        </p:nvSpPr>
        <p:spPr>
          <a:xfrm>
            <a:off x="6401780" y="521696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Образ будущего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8654ECA-BBF9-4C80-87E4-22A1B0341367}"/>
              </a:ext>
            </a:extLst>
          </p:cNvPr>
          <p:cNvSpPr>
            <a:spLocks noChangeAspect="1"/>
          </p:cNvSpPr>
          <p:nvPr/>
        </p:nvSpPr>
        <p:spPr>
          <a:xfrm>
            <a:off x="3647728" y="3069008"/>
            <a:ext cx="576064" cy="432000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Проекты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7D6A5CF-9A8C-41CE-BF30-D77C1411F482}"/>
              </a:ext>
            </a:extLst>
          </p:cNvPr>
          <p:cNvSpPr>
            <a:spLocks noChangeAspect="1"/>
          </p:cNvSpPr>
          <p:nvPr/>
        </p:nvSpPr>
        <p:spPr>
          <a:xfrm>
            <a:off x="4362500" y="3147644"/>
            <a:ext cx="576064" cy="432000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Проекты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1D7F906-D536-47AC-BD17-83130DFA3B41}"/>
              </a:ext>
            </a:extLst>
          </p:cNvPr>
          <p:cNvSpPr>
            <a:spLocks noChangeAspect="1"/>
          </p:cNvSpPr>
          <p:nvPr/>
        </p:nvSpPr>
        <p:spPr>
          <a:xfrm>
            <a:off x="5077272" y="3069008"/>
            <a:ext cx="576064" cy="432000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Проекты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C3543AD-B6B3-4348-9107-8468D6953334}"/>
              </a:ext>
            </a:extLst>
          </p:cNvPr>
          <p:cNvSpPr>
            <a:spLocks noChangeAspect="1"/>
          </p:cNvSpPr>
          <p:nvPr/>
        </p:nvSpPr>
        <p:spPr>
          <a:xfrm>
            <a:off x="3889140" y="2719607"/>
            <a:ext cx="576064" cy="432000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Проекты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7D76F22-4985-47AB-9362-5A4FFDFB6B55}"/>
              </a:ext>
            </a:extLst>
          </p:cNvPr>
          <p:cNvSpPr>
            <a:spLocks noChangeAspect="1"/>
          </p:cNvSpPr>
          <p:nvPr/>
        </p:nvSpPr>
        <p:spPr>
          <a:xfrm>
            <a:off x="4533158" y="2276133"/>
            <a:ext cx="936101" cy="813053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Научные школы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14FF375-C439-4143-8CBD-C52F2E6349FE}"/>
              </a:ext>
            </a:extLst>
          </p:cNvPr>
          <p:cNvSpPr>
            <a:spLocks noChangeAspect="1"/>
          </p:cNvSpPr>
          <p:nvPr/>
        </p:nvSpPr>
        <p:spPr>
          <a:xfrm>
            <a:off x="3709122" y="1618318"/>
            <a:ext cx="936101" cy="813053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Научные школы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07343344-D3EC-4541-94AA-783FD14C6B30}"/>
              </a:ext>
            </a:extLst>
          </p:cNvPr>
          <p:cNvSpPr>
            <a:spLocks noChangeAspect="1"/>
          </p:cNvSpPr>
          <p:nvPr/>
        </p:nvSpPr>
        <p:spPr>
          <a:xfrm>
            <a:off x="4838712" y="1648309"/>
            <a:ext cx="576064" cy="432000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Проекты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2364A450-E209-4A2F-A303-E302ADC2201C}"/>
              </a:ext>
            </a:extLst>
          </p:cNvPr>
          <p:cNvSpPr>
            <a:spLocks noChangeAspect="1"/>
          </p:cNvSpPr>
          <p:nvPr/>
        </p:nvSpPr>
        <p:spPr>
          <a:xfrm>
            <a:off x="4190644" y="990971"/>
            <a:ext cx="936101" cy="813053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Научные школы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9DBB94D-709D-49E5-905F-7A862F440D2D}"/>
              </a:ext>
            </a:extLst>
          </p:cNvPr>
          <p:cNvSpPr>
            <a:spLocks noChangeAspect="1"/>
          </p:cNvSpPr>
          <p:nvPr/>
        </p:nvSpPr>
        <p:spPr>
          <a:xfrm>
            <a:off x="5255908" y="764110"/>
            <a:ext cx="576064" cy="432000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Проекты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6B0085D-17D0-49F4-8AA9-2BB090B895A0}"/>
              </a:ext>
            </a:extLst>
          </p:cNvPr>
          <p:cNvSpPr>
            <a:spLocks noChangeAspect="1"/>
          </p:cNvSpPr>
          <p:nvPr/>
        </p:nvSpPr>
        <p:spPr>
          <a:xfrm>
            <a:off x="5983085" y="2766592"/>
            <a:ext cx="936101" cy="813053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Научные школы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21F11AE7-C55B-4884-B75A-9C5D029BC382}"/>
              </a:ext>
            </a:extLst>
          </p:cNvPr>
          <p:cNvSpPr>
            <a:spLocks noChangeAspect="1"/>
          </p:cNvSpPr>
          <p:nvPr/>
        </p:nvSpPr>
        <p:spPr>
          <a:xfrm>
            <a:off x="6720509" y="2755880"/>
            <a:ext cx="936101" cy="813053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Научные школы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9D3FCE73-0F49-4BC1-8BEE-F78E9B3C1AFB}"/>
              </a:ext>
            </a:extLst>
          </p:cNvPr>
          <p:cNvSpPr>
            <a:spLocks noChangeAspect="1"/>
          </p:cNvSpPr>
          <p:nvPr/>
        </p:nvSpPr>
        <p:spPr>
          <a:xfrm>
            <a:off x="7464157" y="2776728"/>
            <a:ext cx="936101" cy="813053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Научные школы</a:t>
            </a: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72DD7EBC-4154-4482-B611-47BB465F5827}"/>
              </a:ext>
            </a:extLst>
          </p:cNvPr>
          <p:cNvSpPr/>
          <p:nvPr/>
        </p:nvSpPr>
        <p:spPr>
          <a:xfrm>
            <a:off x="6156975" y="824976"/>
            <a:ext cx="2200585" cy="2063595"/>
          </a:xfrm>
          <a:prstGeom prst="triangle">
            <a:avLst>
              <a:gd name="adj" fmla="val 45510"/>
            </a:avLst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Приоритетные проекты</a:t>
            </a: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FFFA3847-256E-4115-8BF2-9472C2DF5C94}"/>
              </a:ext>
            </a:extLst>
          </p:cNvPr>
          <p:cNvSpPr/>
          <p:nvPr/>
        </p:nvSpPr>
        <p:spPr>
          <a:xfrm>
            <a:off x="1721768" y="3717032"/>
            <a:ext cx="3931568" cy="100801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«Концентрированная целенаправленность»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B5931E-2A9F-4B2E-B42B-2D790950F49F}"/>
              </a:ext>
            </a:extLst>
          </p:cNvPr>
          <p:cNvSpPr txBox="1"/>
          <p:nvPr/>
        </p:nvSpPr>
        <p:spPr>
          <a:xfrm>
            <a:off x="5735960" y="3735432"/>
            <a:ext cx="4801408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Проектный ход. </a:t>
            </a: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Переход к модели организации научных исследований 2.0, обеспечивающей синхронизацию университетской, национальной и мировой исследовательской повестки и встраивание в глобальную систему разделения труда в науке, сетевые исследовательские проекты. </a:t>
            </a:r>
            <a:endParaRPr lang="ru-RU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B7A46B-2D41-480B-8B0B-629E1ED00DB7}"/>
              </a:ext>
            </a:extLst>
          </p:cNvPr>
          <p:cNvSpPr txBox="1"/>
          <p:nvPr/>
        </p:nvSpPr>
        <p:spPr>
          <a:xfrm>
            <a:off x="1595346" y="1712657"/>
            <a:ext cx="180020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Множественность тематик, свыше 30 % не подтверждены внешней </a:t>
            </a:r>
          </a:p>
          <a:p>
            <a:pPr algn="just"/>
            <a:r>
              <a:rPr lang="ru-RU" sz="1200" dirty="0"/>
              <a:t>экспертизой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5ED88D-A265-4AE6-84BC-E6628A699AAC}"/>
              </a:ext>
            </a:extLst>
          </p:cNvPr>
          <p:cNvSpPr txBox="1"/>
          <p:nvPr/>
        </p:nvSpPr>
        <p:spPr>
          <a:xfrm>
            <a:off x="1601017" y="418316"/>
            <a:ext cx="180020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Флагманские проекты научных школ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B188A6-3F81-402B-99C8-300330B1FE77}"/>
              </a:ext>
            </a:extLst>
          </p:cNvPr>
          <p:cNvSpPr txBox="1"/>
          <p:nvPr/>
        </p:nvSpPr>
        <p:spPr>
          <a:xfrm>
            <a:off x="1583500" y="967443"/>
            <a:ext cx="180020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Перспективные заделы/растущие области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BACE20-706B-4345-A4AB-FC6A5EA1F185}"/>
              </a:ext>
            </a:extLst>
          </p:cNvPr>
          <p:cNvSpPr txBox="1"/>
          <p:nvPr/>
        </p:nvSpPr>
        <p:spPr>
          <a:xfrm>
            <a:off x="1575255" y="2607465"/>
            <a:ext cx="180020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Исследовательский протокол не соответствует СРТ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D698B8-69D5-40C8-B6C6-925D2B6C7930}"/>
              </a:ext>
            </a:extLst>
          </p:cNvPr>
          <p:cNvSpPr txBox="1"/>
          <p:nvPr/>
        </p:nvSpPr>
        <p:spPr>
          <a:xfrm>
            <a:off x="8598688" y="442870"/>
            <a:ext cx="187154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Международные коллаборации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09CD9B-93DB-4571-AB0E-CA6D2B6E2E7C}"/>
              </a:ext>
            </a:extLst>
          </p:cNvPr>
          <p:cNvSpPr txBox="1"/>
          <p:nvPr/>
        </p:nvSpPr>
        <p:spPr>
          <a:xfrm>
            <a:off x="8611464" y="1011494"/>
            <a:ext cx="185876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Прорывные проекты на уровне мирового </a:t>
            </a:r>
            <a:r>
              <a:rPr lang="ru-RU" sz="1200" dirty="0" err="1"/>
              <a:t>фронтира</a:t>
            </a:r>
            <a:endParaRPr lang="ru-RU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D7F4C1-2D86-4CCD-AD84-370124A537B6}"/>
              </a:ext>
            </a:extLst>
          </p:cNvPr>
          <p:cNvSpPr txBox="1"/>
          <p:nvPr/>
        </p:nvSpPr>
        <p:spPr>
          <a:xfrm>
            <a:off x="8579286" y="1778170"/>
            <a:ext cx="185876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Фокусировка тематик на мировой повестке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E1B29B-A1FE-42EC-BD3D-A029D53AEA77}"/>
              </a:ext>
            </a:extLst>
          </p:cNvPr>
          <p:cNvSpPr txBox="1"/>
          <p:nvPr/>
        </p:nvSpPr>
        <p:spPr>
          <a:xfrm>
            <a:off x="8579286" y="2340253"/>
            <a:ext cx="185876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Заземление «больших вызовов» на регион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4C949A-593A-46F6-9F95-90B635CE4919}"/>
              </a:ext>
            </a:extLst>
          </p:cNvPr>
          <p:cNvSpPr txBox="1"/>
          <p:nvPr/>
        </p:nvSpPr>
        <p:spPr>
          <a:xfrm>
            <a:off x="1583499" y="5096483"/>
            <a:ext cx="3894004" cy="106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Инициатива «Академические традиции»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Инициатива «Научно-технологический прорыв» 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Инициатива «Трансфер технологий»</a:t>
            </a:r>
            <a:endParaRPr lang="ru-RU" sz="1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4BC0FB-A3A7-4A99-B462-08DB6FFF2BB5}"/>
              </a:ext>
            </a:extLst>
          </p:cNvPr>
          <p:cNvSpPr txBox="1"/>
          <p:nvPr/>
        </p:nvSpPr>
        <p:spPr>
          <a:xfrm>
            <a:off x="2287165" y="6556890"/>
            <a:ext cx="2040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Стратегические инициативы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1F18D4-7A56-4394-AC47-56DC2C32838E}"/>
              </a:ext>
            </a:extLst>
          </p:cNvPr>
          <p:cNvSpPr txBox="1"/>
          <p:nvPr/>
        </p:nvSpPr>
        <p:spPr>
          <a:xfrm>
            <a:off x="7454421" y="6577082"/>
            <a:ext cx="190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Механизмы, инструменты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2B694F-7413-4327-9147-5558433B4694}"/>
              </a:ext>
            </a:extLst>
          </p:cNvPr>
          <p:cNvSpPr txBox="1"/>
          <p:nvPr/>
        </p:nvSpPr>
        <p:spPr>
          <a:xfrm>
            <a:off x="5735961" y="4858885"/>
            <a:ext cx="1265849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Поддержка научных школ, СНО </a:t>
            </a:r>
            <a:endParaRPr lang="ru-RU" sz="1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6B89EC2-126C-446B-B371-853C6D8687B7}"/>
              </a:ext>
            </a:extLst>
          </p:cNvPr>
          <p:cNvSpPr txBox="1"/>
          <p:nvPr/>
        </p:nvSpPr>
        <p:spPr>
          <a:xfrm>
            <a:off x="7477816" y="4837553"/>
            <a:ext cx="1265849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Научный семинар</a:t>
            </a:r>
            <a:endParaRPr lang="ru-RU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C90806-0F30-4BF1-96B6-A63F0B7F394F}"/>
              </a:ext>
            </a:extLst>
          </p:cNvPr>
          <p:cNvSpPr txBox="1"/>
          <p:nvPr/>
        </p:nvSpPr>
        <p:spPr>
          <a:xfrm>
            <a:off x="5735960" y="5391373"/>
            <a:ext cx="1265849" cy="6001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Международные научные ассоциации</a:t>
            </a:r>
            <a:endParaRPr lang="ru-RU" sz="11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76E3C64-6459-46C9-BD90-F5DA71FDD236}"/>
              </a:ext>
            </a:extLst>
          </p:cNvPr>
          <p:cNvSpPr txBox="1"/>
          <p:nvPr/>
        </p:nvSpPr>
        <p:spPr>
          <a:xfrm>
            <a:off x="5739082" y="6078488"/>
            <a:ext cx="244515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Диссеминация разработок в Научно-образовательном кластере</a:t>
            </a:r>
            <a:endParaRPr lang="ru-RU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D554DF-807C-43ED-B6A8-0D193FFA1129}"/>
              </a:ext>
            </a:extLst>
          </p:cNvPr>
          <p:cNvSpPr txBox="1"/>
          <p:nvPr/>
        </p:nvSpPr>
        <p:spPr>
          <a:xfrm>
            <a:off x="7085857" y="5538561"/>
            <a:ext cx="1265849" cy="2616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Открытые данные</a:t>
            </a:r>
            <a:endParaRPr lang="ru-RU" sz="11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E47687-D146-491F-961F-421C616606BC}"/>
              </a:ext>
            </a:extLst>
          </p:cNvPr>
          <p:cNvSpPr txBox="1"/>
          <p:nvPr/>
        </p:nvSpPr>
        <p:spPr>
          <a:xfrm>
            <a:off x="9021269" y="4856201"/>
            <a:ext cx="1498140" cy="2616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Внутренние гранты</a:t>
            </a:r>
            <a:endParaRPr lang="ru-RU" sz="11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FA542F-F8B5-4914-89C8-E7B2330E9581}"/>
              </a:ext>
            </a:extLst>
          </p:cNvPr>
          <p:cNvSpPr txBox="1"/>
          <p:nvPr/>
        </p:nvSpPr>
        <p:spPr>
          <a:xfrm>
            <a:off x="8518353" y="5433256"/>
            <a:ext cx="200105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сетевых научно-образовательных команд</a:t>
            </a:r>
            <a:endParaRPr lang="ru-RU" sz="12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EAEE9E8-CCB8-B945-AFB8-28D65A521F82}"/>
              </a:ext>
            </a:extLst>
          </p:cNvPr>
          <p:cNvSpPr txBox="1"/>
          <p:nvPr/>
        </p:nvSpPr>
        <p:spPr>
          <a:xfrm>
            <a:off x="8341671" y="6096952"/>
            <a:ext cx="203568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Окружной акселератор разработок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11529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14C58B-AA47-448C-AFA5-EF75FF9ED805}"/>
              </a:ext>
            </a:extLst>
          </p:cNvPr>
          <p:cNvSpPr txBox="1"/>
          <p:nvPr/>
        </p:nvSpPr>
        <p:spPr>
          <a:xfrm>
            <a:off x="2058578" y="499205"/>
            <a:ext cx="6783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Академические традиции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794D17-3577-407D-9DFD-A1E526D006B4}"/>
              </a:ext>
            </a:extLst>
          </p:cNvPr>
          <p:cNvSpPr txBox="1"/>
          <p:nvPr/>
        </p:nvSpPr>
        <p:spPr>
          <a:xfrm>
            <a:off x="2704290" y="1447324"/>
            <a:ext cx="6783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1. Поддержка научных школ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C18096B-1BA5-49B1-8E92-98847869FBA5}"/>
              </a:ext>
            </a:extLst>
          </p:cNvPr>
          <p:cNvSpPr/>
          <p:nvPr/>
        </p:nvSpPr>
        <p:spPr>
          <a:xfrm>
            <a:off x="704676" y="2541864"/>
            <a:ext cx="2332140" cy="765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наукометрических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индикаторов</a:t>
            </a:r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00EFCC8-3B24-4511-9482-A5F08DC39912}"/>
              </a:ext>
            </a:extLst>
          </p:cNvPr>
          <p:cNvSpPr/>
          <p:nvPr/>
        </p:nvSpPr>
        <p:spPr>
          <a:xfrm>
            <a:off x="704676" y="3550888"/>
            <a:ext cx="2332140" cy="765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наукометрических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индикаторов</a:t>
            </a:r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406CB35-2E72-4039-80EA-F9594BC89AC8}"/>
              </a:ext>
            </a:extLst>
          </p:cNvPr>
          <p:cNvSpPr/>
          <p:nvPr/>
        </p:nvSpPr>
        <p:spPr>
          <a:xfrm>
            <a:off x="704676" y="4559912"/>
            <a:ext cx="2332140" cy="765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наукометрических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индикаторов</a:t>
            </a:r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E28B0B3-12AE-43BC-BD92-353519709F12}"/>
              </a:ext>
            </a:extLst>
          </p:cNvPr>
          <p:cNvSpPr/>
          <p:nvPr/>
        </p:nvSpPr>
        <p:spPr>
          <a:xfrm>
            <a:off x="704676" y="5708956"/>
            <a:ext cx="2332140" cy="765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наукометрических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индикаторов</a:t>
            </a:r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4F2D156-6F6A-49DC-9E50-836460D17797}"/>
              </a:ext>
            </a:extLst>
          </p:cNvPr>
          <p:cNvGrpSpPr/>
          <p:nvPr/>
        </p:nvGrpSpPr>
        <p:grpSpPr>
          <a:xfrm>
            <a:off x="704676" y="2176670"/>
            <a:ext cx="10782650" cy="4293993"/>
            <a:chOff x="704676" y="2176670"/>
            <a:chExt cx="10782650" cy="4293993"/>
          </a:xfrm>
          <a:solidFill>
            <a:srgbClr val="0059B1"/>
          </a:solidFill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90030DFC-2636-4C1B-BC96-6841EEA97275}"/>
                </a:ext>
              </a:extLst>
            </p:cNvPr>
            <p:cNvSpPr/>
            <p:nvPr/>
          </p:nvSpPr>
          <p:spPr>
            <a:xfrm>
              <a:off x="704676" y="2538322"/>
              <a:ext cx="4978277" cy="76524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Определение </a:t>
              </a:r>
              <a:r>
                <a:rPr lang="ru-RU" sz="18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наукометрических</a:t>
              </a:r>
              <a:r>
                <a:rPr lang="ru-RU" sz="18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индикаторов</a:t>
              </a:r>
            </a:p>
            <a:p>
              <a:pPr algn="ctr"/>
              <a:r>
                <a:rPr lang="ru-RU" i="1" dirty="0">
                  <a:latin typeface="Times New Roman" panose="02020603050405020304" pitchFamily="18" charset="0"/>
                </a:rPr>
                <a:t>(не менее 5-10 </a:t>
              </a:r>
              <a:r>
                <a:rPr lang="en-US" i="1" dirty="0">
                  <a:latin typeface="Times New Roman" panose="02020603050405020304" pitchFamily="18" charset="0"/>
                </a:rPr>
                <a:t>Scopus/</a:t>
              </a:r>
              <a:r>
                <a:rPr lang="en-US" i="1" dirty="0" err="1">
                  <a:latin typeface="Times New Roman" panose="02020603050405020304" pitchFamily="18" charset="0"/>
                </a:rPr>
                <a:t>WoS</a:t>
              </a:r>
              <a:r>
                <a:rPr lang="en-US" i="1" dirty="0">
                  <a:latin typeface="Times New Roman" panose="02020603050405020304" pitchFamily="18" charset="0"/>
                </a:rPr>
                <a:t>)</a:t>
              </a:r>
              <a:endParaRPr lang="ru-RU" i="1" dirty="0"/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6407D44-0942-482A-B38E-E7BB0BCC5E85}"/>
                </a:ext>
              </a:extLst>
            </p:cNvPr>
            <p:cNvSpPr/>
            <p:nvPr/>
          </p:nvSpPr>
          <p:spPr>
            <a:xfrm>
              <a:off x="704676" y="3547346"/>
              <a:ext cx="4978277" cy="76524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Установление правила национальных </a:t>
              </a:r>
              <a:r>
                <a:rPr lang="ru-RU" sz="18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коллабораций</a:t>
              </a:r>
              <a:endPara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US" i="1" dirty="0"/>
                <a:t>(</a:t>
              </a:r>
              <a:r>
                <a:rPr lang="ru-RU" i="1" dirty="0"/>
                <a:t>не менее 50 %)</a:t>
              </a:r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AFAD5934-9917-4AF4-929E-6CCD417349E4}"/>
                </a:ext>
              </a:extLst>
            </p:cNvPr>
            <p:cNvSpPr/>
            <p:nvPr/>
          </p:nvSpPr>
          <p:spPr>
            <a:xfrm>
              <a:off x="704676" y="4556370"/>
              <a:ext cx="4978277" cy="76524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Инструмент выделения квот на поддержку научных публикаций</a:t>
              </a:r>
              <a:endParaRPr lang="ru-RU" i="1" dirty="0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5A114821-7D51-45CA-BAA6-72F26A362DF0}"/>
                </a:ext>
              </a:extLst>
            </p:cNvPr>
            <p:cNvSpPr/>
            <p:nvPr/>
          </p:nvSpPr>
          <p:spPr>
            <a:xfrm>
              <a:off x="704676" y="5705414"/>
              <a:ext cx="4978277" cy="76524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Инструмент выделения квот на поддержку научных стажировок и командировок</a:t>
              </a:r>
              <a:endParaRPr lang="ru-RU" i="1" dirty="0"/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D1FA3DA2-282F-4683-A19E-E7C145BFD4C5}"/>
                </a:ext>
              </a:extLst>
            </p:cNvPr>
            <p:cNvSpPr/>
            <p:nvPr/>
          </p:nvSpPr>
          <p:spPr>
            <a:xfrm>
              <a:off x="6509049" y="2176670"/>
              <a:ext cx="4978277" cy="111934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Выбор и установление </a:t>
              </a:r>
              <a:r>
                <a:rPr lang="ru-RU" sz="16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институциализированных</a:t>
              </a:r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отношений с внешним агентом по поддержке и развитие научных журналов</a:t>
              </a:r>
            </a:p>
            <a:p>
              <a:pPr algn="ctr"/>
              <a:r>
                <a:rPr lang="ru-RU" sz="1600" i="1" dirty="0">
                  <a:latin typeface="Times New Roman" panose="02020603050405020304" pitchFamily="18" charset="0"/>
                </a:rPr>
                <a:t>(журнал «</a:t>
              </a:r>
              <a:r>
                <a:rPr lang="en-US" sz="1600" i="1" dirty="0">
                  <a:latin typeface="Times New Roman" panose="02020603050405020304" pitchFamily="18" charset="0"/>
                </a:rPr>
                <a:t>World of Academy</a:t>
              </a:r>
              <a:r>
                <a:rPr lang="ru-RU" sz="1600" i="1" dirty="0">
                  <a:latin typeface="Times New Roman" panose="02020603050405020304" pitchFamily="18" charset="0"/>
                </a:rPr>
                <a:t>»)</a:t>
              </a:r>
              <a:endParaRPr lang="ru-RU" sz="1600" i="1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E06DF26E-45AE-4B9D-9AC5-520ACFFB03D6}"/>
                </a:ext>
              </a:extLst>
            </p:cNvPr>
            <p:cNvSpPr/>
            <p:nvPr/>
          </p:nvSpPr>
          <p:spPr>
            <a:xfrm>
              <a:off x="6509049" y="3539786"/>
              <a:ext cx="4978277" cy="76524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Квоты на поддержку публикаций </a:t>
              </a:r>
              <a:r>
                <a:rPr lang="en-US" sz="18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open access </a:t>
              </a:r>
              <a:r>
                <a:rPr lang="ru-RU" sz="18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в </a:t>
              </a:r>
              <a:r>
                <a:rPr lang="ru-RU" sz="18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Scopus</a:t>
              </a:r>
              <a:r>
                <a:rPr lang="ru-RU" sz="18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/</a:t>
              </a:r>
              <a:r>
                <a:rPr lang="ru-RU" sz="18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WoS</a:t>
              </a:r>
              <a:r>
                <a:rPr lang="ru-RU" sz="18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</a:t>
              </a:r>
              <a:r>
                <a:rPr lang="ru-RU" sz="18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1-2</a:t>
              </a:r>
              <a:r>
                <a:rPr lang="en-US" sz="18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(2 </a:t>
              </a:r>
              <a:r>
                <a:rPr lang="ru-RU" sz="18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квоты – на научную школу)</a:t>
              </a:r>
              <a:endParaRPr lang="ru-RU" i="1" dirty="0"/>
            </a:p>
          </p:txBody>
        </p:sp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A15F6D6A-8AB9-407B-A1C6-089CF05ACE82}"/>
                </a:ext>
              </a:extLst>
            </p:cNvPr>
            <p:cNvSpPr/>
            <p:nvPr/>
          </p:nvSpPr>
          <p:spPr>
            <a:xfrm>
              <a:off x="6509049" y="4548810"/>
              <a:ext cx="4978277" cy="76524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Введение в исследовательский протокол требования подготовки научных публикаций в коллаборации с зарубежными партнерами (не менее 25 </a:t>
              </a:r>
              <a:r>
                <a:rPr lang="en-US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Wingdings" pitchFamily="2" charset="2"/>
                </a:rPr>
                <a:t>%</a:t>
              </a:r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Wingdings" pitchFamily="2" charset="2"/>
                </a:rPr>
                <a:t> )</a:t>
              </a:r>
              <a:endParaRPr lang="ru-RU" sz="1600" i="1" dirty="0"/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61DF557B-4C2F-4A2A-96F5-92233C10A798}"/>
                </a:ext>
              </a:extLst>
            </p:cNvPr>
            <p:cNvSpPr/>
            <p:nvPr/>
          </p:nvSpPr>
          <p:spPr>
            <a:xfrm>
              <a:off x="6509049" y="5697854"/>
              <a:ext cx="4978277" cy="76524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Поддержка коллективного и индивидуального членства в международных научных ассоциациях</a:t>
              </a:r>
            </a:p>
            <a:p>
              <a:pPr algn="ctr"/>
              <a:r>
                <a:rPr lang="ru-RU" sz="1600" i="1" dirty="0">
                  <a:latin typeface="Times New Roman" panose="02020603050405020304" pitchFamily="18" charset="0"/>
                </a:rPr>
                <a:t>(не менее 1 представителя от кафедры)</a:t>
              </a:r>
              <a:endParaRPr lang="ru-RU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13891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14C58B-AA47-448C-AFA5-EF75FF9ED805}"/>
              </a:ext>
            </a:extLst>
          </p:cNvPr>
          <p:cNvSpPr txBox="1"/>
          <p:nvPr/>
        </p:nvSpPr>
        <p:spPr>
          <a:xfrm>
            <a:off x="2058578" y="499205"/>
            <a:ext cx="6783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Академические традиции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F06B99D-45BD-4AA2-939E-A5F3784BF83E}"/>
              </a:ext>
            </a:extLst>
          </p:cNvPr>
          <p:cNvGrpSpPr/>
          <p:nvPr/>
        </p:nvGrpSpPr>
        <p:grpSpPr>
          <a:xfrm>
            <a:off x="704673" y="2724132"/>
            <a:ext cx="10782651" cy="3044663"/>
            <a:chOff x="704673" y="2924488"/>
            <a:chExt cx="10782651" cy="3044663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90030DFC-2636-4C1B-BC96-6841EEA97275}"/>
                </a:ext>
              </a:extLst>
            </p:cNvPr>
            <p:cNvSpPr/>
            <p:nvPr/>
          </p:nvSpPr>
          <p:spPr>
            <a:xfrm>
              <a:off x="704674" y="2924488"/>
              <a:ext cx="4978277" cy="7652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Интеграция системы СНО в образовательную деятельность</a:t>
              </a:r>
            </a:p>
            <a:p>
              <a:pPr algn="ctr"/>
              <a:r>
                <a:rPr lang="ru-RU" i="1" dirty="0">
                  <a:latin typeface="Times New Roman" panose="02020603050405020304" pitchFamily="18" charset="0"/>
                </a:rPr>
                <a:t>(Метод рек по СНО)</a:t>
              </a:r>
              <a:endParaRPr lang="ru-RU" i="1" dirty="0"/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6407D44-0942-482A-B38E-E7BB0BCC5E85}"/>
                </a:ext>
              </a:extLst>
            </p:cNvPr>
            <p:cNvSpPr/>
            <p:nvPr/>
          </p:nvSpPr>
          <p:spPr>
            <a:xfrm>
              <a:off x="6509047" y="2924488"/>
              <a:ext cx="4978277" cy="7652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Расширение количества авторов публикаций, аффилированных с университетом</a:t>
              </a:r>
              <a:endParaRPr lang="ru-RU" i="1" dirty="0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AFAD5934-9917-4AF4-929E-6CCD417349E4}"/>
                </a:ext>
              </a:extLst>
            </p:cNvPr>
            <p:cNvSpPr/>
            <p:nvPr/>
          </p:nvSpPr>
          <p:spPr>
            <a:xfrm>
              <a:off x="704673" y="4065966"/>
              <a:ext cx="4978277" cy="7652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Применение результатов исследований в образовательной деятельности </a:t>
              </a:r>
            </a:p>
            <a:p>
              <a:pPr algn="ctr"/>
              <a:r>
                <a:rPr lang="ru-RU" i="1" dirty="0">
                  <a:latin typeface="Times New Roman" panose="02020603050405020304" pitchFamily="18" charset="0"/>
                </a:rPr>
                <a:t>(Обновление УМР)</a:t>
              </a:r>
              <a:endParaRPr lang="ru-RU" i="1" dirty="0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5A114821-7D51-45CA-BAA6-72F26A362DF0}"/>
                </a:ext>
              </a:extLst>
            </p:cNvPr>
            <p:cNvSpPr/>
            <p:nvPr/>
          </p:nvSpPr>
          <p:spPr>
            <a:xfrm>
              <a:off x="6509047" y="4065966"/>
              <a:ext cx="4978277" cy="7652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Апробация программы деятельности СНО «Точка роста»</a:t>
              </a:r>
              <a:endParaRPr lang="ru-RU" i="1" dirty="0"/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D1FA3DA2-282F-4683-A19E-E7C145BFD4C5}"/>
                </a:ext>
              </a:extLst>
            </p:cNvPr>
            <p:cNvSpPr/>
            <p:nvPr/>
          </p:nvSpPr>
          <p:spPr>
            <a:xfrm>
              <a:off x="3606858" y="5203902"/>
              <a:ext cx="4978277" cy="7652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Реализация исследовательских проектов СНЛ «Практическая психология личности» в рамках проектно-образовательного интенсива </a:t>
              </a:r>
              <a:r>
                <a:rPr lang="en-US" sz="16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SfeduNet</a:t>
              </a:r>
              <a:endParaRPr lang="ru-RU" sz="1400" i="1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E794D17-3577-407D-9DFD-A1E526D006B4}"/>
              </a:ext>
            </a:extLst>
          </p:cNvPr>
          <p:cNvSpPr txBox="1"/>
          <p:nvPr/>
        </p:nvSpPr>
        <p:spPr>
          <a:xfrm>
            <a:off x="2704290" y="1447324"/>
            <a:ext cx="6783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2. Поддержка СНО</a:t>
            </a:r>
          </a:p>
        </p:txBody>
      </p:sp>
    </p:spTree>
    <p:extLst>
      <p:ext uri="{BB962C8B-B14F-4D97-AF65-F5344CB8AC3E}">
        <p14:creationId xmlns:p14="http://schemas.microsoft.com/office/powerpoint/2010/main" val="3822203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14C58B-AA47-448C-AFA5-EF75FF9ED805}"/>
              </a:ext>
            </a:extLst>
          </p:cNvPr>
          <p:cNvSpPr txBox="1"/>
          <p:nvPr/>
        </p:nvSpPr>
        <p:spPr>
          <a:xfrm>
            <a:off x="2058578" y="499205"/>
            <a:ext cx="6783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Академические традиции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F06B99D-45BD-4AA2-939E-A5F3784BF83E}"/>
              </a:ext>
            </a:extLst>
          </p:cNvPr>
          <p:cNvGrpSpPr/>
          <p:nvPr/>
        </p:nvGrpSpPr>
        <p:grpSpPr>
          <a:xfrm>
            <a:off x="704673" y="2404786"/>
            <a:ext cx="10782651" cy="3364009"/>
            <a:chOff x="704673" y="2605142"/>
            <a:chExt cx="10782651" cy="3364009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90030DFC-2636-4C1B-BC96-6841EEA97275}"/>
                </a:ext>
              </a:extLst>
            </p:cNvPr>
            <p:cNvSpPr/>
            <p:nvPr/>
          </p:nvSpPr>
          <p:spPr>
            <a:xfrm>
              <a:off x="704674" y="2605142"/>
              <a:ext cx="4978277" cy="1084595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Приоритетная поддержка открытия интегрированных программ магистратуры и аспирантуры </a:t>
              </a:r>
            </a:p>
            <a:p>
              <a:pPr algn="ctr"/>
              <a:r>
                <a:rPr lang="ru-RU" sz="1600" i="1" dirty="0">
                  <a:latin typeface="Times New Roman" panose="02020603050405020304" pitchFamily="18" charset="0"/>
                </a:rPr>
                <a:t>(не менее 1 в 2022)</a:t>
              </a:r>
              <a:endParaRPr lang="ru-RU" sz="1600" i="1" dirty="0"/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6407D44-0942-482A-B38E-E7BB0BCC5E85}"/>
                </a:ext>
              </a:extLst>
            </p:cNvPr>
            <p:cNvSpPr/>
            <p:nvPr/>
          </p:nvSpPr>
          <p:spPr>
            <a:xfrm>
              <a:off x="6509047" y="2675200"/>
              <a:ext cx="4978277" cy="1014538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Открытие дополнительных специализаций аспирантуры по направлению 44.06.01 Образование и педагогические науки, аспирантура «Когнитивные науки»</a:t>
              </a:r>
              <a:endParaRPr lang="ru-RU" sz="1600" i="1" dirty="0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AFAD5934-9917-4AF4-929E-6CCD417349E4}"/>
                </a:ext>
              </a:extLst>
            </p:cNvPr>
            <p:cNvSpPr/>
            <p:nvPr/>
          </p:nvSpPr>
          <p:spPr>
            <a:xfrm>
              <a:off x="704673" y="4065966"/>
              <a:ext cx="4978277" cy="7652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Возложение на научные школы педагогической функции по сопровождению сквозных исследовательских траекторий обучающихся </a:t>
              </a:r>
              <a:endParaRPr lang="ru-RU" sz="1600" i="1" dirty="0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5A114821-7D51-45CA-BAA6-72F26A362DF0}"/>
                </a:ext>
              </a:extLst>
            </p:cNvPr>
            <p:cNvSpPr/>
            <p:nvPr/>
          </p:nvSpPr>
          <p:spPr>
            <a:xfrm>
              <a:off x="6509047" y="4065966"/>
              <a:ext cx="4978277" cy="7652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Приоритетная поддержка отдельных студентов, ориентированных на исследовательскую деятельность</a:t>
              </a:r>
              <a:endParaRPr lang="ru-RU" i="1" dirty="0"/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D1FA3DA2-282F-4683-A19E-E7C145BFD4C5}"/>
                </a:ext>
              </a:extLst>
            </p:cNvPr>
            <p:cNvSpPr/>
            <p:nvPr/>
          </p:nvSpPr>
          <p:spPr>
            <a:xfrm>
              <a:off x="3606858" y="5203902"/>
              <a:ext cx="4978277" cy="765249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Включать участников модели «Школа/СУНЦ-университет-научные проекты»  в реализацию </a:t>
              </a:r>
              <a:r>
                <a:rPr lang="ru-RU" sz="16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ис</a:t>
              </a:r>
              <a:r>
                <a:rPr lang="ru-RU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-следовательских проектов </a:t>
              </a:r>
              <a:endParaRPr lang="ru-RU" sz="1400" i="1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E794D17-3577-407D-9DFD-A1E526D006B4}"/>
              </a:ext>
            </a:extLst>
          </p:cNvPr>
          <p:cNvSpPr txBox="1"/>
          <p:nvPr/>
        </p:nvSpPr>
        <p:spPr>
          <a:xfrm>
            <a:off x="2704290" y="1447324"/>
            <a:ext cx="7404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3. Интеграция науки и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729781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Южный федеральный университет">
            <a:extLst>
              <a:ext uri="{FF2B5EF4-FFF2-40B4-BE49-F238E27FC236}">
                <a16:creationId xmlns:a16="http://schemas.microsoft.com/office/drawing/2014/main" id="{A354117A-29D8-4DF5-9658-A6A33AA9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" y="71369"/>
            <a:ext cx="1648240" cy="15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94D17-3577-407D-9DFD-A1E526D006B4}"/>
              </a:ext>
            </a:extLst>
          </p:cNvPr>
          <p:cNvSpPr txBox="1"/>
          <p:nvPr/>
        </p:nvSpPr>
        <p:spPr>
          <a:xfrm>
            <a:off x="2550664" y="1498007"/>
            <a:ext cx="7633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4. Приоритетные научные проекты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4C58B-AA47-448C-AFA5-EF75FF9ED805}"/>
              </a:ext>
            </a:extLst>
          </p:cNvPr>
          <p:cNvSpPr txBox="1"/>
          <p:nvPr/>
        </p:nvSpPr>
        <p:spPr>
          <a:xfrm>
            <a:off x="2058578" y="499205"/>
            <a:ext cx="801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Научно-технологический прорыв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9932E1E-3FAD-4A02-BAEE-6EF14E79895A}"/>
              </a:ext>
            </a:extLst>
          </p:cNvPr>
          <p:cNvGrpSpPr/>
          <p:nvPr/>
        </p:nvGrpSpPr>
        <p:grpSpPr>
          <a:xfrm>
            <a:off x="704675" y="2441196"/>
            <a:ext cx="10782651" cy="3996615"/>
            <a:chOff x="704675" y="2441196"/>
            <a:chExt cx="10782651" cy="3996615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E41CEEE-9C1C-48AB-B9D7-98D0B39CB852}"/>
                </a:ext>
              </a:extLst>
            </p:cNvPr>
            <p:cNvSpPr/>
            <p:nvPr/>
          </p:nvSpPr>
          <p:spPr>
            <a:xfrm>
              <a:off x="704676" y="2447140"/>
              <a:ext cx="4978277" cy="601785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Инвентаризация научных тематик</a:t>
              </a:r>
            </a:p>
            <a:p>
              <a:pPr algn="ctr"/>
              <a:r>
                <a:rPr lang="ru-RU" sz="1400" i="1" dirty="0">
                  <a:latin typeface="Times New Roman" panose="02020603050405020304" pitchFamily="18" charset="0"/>
                </a:rPr>
                <a:t>(исключить до 40 % не поддержанных тематик)</a:t>
              </a:r>
              <a:endParaRPr lang="ru-RU" sz="1400" i="1" dirty="0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99DD6A9-E543-4E14-887C-EB4586774C24}"/>
                </a:ext>
              </a:extLst>
            </p:cNvPr>
            <p:cNvSpPr/>
            <p:nvPr/>
          </p:nvSpPr>
          <p:spPr>
            <a:xfrm>
              <a:off x="704676" y="3240630"/>
              <a:ext cx="4978277" cy="601785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Формирование единого научно-тематического плана по направлениям «Психология», «Образование» (совместно с СП)</a:t>
              </a:r>
              <a:endParaRPr lang="ru-RU" sz="1400" i="1" dirty="0"/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A18C298-88C5-4EC3-9752-258D5E484BA7}"/>
                </a:ext>
              </a:extLst>
            </p:cNvPr>
            <p:cNvSpPr/>
            <p:nvPr/>
          </p:nvSpPr>
          <p:spPr>
            <a:xfrm>
              <a:off x="704676" y="4034118"/>
              <a:ext cx="4978277" cy="601785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Отказ от финансирования за счет средств структурного подразделения поддерживающих мероприятий</a:t>
              </a:r>
              <a:r>
                <a:rPr lang="ru-RU" sz="1400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 научным тематикам, не подтверждённых внешней экспертизой </a:t>
              </a:r>
              <a:endParaRPr lang="ru-RU" sz="1400" i="1" dirty="0"/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C04FD37-2AA6-41D3-896A-547EA7EF4939}"/>
                </a:ext>
              </a:extLst>
            </p:cNvPr>
            <p:cNvSpPr/>
            <p:nvPr/>
          </p:nvSpPr>
          <p:spPr>
            <a:xfrm>
              <a:off x="704676" y="4937716"/>
              <a:ext cx="4978277" cy="601785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Формирование инновационных научных тематик на основе имеющихся научных заделов </a:t>
              </a:r>
              <a:endParaRPr lang="ru-RU" sz="1400" i="1" dirty="0"/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394226C5-C1FA-442B-A319-CDFFF779C661}"/>
                </a:ext>
              </a:extLst>
            </p:cNvPr>
            <p:cNvSpPr/>
            <p:nvPr/>
          </p:nvSpPr>
          <p:spPr>
            <a:xfrm>
              <a:off x="6509049" y="2441196"/>
              <a:ext cx="4978277" cy="601785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Разработка критериев подтвержденности и признанности приоритетных научных проектов и тематик</a:t>
              </a:r>
              <a:endPara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D0442BDD-CBA2-4C7B-AABC-3BF3F6F60306}"/>
                </a:ext>
              </a:extLst>
            </p:cNvPr>
            <p:cNvSpPr/>
            <p:nvPr/>
          </p:nvSpPr>
          <p:spPr>
            <a:xfrm>
              <a:off x="6509049" y="3234684"/>
              <a:ext cx="4978277" cy="601785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Формирование при участии научных школ научно-образовательных </a:t>
              </a:r>
              <a:r>
                <a:rPr lang="ru-RU" sz="1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коллабораций</a:t>
              </a:r>
              <a:endParaRPr lang="ru-RU" sz="1400" i="1" dirty="0"/>
            </a:p>
          </p:txBody>
        </p: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D44EBFFA-61DC-48C2-8DF3-ADC040A57179}"/>
                </a:ext>
              </a:extLst>
            </p:cNvPr>
            <p:cNvSpPr/>
            <p:nvPr/>
          </p:nvSpPr>
          <p:spPr>
            <a:xfrm>
              <a:off x="6509049" y="3916017"/>
              <a:ext cx="4978277" cy="854765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Конкурс внутренних грантов на поддержку приоритетных научных проектов (не менее 3 лотов для молодых коллективов по 100 </a:t>
              </a:r>
              <a:r>
                <a:rPr lang="ru-RU" sz="1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т.р</a:t>
              </a: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., 2 лота по 500 </a:t>
              </a:r>
              <a:r>
                <a:rPr lang="ru-RU" sz="1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т.р</a:t>
              </a: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., 5 лотов для СНО по 50 </a:t>
              </a:r>
              <a:r>
                <a:rPr lang="ru-RU" sz="1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т.р</a:t>
              </a: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ru-RU" sz="1400" i="1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430BBECA-5057-41EA-B454-7AF8E5AB97B1}"/>
                </a:ext>
              </a:extLst>
            </p:cNvPr>
            <p:cNvSpPr/>
            <p:nvPr/>
          </p:nvSpPr>
          <p:spPr>
            <a:xfrm>
              <a:off x="6509049" y="4931771"/>
              <a:ext cx="4978277" cy="601785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Формирование расширенного экспертного совета (РАО, РАН. РПО + международные партнеры) </a:t>
              </a:r>
              <a:endParaRPr lang="ru-RU" sz="1400" i="1" dirty="0"/>
            </a:p>
          </p:txBody>
        </p:sp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9D870E1-99B8-4CA5-9A0E-E86A2BE96E4F}"/>
                </a:ext>
              </a:extLst>
            </p:cNvPr>
            <p:cNvSpPr/>
            <p:nvPr/>
          </p:nvSpPr>
          <p:spPr>
            <a:xfrm>
              <a:off x="704675" y="5836026"/>
              <a:ext cx="4978277" cy="601785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Концентрация интеллектуального и кадрового потенциала научных школ, команд на прорывных проектах (не менее 4-6 проектов)</a:t>
              </a:r>
              <a:endParaRPr lang="ru-RU" sz="1400" i="1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2405ABFC-EA59-42AD-8305-533E7EAF871E}"/>
                </a:ext>
              </a:extLst>
            </p:cNvPr>
            <p:cNvSpPr/>
            <p:nvPr/>
          </p:nvSpPr>
          <p:spPr>
            <a:xfrm>
              <a:off x="6509049" y="5836026"/>
              <a:ext cx="4978277" cy="601785"/>
            </a:xfrm>
            <a:prstGeom prst="roundRect">
              <a:avLst/>
            </a:prstGeom>
            <a:solidFill>
              <a:srgbClr val="005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Установление показателей результативности приоритетных проектов  (на уровне требований к </a:t>
              </a:r>
              <a:r>
                <a:rPr lang="ru-RU" sz="1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госзаданию</a:t>
              </a:r>
              <a:r>
                <a:rPr lang="ru-RU" sz="1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ru-RU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05964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42B43A270BEE04F980C833C00EFC9AA" ma:contentTypeVersion="14" ma:contentTypeDescription="Создание документа." ma:contentTypeScope="" ma:versionID="badd1a557479449a3bcf584d1f8a5316">
  <xsd:schema xmlns:xsd="http://www.w3.org/2001/XMLSchema" xmlns:xs="http://www.w3.org/2001/XMLSchema" xmlns:p="http://schemas.microsoft.com/office/2006/metadata/properties" xmlns:ns3="159e0f58-e58b-4ad8-9d7d-106b3e640ea3" xmlns:ns4="6727bdef-561a-4e69-aaac-9a36d1c0d8a5" targetNamespace="http://schemas.microsoft.com/office/2006/metadata/properties" ma:root="true" ma:fieldsID="0f5041fd858b6af42b2447fa9f163bd7" ns3:_="" ns4:_="">
    <xsd:import namespace="159e0f58-e58b-4ad8-9d7d-106b3e640ea3"/>
    <xsd:import namespace="6727bdef-561a-4e69-aaac-9a36d1c0d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9e0f58-e58b-4ad8-9d7d-106b3e640e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7bdef-561a-4e69-aaac-9a36d1c0d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17425B-E00A-4075-83EE-47DCC18AD20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59e0f58-e58b-4ad8-9d7d-106b3e640ea3"/>
    <ds:schemaRef ds:uri="6727bdef-561a-4e69-aaac-9a36d1c0d8a5"/>
  </ds:schemaRefs>
</ds:datastoreItem>
</file>

<file path=customXml/itemProps2.xml><?xml version="1.0" encoding="utf-8"?>
<ds:datastoreItem xmlns:ds="http://schemas.openxmlformats.org/officeDocument/2006/customXml" ds:itemID="{94C82A9B-11E4-4A58-91B3-E4B8A95B74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631483-36CC-4BA5-B028-ABBD089EF15C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3562</Words>
  <Application>Microsoft Office PowerPoint</Application>
  <PresentationFormat>Широкоэкранный</PresentationFormat>
  <Paragraphs>569</Paragraphs>
  <Slides>39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Южный Федеральный Университет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Игнатов Даниил Сергеевич</dc:creator>
  <cp:lastModifiedBy>Владимир Кирик</cp:lastModifiedBy>
  <cp:revision>36</cp:revision>
  <dcterms:created xsi:type="dcterms:W3CDTF">2021-01-25T08:42:00Z</dcterms:created>
  <dcterms:modified xsi:type="dcterms:W3CDTF">2021-12-02T10:51:34Z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0x010100942B43A270BEE04F980C833C00EFC9AA</vt:lpwstr>
  </property>
</Properties>
</file>