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4"/>
  </p:sldMasterIdLst>
  <p:notesMasterIdLst>
    <p:notesMasterId r:id="rId17"/>
  </p:notesMasterIdLst>
  <p:handoutMasterIdLst>
    <p:handoutMasterId r:id="rId18"/>
  </p:handoutMasterIdLst>
  <p:sldIdLst>
    <p:sldId id="370" r:id="rId5"/>
    <p:sldId id="628" r:id="rId6"/>
    <p:sldId id="645" r:id="rId7"/>
    <p:sldId id="638" r:id="rId8"/>
    <p:sldId id="632" r:id="rId9"/>
    <p:sldId id="646" r:id="rId10"/>
    <p:sldId id="647" r:id="rId11"/>
    <p:sldId id="633" r:id="rId12"/>
    <p:sldId id="649" r:id="rId13"/>
    <p:sldId id="650" r:id="rId14"/>
    <p:sldId id="651" r:id="rId15"/>
    <p:sldId id="630" r:id="rId16"/>
  </p:sldIdLst>
  <p:sldSz cx="12192000" cy="6858000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CBF50EA-E5ED-4977-ADC5-C89F6DDE8123}">
          <p14:sldIdLst>
            <p14:sldId id="370"/>
            <p14:sldId id="628"/>
            <p14:sldId id="645"/>
            <p14:sldId id="638"/>
            <p14:sldId id="632"/>
            <p14:sldId id="646"/>
            <p14:sldId id="647"/>
            <p14:sldId id="633"/>
            <p14:sldId id="649"/>
            <p14:sldId id="650"/>
            <p14:sldId id="651"/>
            <p14:sldId id="6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 " initials="" lastIdx="2" clrIdx="0"/>
  <p:cmAuthor id="2" name="Полякова Елена Васильевна" initials="ПЕВ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5691"/>
    <a:srgbClr val="1D59B1"/>
    <a:srgbClr val="044093"/>
    <a:srgbClr val="003F8E"/>
    <a:srgbClr val="0064A9"/>
    <a:srgbClr val="0055A4"/>
    <a:srgbClr val="8A8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0915" autoAdjust="0"/>
  </p:normalViewPr>
  <p:slideViewPr>
    <p:cSldViewPr>
      <p:cViewPr varScale="1">
        <p:scale>
          <a:sx n="98" d="100"/>
          <a:sy n="98" d="100"/>
        </p:scale>
        <p:origin x="43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B080AAC-BB19-42C8-8162-C2927F770AA3}" type="datetimeFigureOut">
              <a:rPr lang="ru-RU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A518A62-84B4-4409-8AFA-B30B0A94AE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7B88958-846B-4DF3-891F-F9DFFF5E3209}" type="datetimeFigureOut">
              <a:rPr lang="ru-RU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779BC9-C97A-4F5A-AB1E-248E810306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94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724520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4899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6607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7864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3382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7885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20026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6922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2318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3723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5807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5038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B0D981-0DB7-4650-8536-C5F0543C77D5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4EA15-A160-4897-BAE6-6CD23D57E2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CBEF35-C2B0-41E0-B8EA-86F1588F87E1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63BFCE-DBBC-4E57-BB46-9471F89069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C7781-39D4-476F-B557-DC68B7AE5F37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DCEFA-0882-4A69-84F3-A905AAD02FE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395C5B-28AE-47AF-A254-0FCDBA549B7D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19FFC-03B7-42A7-BB11-7F7979EE7FA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B8FE0E-9E99-4E63-A52E-1F8014C7D6C2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9F809-9916-496C-B310-AE5FBC1AA4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3761AE-DF88-48CA-9A21-CE786919910D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C5493-83C4-4C69-8ACA-B00E35C5AA0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DC3F4-59DA-4F4D-8A62-CDE731425B3A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9C6332-FD07-48F9-8E1D-70B44F17D6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2AFAB-0C2E-4FFA-8070-F0298CF8EF67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F1AF0-F088-41A4-A737-73892A3702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FB85A1-2048-477B-9525-EF8EB5F6B88C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AB70C-F2EF-4359-986A-1555C1D5C6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F1C95A-B5C6-48F4-BBFE-CCBC6C936741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A6170-293A-4FB3-935F-39253D82F0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00DF71-FCBD-404F-8CDB-BF13541D6955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F03E0-B9CC-4B7F-A637-DB90EFA3B92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E1E0D9-FF07-48F1-BFB1-F7DD5F0CAD79}" type="datetimeFigureOut">
              <a:rPr lang="ru-RU" smtClean="0"/>
              <a:pPr>
                <a:defRPr/>
              </a:pPr>
              <a:t>29.03.2022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D5D5B24-AFA4-43EE-9C1D-8DEB82E8B4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063552" y="1893195"/>
            <a:ext cx="8786507" cy="244827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Программа повышения квалификации</a:t>
            </a:r>
            <a:b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«Школа молодых педагогов: технологии социального программирования солидарного общества будущего»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295800" y="4576840"/>
            <a:ext cx="7200800" cy="149327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</a:pPr>
            <a:r>
              <a:rPr lang="ru-RU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Кирик Владимир Александрович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директор Академии психологии и педагогики ЮФУ</a:t>
            </a:r>
            <a:endParaRPr lang="en-US" sz="2400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sz="4000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sz="3200" dirty="0"/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1931264" y="2492896"/>
            <a:ext cx="0" cy="163254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1775520" y="2492896"/>
            <a:ext cx="0" cy="163254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1634126" y="2492896"/>
            <a:ext cx="0" cy="163254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6566" y="36674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EBB82D8-B614-4DD4-BEC6-A9AC74D36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6805" y="269680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98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ПРОГРАММА ПОВЫШЕНИЯ КВАЛИФИКАЦИИ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07372" y="2619746"/>
            <a:ext cx="11377254" cy="39055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33265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C9A3FD-C9D2-4C2F-98A2-C53A73367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292" y="215091"/>
            <a:ext cx="1475360" cy="103641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63C2434C-9F1A-4ECE-97BF-70D5EDA7F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46" y="2222243"/>
            <a:ext cx="23342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02 апреля 2022 года 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44EE0813-C84D-4761-BFE7-2BC8CABE10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532790"/>
              </p:ext>
            </p:extLst>
          </p:nvPr>
        </p:nvGraphicFramePr>
        <p:xfrm>
          <a:off x="611543" y="2619746"/>
          <a:ext cx="10968911" cy="4217099"/>
        </p:xfrm>
        <a:graphic>
          <a:graphicData uri="http://schemas.openxmlformats.org/drawingml/2006/table">
            <a:tbl>
              <a:tblPr firstRow="1" firstCol="1" bandRow="1"/>
              <a:tblGrid>
                <a:gridCol w="2324071">
                  <a:extLst>
                    <a:ext uri="{9D8B030D-6E8A-4147-A177-3AD203B41FA5}">
                      <a16:colId xmlns:a16="http://schemas.microsoft.com/office/drawing/2014/main" val="3614484329"/>
                    </a:ext>
                  </a:extLst>
                </a:gridCol>
                <a:gridCol w="8644840">
                  <a:extLst>
                    <a:ext uri="{9D8B030D-6E8A-4147-A177-3AD203B41FA5}">
                      <a16:colId xmlns:a16="http://schemas.microsoft.com/office/drawing/2014/main" val="3006510438"/>
                    </a:ext>
                  </a:extLst>
                </a:gridCol>
              </a:tblGrid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2907978"/>
                  </a:ext>
                </a:extLst>
              </a:tr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09.00-10.00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Регистрация участников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805660"/>
                  </a:ext>
                </a:extLst>
              </a:tr>
              <a:tr h="14261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10.00-11.30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Лекция «Историческая память: просветительская деятельность в контексте воспитательной работы»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Пономарева Мария Александровна, доктор исторических наук, профессор, директор Института истории и международных отношений ЮФУ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Онлайн-формат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682251"/>
                  </a:ext>
                </a:extLst>
              </a:tr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11.45-13.15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Проектно-аналитическая сессия. Работа в проектных группах.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901177"/>
                  </a:ext>
                </a:extLst>
              </a:tr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14.00-15.00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Обед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770801"/>
                  </a:ext>
                </a:extLst>
              </a:tr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15.00-16.30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Проектно-аналитическая сессия. Работа в проектных группах.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1975392"/>
                  </a:ext>
                </a:extLst>
              </a:tr>
              <a:tr h="11772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16.30-17.00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Лекция «Роль гуманитарного образования в формировании культуры патриотизма»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Тупаев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Андрей Васильевич, кандидат политических наук, доцент кафедры теоретической и прикладной политологии ЮФУ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Очный формат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650790"/>
                  </a:ext>
                </a:extLst>
              </a:tr>
              <a:tr h="2366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18.30-19.30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Ужин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8006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806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ПРОГРАММА ПОВЫШЕНИЯ КВАЛИФИКАЦИИ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07372" y="2619746"/>
            <a:ext cx="11377254" cy="39055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33265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C9A3FD-C9D2-4C2F-98A2-C53A73367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292" y="215091"/>
            <a:ext cx="1475360" cy="103641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63C2434C-9F1A-4ECE-97BF-70D5EDA7F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46" y="2222243"/>
            <a:ext cx="23342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03 апреля 2022 года 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9E7F677-B651-4230-A665-A3F278F157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431077"/>
              </p:ext>
            </p:extLst>
          </p:nvPr>
        </p:nvGraphicFramePr>
        <p:xfrm>
          <a:off x="526546" y="2637520"/>
          <a:ext cx="11258080" cy="3322728"/>
        </p:xfrm>
        <a:graphic>
          <a:graphicData uri="http://schemas.openxmlformats.org/drawingml/2006/table">
            <a:tbl>
              <a:tblPr firstRow="1" firstCol="1" bandRow="1"/>
              <a:tblGrid>
                <a:gridCol w="2385340">
                  <a:extLst>
                    <a:ext uri="{9D8B030D-6E8A-4147-A177-3AD203B41FA5}">
                      <a16:colId xmlns:a16="http://schemas.microsoft.com/office/drawing/2014/main" val="3569945320"/>
                    </a:ext>
                  </a:extLst>
                </a:gridCol>
                <a:gridCol w="8872740">
                  <a:extLst>
                    <a:ext uri="{9D8B030D-6E8A-4147-A177-3AD203B41FA5}">
                      <a16:colId xmlns:a16="http://schemas.microsoft.com/office/drawing/2014/main" val="3554503676"/>
                    </a:ext>
                  </a:extLst>
                </a:gridCol>
              </a:tblGrid>
              <a:tr h="2592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049905"/>
                  </a:ext>
                </a:extLst>
              </a:tr>
              <a:tr h="2592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08.30-09.00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Регистрация участников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756534"/>
                  </a:ext>
                </a:extLst>
              </a:tr>
              <a:tr h="2592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09.00-10.30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Проектно-аналитическая сессия. Работа в проектных группах.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145606"/>
                  </a:ext>
                </a:extLst>
              </a:tr>
              <a:tr h="12379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10-30-12.00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Экспертная сессия: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БОРОВСКАЯ Марина Александровна, председатель Совета ректоров вузов Юга России, член-корреспондент Российской академии образования, президент ЮФУ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КИРИК Владимир Александрович, директор Академии психологии и педагогики ЮФУ, руководитель проекта «Образовательный кластер ЮФО»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5859312"/>
                  </a:ext>
                </a:extLst>
              </a:tr>
              <a:tr h="2592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12.00-12.30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503934"/>
                  </a:ext>
                </a:extLst>
              </a:tr>
              <a:tr h="5317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12.30-16.00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Проектно-аналитическая сессия. Презентация методических разработок.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187846"/>
                  </a:ext>
                </a:extLst>
              </a:tr>
              <a:tr h="2592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Завершение программы.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05413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27E2ABB-3325-46DE-B129-9AF4961F0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17895" y="2425700"/>
            <a:ext cx="1753885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044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011474" y="1244165"/>
            <a:ext cx="6516903" cy="191080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ru-RU" sz="40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БЛАГОДАРЮ ЗА ВНИМАНИЕ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830035" y="4081233"/>
            <a:ext cx="7919260" cy="193932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Кирик Владимир Александрович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Директор Академии психологии и педагогики ЮФУ</a:t>
            </a:r>
            <a:endParaRPr lang="en-US" sz="2400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GB" sz="2400" dirty="0" err="1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vakirik</a:t>
            </a:r>
            <a:r>
              <a:rPr lang="en-US" sz="2400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@sfedu.ru</a:t>
            </a:r>
            <a:endParaRPr sz="4000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sz="3200" dirty="0"/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1918872" y="2516533"/>
            <a:ext cx="0" cy="446469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1775724" y="2516533"/>
            <a:ext cx="0" cy="446469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1619859" y="2516533"/>
            <a:ext cx="0" cy="446469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8" y="292793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DD9487E-367A-47A2-BFAC-6A0769ABAE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8809" y="250274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5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484110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СОДЕРЖАНИЕ ПРОГРАММЫ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6384" y="1632109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632110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3223" y="1632108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351323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Google Shape;55;p13">
            <a:extLst>
              <a:ext uri="{FF2B5EF4-FFF2-40B4-BE49-F238E27FC236}">
                <a16:creationId xmlns:a16="http://schemas.microsoft.com/office/drawing/2014/main" id="{F86B9A52-2054-0B46-9AC9-A97BAAECA9DE}"/>
              </a:ext>
            </a:extLst>
          </p:cNvPr>
          <p:cNvSpPr txBox="1">
            <a:spLocks/>
          </p:cNvSpPr>
          <p:nvPr/>
        </p:nvSpPr>
        <p:spPr>
          <a:xfrm>
            <a:off x="594204" y="2141213"/>
            <a:ext cx="11190425" cy="460015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2400" b="1" dirty="0">
                <a:solidFill>
                  <a:schemeClr val="tx1"/>
                </a:solidFill>
                <a:cs typeface="Calibri Light" panose="020F0302020204030204" pitchFamily="34" charset="0"/>
              </a:rPr>
              <a:t>Цель программы </a:t>
            </a:r>
            <a:r>
              <a:rPr lang="ru-RU" sz="2400" dirty="0">
                <a:solidFill>
                  <a:schemeClr val="tx1"/>
                </a:solidFill>
                <a:cs typeface="Calibri Light" panose="020F0302020204030204" pitchFamily="34" charset="0"/>
              </a:rPr>
              <a:t>- формирование у молодых педагогов компетенций в области социально-педагогических, психологических и информационно-коммуникативных технологий социального программирования, работы с молодежью, организации воспитательной и методической деятельности.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endParaRPr lang="ru-RU" sz="2400" dirty="0">
              <a:solidFill>
                <a:schemeClr val="tx1"/>
              </a:solidFill>
              <a:cs typeface="Calibri Light" panose="020F0302020204030204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ru-RU" sz="2400" dirty="0">
                <a:solidFill>
                  <a:schemeClr val="tx1"/>
                </a:solidFill>
              </a:rPr>
              <a:t>Программа предполагает сочетание лекционных и практических занятий, организованных в формате проектной сессии, работы в командах над конкретными методическими продуктами, связанными с организацией воспитательной работы в образовательных учреждениях. По результатам программы обучающиеся ознакомятся с диагностиками социокультурной идентичности, технологиями формирования ценностных установок и организации молодежных движений.</a:t>
            </a:r>
          </a:p>
          <a:p>
            <a:pPr algn="just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endParaRPr lang="ru-RU" sz="2400" dirty="0"/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E2A4DD7-90B4-449D-A71A-17A2C6101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3400" y="266285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20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484110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СОДЕРЖАНИЕ ПРОГРАММЫ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6384" y="1632109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632110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3223" y="1632108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351323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Google Shape;55;p13">
            <a:extLst>
              <a:ext uri="{FF2B5EF4-FFF2-40B4-BE49-F238E27FC236}">
                <a16:creationId xmlns:a16="http://schemas.microsoft.com/office/drawing/2014/main" id="{F86B9A52-2054-0B46-9AC9-A97BAAECA9DE}"/>
              </a:ext>
            </a:extLst>
          </p:cNvPr>
          <p:cNvSpPr txBox="1">
            <a:spLocks/>
          </p:cNvSpPr>
          <p:nvPr/>
        </p:nvSpPr>
        <p:spPr>
          <a:xfrm>
            <a:off x="594204" y="2141213"/>
            <a:ext cx="11190425" cy="460015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>
                <a:solidFill>
                  <a:prstClr val="black"/>
                </a:solidFill>
                <a:latin typeface="Calibri"/>
                <a:cs typeface="Calibri Light" panose="020F0302020204030204" pitchFamily="34" charset="0"/>
              </a:rPr>
              <a:t>ФОРМИРУЕМЫЕ КОМПЕТЕНЦИИ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E2A4DD7-90B4-449D-A71A-17A2C6101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3400" y="266285"/>
            <a:ext cx="1475360" cy="1036410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B895D0E-41F7-4FD8-AA38-2EA31BFB4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727834"/>
              </p:ext>
            </p:extLst>
          </p:nvPr>
        </p:nvGraphicFramePr>
        <p:xfrm>
          <a:off x="594203" y="2931760"/>
          <a:ext cx="11190425" cy="3818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3445">
                  <a:extLst>
                    <a:ext uri="{9D8B030D-6E8A-4147-A177-3AD203B41FA5}">
                      <a16:colId xmlns:a16="http://schemas.microsoft.com/office/drawing/2014/main" val="3531893426"/>
                    </a:ext>
                  </a:extLst>
                </a:gridCol>
                <a:gridCol w="8856980">
                  <a:extLst>
                    <a:ext uri="{9D8B030D-6E8A-4147-A177-3AD203B41FA5}">
                      <a16:colId xmlns:a16="http://schemas.microsoft.com/office/drawing/2014/main" val="172411485"/>
                    </a:ext>
                  </a:extLst>
                </a:gridCol>
              </a:tblGrid>
              <a:tr h="785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</a:rPr>
                        <a:t>Культурно-просветительская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</a:rPr>
                        <a:t>Способность к просветительской и психолого-профилактической деятельности с участниками образовательных отношений, а также участниками отношений в сфере образования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753012696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</a:rPr>
                        <a:t>Воспитательная </a:t>
                      </a:r>
                      <a:endParaRPr lang="ru-RU" sz="2000" b="1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</a:rPr>
                        <a:t>Способность проектировать организацию совместной и индивидуальной учебной и воспитательной деятельности обучающихся, в том числе с особыми образовательными потребностями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634041389"/>
                  </a:ext>
                </a:extLst>
              </a:tr>
              <a:tr h="13972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000" b="1" dirty="0">
                          <a:effectLst/>
                        </a:rPr>
                        <a:t>Методическая</a:t>
                      </a: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2000" dirty="0">
                          <a:effectLst/>
                        </a:rPr>
                        <a:t>Способность к проектированию, реализации и экспертизе организационно-методического обеспечения программ, научно-методического обеспечения их реализации; проектированию и реализации мероприятий по развитию участников образовательных отношений, в том числе детей.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995752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656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10994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27569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СОДЕРЖАНИЕ ПРОГРАММЫ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6384" y="1632109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632110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3223" y="1632108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351323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Google Shape;55;p13">
            <a:extLst>
              <a:ext uri="{FF2B5EF4-FFF2-40B4-BE49-F238E27FC236}">
                <a16:creationId xmlns:a16="http://schemas.microsoft.com/office/drawing/2014/main" id="{F86B9A52-2054-0B46-9AC9-A97BAAECA9DE}"/>
              </a:ext>
            </a:extLst>
          </p:cNvPr>
          <p:cNvSpPr txBox="1">
            <a:spLocks/>
          </p:cNvSpPr>
          <p:nvPr/>
        </p:nvSpPr>
        <p:spPr>
          <a:xfrm>
            <a:off x="594204" y="2261947"/>
            <a:ext cx="11118403" cy="426339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ADF54C3-E27E-4533-B71F-923724126C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9690" y="351323"/>
            <a:ext cx="1475360" cy="1036410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D4F2526-E85A-454D-9211-2C8D9C3A6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74799"/>
              </p:ext>
            </p:extLst>
          </p:nvPr>
        </p:nvGraphicFramePr>
        <p:xfrm>
          <a:off x="613223" y="2391386"/>
          <a:ext cx="10984573" cy="3697465"/>
        </p:xfrm>
        <a:graphic>
          <a:graphicData uri="http://schemas.openxmlformats.org/drawingml/2006/table">
            <a:tbl>
              <a:tblPr/>
              <a:tblGrid>
                <a:gridCol w="10984573">
                  <a:extLst>
                    <a:ext uri="{9D8B030D-6E8A-4147-A177-3AD203B41FA5}">
                      <a16:colId xmlns:a16="http://schemas.microsoft.com/office/drawing/2014/main" val="2417685802"/>
                    </a:ext>
                  </a:extLst>
                </a:gridCol>
              </a:tblGrid>
              <a:tr h="2455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Модуль 1. Социально-педагогические и психологические технологии социального конструирования и программирования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4433834"/>
                  </a:ext>
                </a:extLst>
              </a:tr>
              <a:tr h="285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1.1. Когнитивный и дискурсивный потенциал идеологии и нарративов в процессе воспитания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439231"/>
                  </a:ext>
                </a:extLst>
              </a:tr>
              <a:tr h="2531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1.2. Роль гуманитарного образования в формировании культуры патриотизма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993270"/>
                  </a:ext>
                </a:extLst>
              </a:tr>
              <a:tr h="35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1.3. Психологические технологии противодействия деструктивным социальным явлениям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2298057"/>
                  </a:ext>
                </a:extLst>
              </a:tr>
              <a:tr h="350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</a:rPr>
                        <a:t>1.4. Историческая память: просветительская деятельность в контексте воспитательной работы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043593"/>
                  </a:ext>
                </a:extLst>
              </a:tr>
              <a:tr h="463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Модуль 2. Проектно-аналитическая сессия (разработка методических продуктов) 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060952"/>
                  </a:ext>
                </a:extLst>
              </a:tr>
              <a:tr h="369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1.5. Стандарты, порядок и процедуры подготовки методических продуктов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075280"/>
                  </a:ext>
                </a:extLst>
              </a:tr>
              <a:tr h="369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1.6. Разработка методических продуктов и оформление результатов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8642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0763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ПРОЕКТНЫЕ ГРУППЫ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39978" y="2204380"/>
            <a:ext cx="11312044" cy="436019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 группа. Советники по воспитанию в общеобразовательной школе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Методический продукт – программа воспитания в общеобразовательной школе на учебный год.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ru-RU" sz="8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 группа. Организация системы формирования ценностных установок и организации молодежных движений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Методический продукт – методические рекомендации по усилению работы образовательного учреждения в области формирования системы ценностных установок и организации молодежных движений.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ru-RU" sz="8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 группа. Особенности работы с обучающимися с повышенной учебной мотивацией и высокими способностями 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Методический продукт – методические рекомендации для педагогов по работе обучающимися с повышенной учебной мотивацией и высокими способностями и план урока с их применением.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lang="ru-RU" sz="8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 группа. Технологии </a:t>
            </a:r>
            <a:r>
              <a:rPr lang="ru-RU" sz="1800" b="1" u="sng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тьюторского</a:t>
            </a:r>
            <a:r>
              <a:rPr lang="ru-RU" sz="1800" b="1" u="sng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сопровождения обучающихся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18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Методический продукт – методические рекомендации по определению типа индивидуального образовательного маршрута обучающихся для тьютора.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endParaRPr sz="1800" b="1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sz="1800" dirty="0"/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18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651" y="33265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CEEBBE5-75DB-440F-8757-13F8AC346F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4020" y="247618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КАДРОВЫЙ СОСТАВ ПРОГРАММЫ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611544" y="2420888"/>
            <a:ext cx="11101080" cy="408449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b="1" dirty="0">
                <a:solidFill>
                  <a:schemeClr val="tx1"/>
                </a:solidFill>
              </a:rPr>
              <a:t>Боровская Марина Александровна</a:t>
            </a:r>
            <a:r>
              <a:rPr lang="ru-RU" sz="2200" dirty="0">
                <a:solidFill>
                  <a:schemeClr val="tx1"/>
                </a:solidFill>
              </a:rPr>
              <a:t>, д.э.н., профессор, член-корреспондент РАО, президент ЮФУ, председатель Совета ректоров вузов Юга России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b="1" dirty="0">
                <a:solidFill>
                  <a:schemeClr val="tx1"/>
                </a:solidFill>
              </a:rPr>
              <a:t>Кирик Владимир Александрович</a:t>
            </a:r>
            <a:r>
              <a:rPr lang="ru-RU" sz="2200" dirty="0">
                <a:solidFill>
                  <a:schemeClr val="tx1"/>
                </a:solidFill>
              </a:rPr>
              <a:t>, к.соц.н., директор Академии психологии и педагогики ЮФУ, руководитель Научно-образовательного кластера ЮФО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b="1" dirty="0">
                <a:solidFill>
                  <a:schemeClr val="tx1"/>
                </a:solidFill>
              </a:rPr>
              <a:t>Пономарева Мария Александровна</a:t>
            </a:r>
            <a:r>
              <a:rPr lang="ru-RU" sz="2200" dirty="0">
                <a:solidFill>
                  <a:schemeClr val="tx1"/>
                </a:solidFill>
              </a:rPr>
              <a:t>, д.и.н., профессор, директор Института истории и международных отношений ЮФУ 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b="1" dirty="0" err="1">
                <a:solidFill>
                  <a:schemeClr val="tx1"/>
                </a:solidFill>
              </a:rPr>
              <a:t>Тупаев</a:t>
            </a:r>
            <a:r>
              <a:rPr lang="ru-RU" sz="2200" b="1" dirty="0">
                <a:solidFill>
                  <a:schemeClr val="tx1"/>
                </a:solidFill>
              </a:rPr>
              <a:t> Андрей Васильевич</a:t>
            </a:r>
            <a:r>
              <a:rPr lang="ru-RU" sz="2200" dirty="0">
                <a:solidFill>
                  <a:schemeClr val="tx1"/>
                </a:solidFill>
              </a:rPr>
              <a:t>, к.полит.н., доцент кафедры теоретической и прикладной политологии Института философии и социально-политических наук ЮФУ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sz="2200" b="1" dirty="0">
                <a:solidFill>
                  <a:schemeClr val="tx1"/>
                </a:solidFill>
              </a:rPr>
              <a:t>Панов Иван Анатольевич</a:t>
            </a:r>
            <a:r>
              <a:rPr lang="ru-RU" sz="2200" dirty="0">
                <a:solidFill>
                  <a:schemeClr val="tx1"/>
                </a:solidFill>
              </a:rPr>
              <a:t>, старший преподаватель кафедры дошкольного образования АПП ЮФУ, руководитель Проектного офиса Научно-образовательного кластера ЮФО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ru-RU" sz="2400" dirty="0"/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448" y="352615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8EE6FBE-7401-46D9-8097-004871C883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048" y="290703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280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КАДРОВЫЙ СОСТАВ ПРОГРАММЫ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611544" y="2420888"/>
            <a:ext cx="11101080" cy="408449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  <a:latin typeface="+mj-lt"/>
              </a:rPr>
              <a:t>6. Мирошниченко Александр Владимирович</a:t>
            </a:r>
            <a:r>
              <a:rPr lang="ru-RU" sz="2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+mj-lt"/>
              </a:rPr>
              <a:t>к.псих.н</a:t>
            </a:r>
            <a:r>
              <a:rPr lang="ru-RU" sz="2200" dirty="0">
                <a:solidFill>
                  <a:schemeClr val="tx1"/>
                </a:solidFill>
                <a:latin typeface="+mj-lt"/>
              </a:rPr>
              <a:t>., доцент кафедры общей и педагогической психологии Академии психологии и педагогики ЮФУ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  <a:latin typeface="+mj-lt"/>
              </a:rPr>
              <a:t>7. Рыжова Ольга Семеновна, </a:t>
            </a:r>
            <a:r>
              <a:rPr lang="ru-RU" sz="2200" dirty="0" err="1">
                <a:solidFill>
                  <a:schemeClr val="tx1"/>
                </a:solidFill>
                <a:latin typeface="+mj-lt"/>
              </a:rPr>
              <a:t>к.пед.н</a:t>
            </a:r>
            <a:r>
              <a:rPr lang="ru-RU" sz="2200" dirty="0">
                <a:solidFill>
                  <a:schemeClr val="tx1"/>
                </a:solidFill>
                <a:latin typeface="+mj-lt"/>
              </a:rPr>
              <a:t>., доцент кафедры образования и педагогических наук АПП ЮФУ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  <a:latin typeface="+mj-lt"/>
              </a:rPr>
              <a:t>8. Землина Екатерина Михайловна</a:t>
            </a:r>
            <a:r>
              <a:rPr lang="ru-RU" sz="2200" dirty="0">
                <a:solidFill>
                  <a:schemeClr val="tx1"/>
                </a:solidFill>
                <a:latin typeface="+mj-lt"/>
              </a:rPr>
              <a:t>, ассистент кафедры инклюзивного образования и социально-педагогической реабилитации АПП ЮФУ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  <a:latin typeface="+mj-lt"/>
              </a:rPr>
              <a:t>9. Рыжова Виктория Сергеевна</a:t>
            </a:r>
            <a:r>
              <a:rPr lang="ru-RU" sz="2200" dirty="0">
                <a:solidFill>
                  <a:schemeClr val="tx1"/>
                </a:solidFill>
                <a:latin typeface="+mj-lt"/>
              </a:rPr>
              <a:t>, младший научный сотрудник научно-исследовательской лаборатории теории и практики образования и развития лиц с особыми образовательными потребностями АПП ЮФУ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4448" y="352615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8EE6FBE-7401-46D9-8097-004871C883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048" y="290703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9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ПРОГРАММА ПОВЫШЕНИЯ КВАЛИФИКАЦИИ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07372" y="2619746"/>
            <a:ext cx="11377254" cy="39055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Дата: 01-03 апреля 2022 года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Место проведения: ВДЦ «Смена», п. Сукко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</a:pPr>
            <a:r>
              <a:rPr lang="ru-RU" sz="3600" b="1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Формат проведения: смешанный (очный в месте проведения, и в формате видеоконференции)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33265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C9A3FD-C9D2-4C2F-98A2-C53A73367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292" y="215091"/>
            <a:ext cx="1475360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823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993248" y="1565945"/>
            <a:ext cx="10205504" cy="75713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 algn="l">
              <a:spcBef>
                <a:spcPts val="0"/>
              </a:spcBef>
              <a:buClr>
                <a:schemeClr val="dk1"/>
              </a:buClr>
              <a:buSzPts val="1100"/>
            </a:pPr>
            <a:br>
              <a:rPr lang="ru-RU" sz="4000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ru-RU" sz="3600" b="1" dirty="0">
                <a:solidFill>
                  <a:srgbClr val="1D59B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ПРОГРАММА ПОВЫШЕНИЯ КВАЛИФИКАЦИИ</a:t>
            </a:r>
            <a:endParaRPr lang="ru-RU" sz="3600" b="1" dirty="0">
              <a:solidFill>
                <a:srgbClr val="27569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07372" y="2619746"/>
            <a:ext cx="11377254" cy="39055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</a:pPr>
            <a:endParaRPr sz="3200" dirty="0"/>
          </a:p>
          <a:p>
            <a:pPr>
              <a:spcBef>
                <a:spcPts val="0"/>
              </a:spcBef>
            </a:pPr>
            <a:endParaRPr dirty="0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05074EB-D9D5-FA4D-AFEB-0F32D7249424}"/>
              </a:ext>
            </a:extLst>
          </p:cNvPr>
          <p:cNvCxnSpPr>
            <a:cxnSpLocks/>
          </p:cNvCxnSpPr>
          <p:nvPr/>
        </p:nvCxnSpPr>
        <p:spPr>
          <a:xfrm>
            <a:off x="910556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C118CEA-E6C1-B148-A855-3FD2AF9964E7}"/>
              </a:ext>
            </a:extLst>
          </p:cNvPr>
          <p:cNvCxnSpPr>
            <a:cxnSpLocks/>
          </p:cNvCxnSpPr>
          <p:nvPr/>
        </p:nvCxnSpPr>
        <p:spPr>
          <a:xfrm>
            <a:off x="767408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9EB5193D-6D04-F345-BCC6-E2E1548B66F4}"/>
              </a:ext>
            </a:extLst>
          </p:cNvPr>
          <p:cNvCxnSpPr>
            <a:cxnSpLocks/>
          </p:cNvCxnSpPr>
          <p:nvPr/>
        </p:nvCxnSpPr>
        <p:spPr>
          <a:xfrm>
            <a:off x="611543" y="1713943"/>
            <a:ext cx="0" cy="461137"/>
          </a:xfrm>
          <a:prstGeom prst="line">
            <a:avLst/>
          </a:prstGeom>
          <a:ln w="76200">
            <a:solidFill>
              <a:srgbClr val="2756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255530C4-0262-874E-8C78-CDFCB79CA5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824" y="332656"/>
            <a:ext cx="951372" cy="951372"/>
          </a:xfrm>
          <a:prstGeom prst="rect">
            <a:avLst/>
          </a:prstGeom>
        </p:spPr>
      </p:pic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66B9927A-9AB3-FA4A-9CD0-67FBA5E0492E}"/>
              </a:ext>
            </a:extLst>
          </p:cNvPr>
          <p:cNvCxnSpPr>
            <a:cxnSpLocks/>
          </p:cNvCxnSpPr>
          <p:nvPr/>
        </p:nvCxnSpPr>
        <p:spPr>
          <a:xfrm>
            <a:off x="126304" y="793590"/>
            <a:ext cx="3521424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49BF4440-0EA8-2D4B-BC94-803B7694F51D}"/>
              </a:ext>
            </a:extLst>
          </p:cNvPr>
          <p:cNvCxnSpPr>
            <a:cxnSpLocks/>
          </p:cNvCxnSpPr>
          <p:nvPr/>
        </p:nvCxnSpPr>
        <p:spPr>
          <a:xfrm flipH="1">
            <a:off x="8528377" y="793590"/>
            <a:ext cx="3518125" cy="0"/>
          </a:xfrm>
          <a:prstGeom prst="straightConnector1">
            <a:avLst/>
          </a:prstGeom>
          <a:ln w="19050" cap="sq">
            <a:solidFill>
              <a:srgbClr val="27569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C9A3FD-C9D2-4C2F-98A2-C53A73367E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292" y="215091"/>
            <a:ext cx="1475360" cy="1036410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EC6F262-A54B-4E3D-A639-44DC963452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477655"/>
              </p:ext>
            </p:extLst>
          </p:nvPr>
        </p:nvGraphicFramePr>
        <p:xfrm>
          <a:off x="611544" y="2637518"/>
          <a:ext cx="10813048" cy="3704668"/>
        </p:xfrm>
        <a:graphic>
          <a:graphicData uri="http://schemas.openxmlformats.org/drawingml/2006/table">
            <a:tbl>
              <a:tblPr firstRow="1" firstCol="1" bandRow="1"/>
              <a:tblGrid>
                <a:gridCol w="2291047">
                  <a:extLst>
                    <a:ext uri="{9D8B030D-6E8A-4147-A177-3AD203B41FA5}">
                      <a16:colId xmlns:a16="http://schemas.microsoft.com/office/drawing/2014/main" val="1570549579"/>
                    </a:ext>
                  </a:extLst>
                </a:gridCol>
                <a:gridCol w="8522001">
                  <a:extLst>
                    <a:ext uri="{9D8B030D-6E8A-4147-A177-3AD203B41FA5}">
                      <a16:colId xmlns:a16="http://schemas.microsoft.com/office/drawing/2014/main" val="3587808332"/>
                    </a:ext>
                  </a:extLst>
                </a:gridCol>
              </a:tblGrid>
              <a:tr h="214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6206093"/>
                  </a:ext>
                </a:extLst>
              </a:tr>
              <a:tr h="214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09.00-10.00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Регистрация участников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314149"/>
                  </a:ext>
                </a:extLst>
              </a:tr>
              <a:tr h="214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10.00-10.30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Церемония открытия, установочные выступления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059872"/>
                  </a:ext>
                </a:extLst>
              </a:tr>
              <a:tr h="112292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10.30-12.00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Лекция «Когнитивный и дискурсивный потенциал идеологии и нарративов в процессе воспитания»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Тупаев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Андрей Васильевич, кандидат политических наук, доцент кафедры теоретической и прикладной политологии ЮФУ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Очный формат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905750"/>
                  </a:ext>
                </a:extLst>
              </a:tr>
              <a:tr h="13104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12.15-13.45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Лекция «Психологические технологии противодействия деструктивным социальным явлениям»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Мирошниченко Александр Владимирович, кандидат психологических наук, доцент, заведующий кафедрой общей и педагогической психологии ЮФУ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Онлайн-формат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639946"/>
                  </a:ext>
                </a:extLst>
              </a:tr>
              <a:tr h="214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14.00-15.00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Обед 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182948"/>
                  </a:ext>
                </a:extLst>
              </a:tr>
              <a:tr h="2148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15.00-18.00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Проектно-аналитическая сессия. Работа в проектных группах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2300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18.30-19.30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Ужин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368942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63C2434C-9F1A-4ECE-97BF-70D5EDA7F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46" y="2222243"/>
            <a:ext cx="23342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01 апреля 2022 года 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2588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A6F18CDEB18E94D86383E5D395190E2" ma:contentTypeVersion="4" ma:contentTypeDescription="Создание документа." ma:contentTypeScope="" ma:versionID="b1a625491520b24798a47cf49d66122d">
  <xsd:schema xmlns:xsd="http://www.w3.org/2001/XMLSchema" xmlns:xs="http://www.w3.org/2001/XMLSchema" xmlns:p="http://schemas.microsoft.com/office/2006/metadata/properties" xmlns:ns2="cb3a3ff9-9128-444f-b88c-7b39630c4d3b" xmlns:ns3="66045dc1-363a-41e7-b312-6831ddefa340" targetNamespace="http://schemas.microsoft.com/office/2006/metadata/properties" ma:root="true" ma:fieldsID="a54148f0021363fb3609775e1cc03994" ns2:_="" ns3:_="">
    <xsd:import namespace="cb3a3ff9-9128-444f-b88c-7b39630c4d3b"/>
    <xsd:import namespace="66045dc1-363a-41e7-b312-6831ddefa3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a3ff9-9128-444f-b88c-7b39630c4d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45dc1-363a-41e7-b312-6831ddefa3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5A84C3-4650-4C11-B709-9BF6EEE312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B9508FF-6192-41EF-B001-B117A46E28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3a3ff9-9128-444f-b88c-7b39630c4d3b"/>
    <ds:schemaRef ds:uri="66045dc1-363a-41e7-b312-6831ddefa3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857F45-D9D5-4E36-86DF-C3FFB3DD9012}">
  <ds:schemaRefs>
    <ds:schemaRef ds:uri="http://purl.org/dc/terms/"/>
    <ds:schemaRef ds:uri="66045dc1-363a-41e7-b312-6831ddefa340"/>
    <ds:schemaRef ds:uri="http://purl.org/dc/dcmitype/"/>
    <ds:schemaRef ds:uri="cb3a3ff9-9128-444f-b88c-7b39630c4d3b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9246</TotalTime>
  <Words>892</Words>
  <Application>Microsoft Office PowerPoint</Application>
  <PresentationFormat>Широкоэкранный</PresentationFormat>
  <Paragraphs>127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  Программа повышения квалификации «Школа молодых педагогов: технологии социального программирования солидарного общества будущего»</vt:lpstr>
      <vt:lpstr> СОДЕРЖАНИЕ ПРОГРАММЫ</vt:lpstr>
      <vt:lpstr> СОДЕРЖАНИЕ ПРОГРАММЫ</vt:lpstr>
      <vt:lpstr> СОДЕРЖАНИЕ ПРОГРАММЫ</vt:lpstr>
      <vt:lpstr> ПРОЕКТНЫЕ ГРУППЫ</vt:lpstr>
      <vt:lpstr> КАДРОВЫЙ СОСТАВ ПРОГРАММЫ</vt:lpstr>
      <vt:lpstr> КАДРОВЫЙ СОСТАВ ПРОГРАММЫ</vt:lpstr>
      <vt:lpstr> ПРОГРАММА ПОВЫШЕНИЯ КВАЛИФИКАЦИИ</vt:lpstr>
      <vt:lpstr> ПРОГРАММА ПОВЫШЕНИЯ КВАЛИФИКАЦИИ</vt:lpstr>
      <vt:lpstr> ПРОГРАММА ПОВЫШЕНИЯ КВАЛИФИКАЦИИ</vt:lpstr>
      <vt:lpstr> ПРОГРАММА ПОВЫШЕНИЯ КВАЛИФИКАЦИИ</vt:lpstr>
      <vt:lpstr>БЛАГОДАРЮ ЗА ВНИМАНИЕ</vt:lpstr>
    </vt:vector>
  </TitlesOfParts>
  <Company>Южный Федеральный Университет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Неделя Академической активности в ЮФУ</dc:title>
  <dc:creator>User</dc:creator>
  <cp:lastModifiedBy>Valenten V</cp:lastModifiedBy>
  <cp:revision>1007</cp:revision>
  <dcterms:created xsi:type="dcterms:W3CDTF">2014-04-23T05:02:20Z</dcterms:created>
  <dcterms:modified xsi:type="dcterms:W3CDTF">2022-03-29T09:16:20Z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0x0101008A6F18CDEB18E94D86383E5D395190E2</vt:lpwstr>
  </property>
</Properties>
</file>