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74" r:id="rId4"/>
    <p:sldId id="275" r:id="rId5"/>
    <p:sldId id="276" r:id="rId6"/>
    <p:sldId id="277" r:id="rId7"/>
    <p:sldId id="279" r:id="rId8"/>
    <p:sldId id="28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2F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>
      <p:cViewPr varScale="1">
        <p:scale>
          <a:sx n="115" d="100"/>
          <a:sy n="115" d="100"/>
        </p:scale>
        <p:origin x="136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413672"/>
            <a:ext cx="6228184" cy="112474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1716" y="3427525"/>
            <a:ext cx="7848600" cy="192722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 ПРОВЕДЕНИИ  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НЕДЕЛИ </a:t>
            </a:r>
            <a:r>
              <a:rPr lang="ru-RU" sz="2400" b="1" dirty="0">
                <a:solidFill>
                  <a:srgbClr val="FF0000"/>
                </a:solidFill>
              </a:rPr>
              <a:t>АКАДЕМИЧЕСКОЙ </a:t>
            </a:r>
            <a:r>
              <a:rPr lang="ru-RU" sz="2400" b="1" dirty="0" smtClean="0">
                <a:solidFill>
                  <a:srgbClr val="FF0000"/>
                </a:solidFill>
              </a:rPr>
              <a:t>МОБИЛЬНОСТИ  В ВЕСЕННЕ-ЛЕТНЕМ СЕМЕСТРЕ В 2018-2019 УЧ.Г. </a:t>
            </a:r>
            <a:r>
              <a:rPr lang="ru-RU" sz="2400" b="1" dirty="0">
                <a:solidFill>
                  <a:srgbClr val="FF0000"/>
                </a:solidFill>
              </a:rPr>
              <a:t/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000" b="1" dirty="0"/>
              <a:t/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72247" y="1628800"/>
            <a:ext cx="6171306" cy="1124744"/>
          </a:xfrm>
        </p:spPr>
        <p:txBody>
          <a:bodyPr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Российской Федерации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ЮЖНЫЙ ФЕДЕРАЛЬНЫЙ УНИВЕРСИТЕТ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83768" y="6017679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32FBD"/>
                </a:solidFill>
              </a:rPr>
              <a:t>27 февраля 2019</a:t>
            </a:r>
            <a:endParaRPr lang="ru-RU" b="1" dirty="0">
              <a:solidFill>
                <a:srgbClr val="032FBD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1965598" cy="196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31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7" y="72627"/>
            <a:ext cx="1368152" cy="13681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9652" y="620688"/>
            <a:ext cx="7092788" cy="158417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Нормативные документы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по организации недели академической мобильности в 2018-2019 </a:t>
            </a:r>
            <a:r>
              <a:rPr lang="ru-RU" sz="2800" b="1" dirty="0" err="1" smtClean="0">
                <a:solidFill>
                  <a:srgbClr val="FF0000"/>
                </a:solidFill>
              </a:rPr>
              <a:t>уч.г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513891"/>
            <a:ext cx="7992888" cy="372342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Об утверждении Регламента организации и проведения недели академической мобильности (приказ №398-ОД от 29 сентября 2015 г.)</a:t>
            </a:r>
          </a:p>
          <a:p>
            <a:pPr algn="just"/>
            <a:r>
              <a:rPr lang="ru-RU" dirty="0" smtClean="0"/>
              <a:t>Об утверждении методических рекомендаций по реализации недели академической мобильности в Южном федеральном университете (приказ №1769 от 25 сентября 2018 г.)</a:t>
            </a:r>
          </a:p>
          <a:p>
            <a:pPr algn="just"/>
            <a:r>
              <a:rPr lang="ru-RU" dirty="0" smtClean="0"/>
              <a:t>Об организации недели академической мобильности в 2018/2019 учебном году (распоряжение №948-р от 11 октября 2018 г.)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2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7" y="72627"/>
            <a:ext cx="1368152" cy="13681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4919" y="648691"/>
            <a:ext cx="7056784" cy="158417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Требования и рекомендации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по организации недели академической мобильности в 2018-2019 </a:t>
            </a:r>
            <a:r>
              <a:rPr lang="ru-RU" sz="2800" b="1" dirty="0" err="1" smtClean="0">
                <a:solidFill>
                  <a:srgbClr val="FF0000"/>
                </a:solidFill>
              </a:rPr>
              <a:t>уч.г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513891"/>
            <a:ext cx="7992888" cy="415546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Неделя академической мобильности проводится два раза в год: в осеннем семестре – последняя неделя октября,  в весеннем семестре  - первая неделя апреля.</a:t>
            </a:r>
          </a:p>
          <a:p>
            <a:pPr algn="just"/>
            <a:r>
              <a:rPr lang="ru-RU" dirty="0" smtClean="0"/>
              <a:t>Для НАМ, продолжительностью шесть дней, составляется отдельное расписание активных учебных занятий.</a:t>
            </a:r>
          </a:p>
          <a:p>
            <a:pPr algn="just"/>
            <a:r>
              <a:rPr lang="ru-RU" dirty="0" smtClean="0"/>
              <a:t>Для проведения активных учебных занятий НАМ могут привлекаться сотрудники университета, ведущие работники организаций-партнеров и предприятий-работодателей, эксперты профессиональной сферы, а также аспиранты и обучающиеся старших курсов, выступающие в качестве наставников, координаторов проектной деятельности.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77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7" y="72627"/>
            <a:ext cx="1368152" cy="13681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648691"/>
            <a:ext cx="6984776" cy="158417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Требования и рекомендации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по организации недели академической мобильности в 2018-2019 </a:t>
            </a:r>
            <a:r>
              <a:rPr lang="ru-RU" sz="2800" b="1" dirty="0" err="1" smtClean="0">
                <a:solidFill>
                  <a:srgbClr val="FF0000"/>
                </a:solidFill>
              </a:rPr>
              <a:t>уч.г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348881"/>
            <a:ext cx="7992888" cy="388843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НАМ представляет собой цикл активных учебных занятий (приказ №1769 от 25 сентября 2018 г.)</a:t>
            </a:r>
          </a:p>
          <a:p>
            <a:pPr algn="just"/>
            <a:r>
              <a:rPr lang="ru-RU" dirty="0" smtClean="0"/>
              <a:t>Цикл активных учебных занятий НАМ представляет собой дидактическую единицу, общая трудоемкость которой составляет 1 </a:t>
            </a:r>
            <a:r>
              <a:rPr lang="ru-RU" dirty="0" err="1" smtClean="0"/>
              <a:t>з.е</a:t>
            </a:r>
            <a:r>
              <a:rPr lang="ru-RU" dirty="0" smtClean="0"/>
              <a:t>. (36 часов) </a:t>
            </a:r>
          </a:p>
          <a:p>
            <a:pPr algn="just"/>
            <a:r>
              <a:rPr lang="ru-RU" dirty="0" smtClean="0"/>
              <a:t>Учебные занятия НАМ проводятся в различных форматах (интерактивные лекции, групповые дискуссии, тренинги, мастер-классы, научные семинары и т.п.)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4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7" y="72627"/>
            <a:ext cx="1368152" cy="13681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648691"/>
            <a:ext cx="6984776" cy="158417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Требования и рекомендации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по организации недели академической мобильности в 2018-2019 </a:t>
            </a:r>
            <a:r>
              <a:rPr lang="ru-RU" sz="2800" b="1" dirty="0" err="1" smtClean="0">
                <a:solidFill>
                  <a:srgbClr val="FF0000"/>
                </a:solidFill>
              </a:rPr>
              <a:t>уч.г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348880"/>
            <a:ext cx="7992888" cy="424847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В рамках НАМ могут быть реализованы:</a:t>
            </a:r>
          </a:p>
          <a:p>
            <a:pPr marL="457200" indent="-457200" algn="just">
              <a:buAutoNum type="arabicParenR"/>
            </a:pPr>
            <a:r>
              <a:rPr lang="ru-RU" dirty="0"/>
              <a:t>р</a:t>
            </a:r>
            <a:r>
              <a:rPr lang="ru-RU" dirty="0" smtClean="0"/>
              <a:t>азделы дисциплин учебного плана, включая дисциплины </a:t>
            </a:r>
            <a:r>
              <a:rPr lang="ru-RU" b="1" dirty="0" smtClean="0">
                <a:solidFill>
                  <a:srgbClr val="032FBD"/>
                </a:solidFill>
              </a:rPr>
              <a:t>Модуля университетской академической мобильности.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smtClean="0"/>
              <a:t>В этом случае 1 </a:t>
            </a:r>
            <a:r>
              <a:rPr lang="ru-RU" dirty="0" err="1" smtClean="0"/>
              <a:t>з.е</a:t>
            </a:r>
            <a:r>
              <a:rPr lang="ru-RU" dirty="0" smtClean="0"/>
              <a:t>. из общей трудоемкости осваивается обучающимися в период НАМ.</a:t>
            </a:r>
          </a:p>
          <a:p>
            <a:pPr marL="457200" indent="-457200" algn="just">
              <a:buAutoNum type="arabicParenR"/>
            </a:pPr>
            <a:r>
              <a:rPr lang="ru-RU" dirty="0"/>
              <a:t>ч</a:t>
            </a:r>
            <a:r>
              <a:rPr lang="ru-RU" dirty="0" smtClean="0"/>
              <a:t>асть </a:t>
            </a:r>
            <a:r>
              <a:rPr lang="ru-RU" b="1" dirty="0" smtClean="0">
                <a:solidFill>
                  <a:srgbClr val="032FBD"/>
                </a:solidFill>
              </a:rPr>
              <a:t>Модуля проектной деятельности. </a:t>
            </a:r>
            <a:r>
              <a:rPr lang="ru-RU" dirty="0" smtClean="0"/>
              <a:t>В рамках весенней НАМ проводятся занятия, включающие публичные защиты результатов проектной деятельности.</a:t>
            </a:r>
          </a:p>
          <a:p>
            <a:pPr marL="457200" indent="-457200" algn="just">
              <a:buAutoNum type="arabicParenR"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032FBD"/>
                </a:solidFill>
              </a:rPr>
              <a:t>факультативные дисциплины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8165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7" y="72627"/>
            <a:ext cx="1368152" cy="13681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648691"/>
            <a:ext cx="7056784" cy="158417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Требования и рекомендации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по организации недели академической мобильности в 2018-2019 </a:t>
            </a:r>
            <a:r>
              <a:rPr lang="ru-RU" sz="2800" b="1" dirty="0" err="1" smtClean="0">
                <a:solidFill>
                  <a:srgbClr val="FF0000"/>
                </a:solidFill>
              </a:rPr>
              <a:t>уч.г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348880"/>
            <a:ext cx="7992888" cy="424847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В рамках НАМ по заявлению обучающегося цикл активных учебных занятий НАМ, освоенный им сверх основной образовательной программы, может быть зачтен </a:t>
            </a:r>
            <a:r>
              <a:rPr lang="ru-RU" b="1" i="1" dirty="0" smtClean="0">
                <a:solidFill>
                  <a:srgbClr val="7030A0"/>
                </a:solidFill>
              </a:rPr>
              <a:t>в качестве факультативной дисциплины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Цикл учебных занятий НАМ может быть оформлен </a:t>
            </a:r>
            <a:r>
              <a:rPr lang="ru-RU" b="1" i="1" dirty="0" smtClean="0">
                <a:solidFill>
                  <a:srgbClr val="7030A0"/>
                </a:solidFill>
              </a:rPr>
              <a:t>как программа дополнительного образования </a:t>
            </a:r>
            <a:r>
              <a:rPr lang="ru-RU" dirty="0" smtClean="0"/>
              <a:t>(дополнительная общеразвивающая программа) с выдачей слушателям сертификата установленного образца при успешном выполнении поставленных задач.</a:t>
            </a:r>
          </a:p>
          <a:p>
            <a:pPr algn="just"/>
            <a:r>
              <a:rPr lang="ru-RU" dirty="0" smtClean="0"/>
              <a:t>Цикл активных учебных занятий НАМ может одновременно являться дисциплиной учебного плана, факультативной дисциплиной, программой дополнительного образования для разных обучающихся.</a:t>
            </a:r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7161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7" y="72627"/>
            <a:ext cx="1368152" cy="13681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648691"/>
            <a:ext cx="6912768" cy="158417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В рамках весенней недели академической мобильности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в Академии психологии и педагогики: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348880"/>
            <a:ext cx="7992888" cy="4248471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«</a:t>
            </a:r>
            <a:r>
              <a:rPr lang="ru-RU" b="1" dirty="0" smtClean="0"/>
              <a:t>Статистическое программирование и анализ данных в программе «</a:t>
            </a:r>
            <a:r>
              <a:rPr lang="en-US" b="1" dirty="0" smtClean="0"/>
              <a:t>R</a:t>
            </a:r>
            <a:r>
              <a:rPr lang="ru-RU" b="1" dirty="0" smtClean="0"/>
              <a:t>» </a:t>
            </a:r>
            <a:r>
              <a:rPr lang="ru-RU" dirty="0" smtClean="0"/>
              <a:t>- </a:t>
            </a:r>
            <a:r>
              <a:rPr lang="ru-RU" b="1" i="1" u="sng" dirty="0" smtClean="0">
                <a:solidFill>
                  <a:srgbClr val="002060"/>
                </a:solidFill>
              </a:rPr>
              <a:t>Карен Алексеевич </a:t>
            </a:r>
            <a:r>
              <a:rPr lang="ru-RU" b="1" i="1" u="sng" dirty="0" err="1" smtClean="0">
                <a:solidFill>
                  <a:srgbClr val="002060"/>
                </a:solidFill>
              </a:rPr>
              <a:t>Аванесян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 err="1" smtClean="0"/>
              <a:t>к.соц.н</a:t>
            </a:r>
            <a:r>
              <a:rPr lang="ru-RU" dirty="0" smtClean="0"/>
              <a:t>., докторант Венского государственного университета (Австрия, г. </a:t>
            </a:r>
            <a:r>
              <a:rPr lang="ru-RU" dirty="0" smtClean="0"/>
              <a:t>Вена</a:t>
            </a:r>
            <a:r>
              <a:rPr lang="ru-RU" dirty="0"/>
              <a:t>)</a:t>
            </a:r>
            <a:endParaRPr lang="ru-RU" dirty="0" smtClean="0"/>
          </a:p>
          <a:p>
            <a:pPr algn="just"/>
            <a:r>
              <a:rPr lang="ru-RU" b="1" dirty="0" smtClean="0"/>
              <a:t>«</a:t>
            </a:r>
            <a:r>
              <a:rPr lang="ru-RU" b="1" dirty="0"/>
              <a:t>Жизненный цикл трудоустройства»</a:t>
            </a:r>
            <a:r>
              <a:rPr lang="ru-RU" dirty="0"/>
              <a:t> - </a:t>
            </a:r>
            <a:r>
              <a:rPr lang="ru-RU" b="1" i="1" u="sng" dirty="0">
                <a:solidFill>
                  <a:srgbClr val="002060"/>
                </a:solidFill>
              </a:rPr>
              <a:t>Ника Валерьевна Дудкина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к.фил.н</a:t>
            </a:r>
            <a:r>
              <a:rPr lang="ru-RU" dirty="0"/>
              <a:t>., координатор по работе с клиентами в компании </a:t>
            </a:r>
            <a:r>
              <a:rPr lang="en-US" dirty="0"/>
              <a:t>Randstad Canada</a:t>
            </a:r>
            <a:r>
              <a:rPr lang="ru-RU" dirty="0"/>
              <a:t> (Канада, г. Торонто</a:t>
            </a:r>
            <a:r>
              <a:rPr lang="ru-RU" dirty="0" smtClean="0"/>
              <a:t>)</a:t>
            </a:r>
            <a:endParaRPr lang="ru-RU" i="1" dirty="0" smtClean="0">
              <a:solidFill>
                <a:srgbClr val="C00000"/>
              </a:solidFill>
            </a:endParaRPr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2462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7" y="72627"/>
            <a:ext cx="1368152" cy="13681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648691"/>
            <a:ext cx="6912768" cy="158417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В рамках весенней недели академической мобильности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в Академии психологии и педагогики: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348880"/>
            <a:ext cx="7992888" cy="4248471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Для студентов 1 курсов – проекты (занятия, защиты)</a:t>
            </a:r>
          </a:p>
          <a:p>
            <a:pPr algn="just"/>
            <a:r>
              <a:rPr lang="ru-RU" dirty="0" smtClean="0"/>
              <a:t>Для студентов 2 курсов – дисциплины МУАМ</a:t>
            </a:r>
          </a:p>
          <a:p>
            <a:pPr algn="just"/>
            <a:r>
              <a:rPr lang="ru-RU" dirty="0" smtClean="0"/>
              <a:t>Для студентов 3 курсов – дисциплины МУАМ</a:t>
            </a:r>
          </a:p>
          <a:p>
            <a:pPr algn="just"/>
            <a:r>
              <a:rPr lang="ru-RU" dirty="0" smtClean="0"/>
              <a:t>Для студентов 4 курсов и 1 курсов магистратуры – участие в интерактивных формах работы, в мастер-классах, в дисциплинах визит-профессоров, в факультативных </a:t>
            </a:r>
            <a:r>
              <a:rPr lang="ru-RU" dirty="0" smtClean="0"/>
              <a:t>дисциплинах</a:t>
            </a:r>
          </a:p>
          <a:p>
            <a:pPr algn="just"/>
            <a:r>
              <a:rPr lang="ru-RU" dirty="0"/>
              <a:t>Для студентов </a:t>
            </a:r>
            <a:r>
              <a:rPr lang="ru-RU" dirty="0" smtClean="0"/>
              <a:t>1 </a:t>
            </a:r>
            <a:r>
              <a:rPr lang="ru-RU" dirty="0"/>
              <a:t>курсов магистратуры – </a:t>
            </a:r>
            <a:r>
              <a:rPr lang="ru-RU" dirty="0" smtClean="0"/>
              <a:t>модуль </a:t>
            </a:r>
            <a:r>
              <a:rPr lang="ru-RU" smtClean="0"/>
              <a:t>проектной деятельности</a:t>
            </a:r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1754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971</TotalTime>
  <Words>488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Ясность</vt:lpstr>
      <vt:lpstr>О ПРОВЕДЕНИИ   НЕДЕЛИ АКАДЕМИЧЕСКОЙ МОБИЛЬНОСТИ  В ВЕСЕННЕ-ЛЕТНЕМ СЕМЕСТРЕ В 2018-2019 УЧ.Г.   </vt:lpstr>
      <vt:lpstr>Нормативные документы  по организации недели академической мобильности в 2018-2019 уч.г.</vt:lpstr>
      <vt:lpstr>Требования и рекомендации по организации недели академической мобильности в 2018-2019 уч.г.</vt:lpstr>
      <vt:lpstr>Требования и рекомендации по организации недели академической мобильности в 2018-2019 уч.г.</vt:lpstr>
      <vt:lpstr>Требования и рекомендации по организации недели академической мобильности в 2018-2019 уч.г.</vt:lpstr>
      <vt:lpstr>Требования и рекомендации по организации недели академической мобильности в 2018-2019 уч.г.</vt:lpstr>
      <vt:lpstr>В рамках весенней недели академической мобильности в Академии психологии и педагогики:</vt:lpstr>
      <vt:lpstr>В рамках весенней недели академической мобильности в Академии психологии и педагогики: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  РАЗВИТИЯ ПЕДАГОГИЧЕСКОГО ОБРАЗОВАНИЯ В ЮЖНОМ ФЕДЕРАЛЬНОМ УНИВЕРСИТЕТЕ</dc:title>
  <dc:creator>Пётр Лебединский</dc:creator>
  <cp:lastModifiedBy>Житная Инна Викторовна</cp:lastModifiedBy>
  <cp:revision>142</cp:revision>
  <dcterms:created xsi:type="dcterms:W3CDTF">2017-03-09T09:36:37Z</dcterms:created>
  <dcterms:modified xsi:type="dcterms:W3CDTF">2019-02-26T12:46:34Z</dcterms:modified>
</cp:coreProperties>
</file>