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1" r:id="rId1"/>
  </p:sldMasterIdLst>
  <p:notesMasterIdLst>
    <p:notesMasterId r:id="rId30"/>
  </p:notesMasterIdLst>
  <p:sldIdLst>
    <p:sldId id="256" r:id="rId2"/>
    <p:sldId id="285" r:id="rId3"/>
    <p:sldId id="286" r:id="rId4"/>
    <p:sldId id="287" r:id="rId5"/>
    <p:sldId id="282" r:id="rId6"/>
    <p:sldId id="284" r:id="rId7"/>
    <p:sldId id="283" r:id="rId8"/>
    <p:sldId id="257" r:id="rId9"/>
    <p:sldId id="264" r:id="rId10"/>
    <p:sldId id="288" r:id="rId11"/>
    <p:sldId id="276" r:id="rId12"/>
    <p:sldId id="289" r:id="rId13"/>
    <p:sldId id="299" r:id="rId14"/>
    <p:sldId id="279" r:id="rId15"/>
    <p:sldId id="281" r:id="rId16"/>
    <p:sldId id="275" r:id="rId17"/>
    <p:sldId id="277" r:id="rId18"/>
    <p:sldId id="291" r:id="rId19"/>
    <p:sldId id="290" r:id="rId20"/>
    <p:sldId id="298" r:id="rId21"/>
    <p:sldId id="293" r:id="rId22"/>
    <p:sldId id="294" r:id="rId23"/>
    <p:sldId id="292" r:id="rId24"/>
    <p:sldId id="295" r:id="rId25"/>
    <p:sldId id="300" r:id="rId26"/>
    <p:sldId id="301" r:id="rId27"/>
    <p:sldId id="297" r:id="rId28"/>
    <p:sldId id="26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04" autoAdjust="0"/>
  </p:normalViewPr>
  <p:slideViewPr>
    <p:cSldViewPr snapToGrid="0">
      <p:cViewPr varScale="1">
        <p:scale>
          <a:sx n="111" d="100"/>
          <a:sy n="111" d="100"/>
        </p:scale>
        <p:origin x="55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</a:t>
            </a:r>
            <a:r>
              <a:rPr lang="ru-RU" sz="16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  <a:r>
              <a:rPr lang="ru-RU" sz="16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индексы в расчете на 1 НПР в РИНЦ, в </a:t>
            </a:r>
            <a:r>
              <a:rPr lang="en-US" sz="16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</a:t>
            </a:r>
            <a:r>
              <a:rPr lang="ru-RU" sz="16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 </a:t>
            </a:r>
            <a:r>
              <a:rPr lang="en-US" sz="16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8815723097693477E-2"/>
          <c:y val="0.13220882477879467"/>
          <c:w val="0.93477237264444535"/>
          <c:h val="0.56805842934409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h-индекс в РИНЦ в расчете на 1 НПР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3.83</c:v>
                </c:pt>
                <c:pt idx="1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99-4DC1-8F50-8B4A1C4EA2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h-индекс в Web of Science в расчете на 1 НПР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0.34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99-4DC1-8F50-8B4A1C4EA25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h-индекс в Scopus в расчете на 1 НПР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0.24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99-4DC1-8F50-8B4A1C4EA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798920"/>
        <c:axId val="472804168"/>
      </c:barChart>
      <c:catAx>
        <c:axId val="472798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2804168"/>
        <c:crosses val="autoZero"/>
        <c:auto val="1"/>
        <c:lblAlgn val="ctr"/>
        <c:lblOffset val="100"/>
        <c:noMultiLvlLbl val="0"/>
      </c:catAx>
      <c:valAx>
        <c:axId val="472804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2798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397324046006746"/>
          <c:y val="0.77958119019725425"/>
          <c:w val="0.52887075352976831"/>
          <c:h val="0.220418809802745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</a:t>
            </a:r>
            <a:r>
              <a:rPr lang="ru-RU" sz="18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ППС АПП в 2017-2018 гг.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Публикации ППС АПП в журналах и изданиях Web of Science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1D-4DB9-970A-3C32F82CB7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Публикации ППС АПП в журналах Scopus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37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1D-4DB9-970A-3C32F82CB7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Монографии ППС АПП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1D-4DB9-970A-3C32F82CB7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Публикации в изданиях, включенных в РИНЦ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311</c:v>
                </c:pt>
                <c:pt idx="1">
                  <c:v>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3-4BCF-95E1-BDB15321E04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Научные статьи, всего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369</c:v>
                </c:pt>
                <c:pt idx="1">
                  <c:v>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B3-4BCF-95E1-BDB15321E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476264"/>
        <c:axId val="279481512"/>
      </c:barChart>
      <c:catAx>
        <c:axId val="279476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9481512"/>
        <c:crosses val="autoZero"/>
        <c:auto val="1"/>
        <c:lblAlgn val="ctr"/>
        <c:lblOffset val="100"/>
        <c:noMultiLvlLbl val="0"/>
      </c:catAx>
      <c:valAx>
        <c:axId val="279481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476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ППС АПП в журналах и изданиях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Публикации ППС АПП в журналах и изданиях Web of Science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D6-4DB6-AE8C-F442CBD9E64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D6-4DB6-AE8C-F442CBD9E64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D6-4DB6-AE8C-F442CBD9E64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D6-4DB6-AE8C-F442CBD9E64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1D6-4DB6-AE8C-F442CBD9E64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1D6-4DB6-AE8C-F442CBD9E64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1D6-4DB6-AE8C-F442CBD9E64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1D6-4DB6-AE8C-F442CBD9E64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1D6-4DB6-AE8C-F442CBD9E64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1D6-4DB6-AE8C-F442CBD9E64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1D6-4DB6-AE8C-F442CBD9E64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1D6-4DB6-AE8C-F442CBD9E6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Кафедра образования и педагогических наук</c:v>
                </c:pt>
                <c:pt idx="1">
                  <c:v>Кафедра начального образования</c:v>
                </c:pt>
                <c:pt idx="2">
                  <c:v>Кафедра социальной психологии</c:v>
                </c:pt>
                <c:pt idx="3">
                  <c:v>Кафедра психологии образования</c:v>
                </c:pt>
                <c:pt idx="4">
                  <c:v>Кафедра психологии личности и консультативной психологии</c:v>
                </c:pt>
                <c:pt idx="5">
                  <c:v>Кафедра инклюзивного образования и социально-педагогической реабилитации</c:v>
                </c:pt>
                <c:pt idx="6">
                  <c:v>Кафедра психофизиологии и клинической психологии</c:v>
                </c:pt>
                <c:pt idx="7">
                  <c:v>Кафедра технологии и профессионально-педагогического образования</c:v>
                </c:pt>
                <c:pt idx="8">
                  <c:v>Кафедра организационной и прикладной психологии образования</c:v>
                </c:pt>
                <c:pt idx="9">
                  <c:v>Кафедра психологии развития</c:v>
                </c:pt>
                <c:pt idx="10">
                  <c:v>Кафедра психологии управления и юридической психологии</c:v>
                </c:pt>
                <c:pt idx="11">
                  <c:v>Кафедра общей и педагогической психологии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</c:v>
                </c:pt>
                <c:pt idx="1">
                  <c:v>2</c:v>
                </c:pt>
                <c:pt idx="2">
                  <c:v>11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6">
                  <c:v>12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B8-44E4-9C99-1BAF341CF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06241992"/>
        <c:axId val="406247896"/>
      </c:barChart>
      <c:catAx>
        <c:axId val="406241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6247896"/>
        <c:crosses val="autoZero"/>
        <c:auto val="1"/>
        <c:lblAlgn val="ctr"/>
        <c:lblOffset val="100"/>
        <c:noMultiLvlLbl val="0"/>
      </c:catAx>
      <c:valAx>
        <c:axId val="406247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6241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>
                <a:solidFill>
                  <a:schemeClr val="tx1"/>
                </a:solidFill>
              </a:rPr>
              <a:t>Публикации ППС АПП в журналах и изданиях </a:t>
            </a:r>
            <a:r>
              <a:rPr lang="ru-RU" sz="1600" b="1" dirty="0" err="1">
                <a:solidFill>
                  <a:schemeClr val="tx1"/>
                </a:solidFill>
              </a:rPr>
              <a:t>Scopus</a:t>
            </a:r>
            <a:endParaRPr lang="ru-RU" sz="16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Публикации ППС АПП в журналах и изданиях Scopus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73-480D-A41F-554EA376D4D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73-480D-A41F-554EA376D4D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73-480D-A41F-554EA376D4D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73-480D-A41F-554EA376D4D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173-480D-A41F-554EA376D4D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173-480D-A41F-554EA376D4D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173-480D-A41F-554EA376D4D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173-480D-A41F-554EA376D4D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173-480D-A41F-554EA376D4D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173-480D-A41F-554EA376D4D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173-480D-A41F-554EA376D4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Кафедра образования и педагогических наук</c:v>
                </c:pt>
                <c:pt idx="1">
                  <c:v>Кафедра начального образования</c:v>
                </c:pt>
                <c:pt idx="2">
                  <c:v>Кафедра социальной психологии</c:v>
                </c:pt>
                <c:pt idx="3">
                  <c:v>Кафедра психологии образования</c:v>
                </c:pt>
                <c:pt idx="4">
                  <c:v>Кафедра психологии личности и консультативной психологии</c:v>
                </c:pt>
                <c:pt idx="5">
                  <c:v>Кафедра инклюзивного образования и социально-педагогической реабилитации</c:v>
                </c:pt>
                <c:pt idx="6">
                  <c:v>Кафедра психофизиологии и клинической психологии</c:v>
                </c:pt>
                <c:pt idx="7">
                  <c:v>Кафедра технологии и профессионально-педагогического образования</c:v>
                </c:pt>
                <c:pt idx="8">
                  <c:v>Кафедра дошкольного образования</c:v>
                </c:pt>
                <c:pt idx="9">
                  <c:v>Кафедра психологии развития</c:v>
                </c:pt>
                <c:pt idx="10">
                  <c:v>Кафедра психологии управления и юридической психологии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10</c:v>
                </c:pt>
                <c:pt idx="7">
                  <c:v>7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173-480D-A41F-554EA376D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07236040"/>
        <c:axId val="407236696"/>
      </c:barChart>
      <c:catAx>
        <c:axId val="407236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7236696"/>
        <c:crosses val="autoZero"/>
        <c:auto val="1"/>
        <c:lblAlgn val="ctr"/>
        <c:lblOffset val="100"/>
        <c:noMultiLvlLbl val="0"/>
      </c:catAx>
      <c:valAx>
        <c:axId val="407236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7236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98405-20E2-453B-B235-40C38EF614E4}" type="doc">
      <dgm:prSet loTypeId="urn:microsoft.com/office/officeart/2005/8/layout/vList3" loCatId="list" qsTypeId="urn:microsoft.com/office/officeart/2005/8/quickstyle/3d3" qsCatId="3D" csTypeId="urn:microsoft.com/office/officeart/2005/8/colors/colorful5" csCatId="colorful" phldr="1"/>
      <dgm:spPr/>
    </dgm:pt>
    <dgm:pt modelId="{227AC83A-8802-465E-850B-491AE8A4A13C}">
      <dgm:prSet phldrT="[Текст]"/>
      <dgm:spPr/>
      <dgm:t>
        <a:bodyPr/>
        <a:lstStyle/>
        <a:p>
          <a:r>
            <a:rPr lang="ru-RU" dirty="0"/>
            <a:t>Профилактика девиантного и </a:t>
          </a:r>
          <a:r>
            <a:rPr lang="ru-RU" dirty="0" err="1"/>
            <a:t>аддиктивного</a:t>
          </a:r>
          <a:r>
            <a:rPr lang="ru-RU" dirty="0"/>
            <a:t> поведения молодежи</a:t>
          </a:r>
        </a:p>
      </dgm:t>
    </dgm:pt>
    <dgm:pt modelId="{B76CBE01-805D-487A-9F06-910B9662D276}" type="parTrans" cxnId="{5BDCFCD8-F486-4424-BD26-5F97140D582D}">
      <dgm:prSet/>
      <dgm:spPr/>
      <dgm:t>
        <a:bodyPr/>
        <a:lstStyle/>
        <a:p>
          <a:endParaRPr lang="ru-RU"/>
        </a:p>
      </dgm:t>
    </dgm:pt>
    <dgm:pt modelId="{510C9F49-176D-448A-9C23-51D0463BCCA2}" type="sibTrans" cxnId="{5BDCFCD8-F486-4424-BD26-5F97140D582D}">
      <dgm:prSet/>
      <dgm:spPr/>
      <dgm:t>
        <a:bodyPr/>
        <a:lstStyle/>
        <a:p>
          <a:endParaRPr lang="ru-RU"/>
        </a:p>
      </dgm:t>
    </dgm:pt>
    <dgm:pt modelId="{67E8A97C-B745-4B83-A6A8-3CA41E9C9CDA}">
      <dgm:prSet phldrT="[Текст]"/>
      <dgm:spPr/>
      <dgm:t>
        <a:bodyPr/>
        <a:lstStyle/>
        <a:p>
          <a:r>
            <a:rPr lang="ru-RU" dirty="0"/>
            <a:t>Психолого-педагогическое сопровождение талантливой молодежи</a:t>
          </a:r>
        </a:p>
      </dgm:t>
    </dgm:pt>
    <dgm:pt modelId="{88DAFE96-CAD5-41AA-9CC9-43E2597D7BED}" type="parTrans" cxnId="{3E239AF1-B36A-44F6-BCD4-3830AED77DDA}">
      <dgm:prSet/>
      <dgm:spPr/>
      <dgm:t>
        <a:bodyPr/>
        <a:lstStyle/>
        <a:p>
          <a:endParaRPr lang="ru-RU"/>
        </a:p>
      </dgm:t>
    </dgm:pt>
    <dgm:pt modelId="{00FB3654-22D9-4C7A-86AA-C7B3996705A8}" type="sibTrans" cxnId="{3E239AF1-B36A-44F6-BCD4-3830AED77DDA}">
      <dgm:prSet/>
      <dgm:spPr/>
      <dgm:t>
        <a:bodyPr/>
        <a:lstStyle/>
        <a:p>
          <a:endParaRPr lang="ru-RU"/>
        </a:p>
      </dgm:t>
    </dgm:pt>
    <dgm:pt modelId="{ED7A296C-FB05-4016-96F8-61089AE5A207}">
      <dgm:prSet phldrT="[Текст]"/>
      <dgm:spPr/>
      <dgm:t>
        <a:bodyPr/>
        <a:lstStyle/>
        <a:p>
          <a:r>
            <a:rPr lang="ru-RU" dirty="0"/>
            <a:t>Инклюзивное образование </a:t>
          </a:r>
        </a:p>
      </dgm:t>
    </dgm:pt>
    <dgm:pt modelId="{B8B000D0-CBF3-45BC-BA95-7DEAFA8329B3}" type="sibTrans" cxnId="{03ED7175-AB3F-4672-86F6-2C6E511CAF42}">
      <dgm:prSet/>
      <dgm:spPr/>
      <dgm:t>
        <a:bodyPr/>
        <a:lstStyle/>
        <a:p>
          <a:endParaRPr lang="ru-RU"/>
        </a:p>
      </dgm:t>
    </dgm:pt>
    <dgm:pt modelId="{096213B4-FB1B-432F-BC4D-8533F5D4C7A7}" type="parTrans" cxnId="{03ED7175-AB3F-4672-86F6-2C6E511CAF42}">
      <dgm:prSet/>
      <dgm:spPr/>
      <dgm:t>
        <a:bodyPr/>
        <a:lstStyle/>
        <a:p>
          <a:endParaRPr lang="ru-RU"/>
        </a:p>
      </dgm:t>
    </dgm:pt>
    <dgm:pt modelId="{FE00CC7A-B123-4CA5-AC81-2D18FD1BC7F9}" type="pres">
      <dgm:prSet presAssocID="{C0F98405-20E2-453B-B235-40C38EF614E4}" presName="linearFlow" presStyleCnt="0">
        <dgm:presLayoutVars>
          <dgm:dir/>
          <dgm:resizeHandles val="exact"/>
        </dgm:presLayoutVars>
      </dgm:prSet>
      <dgm:spPr/>
    </dgm:pt>
    <dgm:pt modelId="{BD068E31-5B08-446C-B9D5-5DC36F7DEF1D}" type="pres">
      <dgm:prSet presAssocID="{ED7A296C-FB05-4016-96F8-61089AE5A207}" presName="composite" presStyleCnt="0"/>
      <dgm:spPr/>
    </dgm:pt>
    <dgm:pt modelId="{E5D55835-D334-4A1E-A93C-A2C6CFCBD586}" type="pres">
      <dgm:prSet presAssocID="{ED7A296C-FB05-4016-96F8-61089AE5A207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46519BE-CE64-42F6-AFE3-6FD0FCD76419}" type="pres">
      <dgm:prSet presAssocID="{ED7A296C-FB05-4016-96F8-61089AE5A207}" presName="txShp" presStyleLbl="node1" presStyleIdx="0" presStyleCnt="3" custLinFactNeighborX="-552" custLinFactNeighborY="-1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85879-FCA7-4A4A-BCBA-4F0EFFC51F6F}" type="pres">
      <dgm:prSet presAssocID="{B8B000D0-CBF3-45BC-BA95-7DEAFA8329B3}" presName="spacing" presStyleCnt="0"/>
      <dgm:spPr/>
    </dgm:pt>
    <dgm:pt modelId="{319CABE6-207B-4F4F-9F06-5F19869C896E}" type="pres">
      <dgm:prSet presAssocID="{227AC83A-8802-465E-850B-491AE8A4A13C}" presName="composite" presStyleCnt="0"/>
      <dgm:spPr/>
    </dgm:pt>
    <dgm:pt modelId="{912161CD-D0BB-4DBF-BDA1-273F73E0C318}" type="pres">
      <dgm:prSet presAssocID="{227AC83A-8802-465E-850B-491AE8A4A13C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AD0149D3-7FA7-49F3-ACFD-20830BF7090F}" type="pres">
      <dgm:prSet presAssocID="{227AC83A-8802-465E-850B-491AE8A4A13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4AAB2-820C-4C55-9B69-8E4365AE4996}" type="pres">
      <dgm:prSet presAssocID="{510C9F49-176D-448A-9C23-51D0463BCCA2}" presName="spacing" presStyleCnt="0"/>
      <dgm:spPr/>
    </dgm:pt>
    <dgm:pt modelId="{B58AB331-54DE-47DA-8714-8BB53B3AE2DC}" type="pres">
      <dgm:prSet presAssocID="{67E8A97C-B745-4B83-A6A8-3CA41E9C9CDA}" presName="composite" presStyleCnt="0"/>
      <dgm:spPr/>
    </dgm:pt>
    <dgm:pt modelId="{D62B496F-D064-474E-87F8-90408BD3AD4D}" type="pres">
      <dgm:prSet presAssocID="{67E8A97C-B745-4B83-A6A8-3CA41E9C9CDA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F70B90E1-E4AB-4751-A825-191EB53F6E86}" type="pres">
      <dgm:prSet presAssocID="{67E8A97C-B745-4B83-A6A8-3CA41E9C9CD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35FF19-7973-4FA7-BF4D-A3DDB7D6E504}" type="presOf" srcId="{C0F98405-20E2-453B-B235-40C38EF614E4}" destId="{FE00CC7A-B123-4CA5-AC81-2D18FD1BC7F9}" srcOrd="0" destOrd="0" presId="urn:microsoft.com/office/officeart/2005/8/layout/vList3"/>
    <dgm:cxn modelId="{93301743-8D01-4FF7-9BF5-CEAE9A588495}" type="presOf" srcId="{ED7A296C-FB05-4016-96F8-61089AE5A207}" destId="{C46519BE-CE64-42F6-AFE3-6FD0FCD76419}" srcOrd="0" destOrd="0" presId="urn:microsoft.com/office/officeart/2005/8/layout/vList3"/>
    <dgm:cxn modelId="{5BDCFCD8-F486-4424-BD26-5F97140D582D}" srcId="{C0F98405-20E2-453B-B235-40C38EF614E4}" destId="{227AC83A-8802-465E-850B-491AE8A4A13C}" srcOrd="1" destOrd="0" parTransId="{B76CBE01-805D-487A-9F06-910B9662D276}" sibTransId="{510C9F49-176D-448A-9C23-51D0463BCCA2}"/>
    <dgm:cxn modelId="{D7DC0FEC-1450-4E11-8EA9-83E54733140B}" type="presOf" srcId="{227AC83A-8802-465E-850B-491AE8A4A13C}" destId="{AD0149D3-7FA7-49F3-ACFD-20830BF7090F}" srcOrd="0" destOrd="0" presId="urn:microsoft.com/office/officeart/2005/8/layout/vList3"/>
    <dgm:cxn modelId="{77AF933B-ECC7-4EC7-8792-CE3F5B0025D1}" type="presOf" srcId="{67E8A97C-B745-4B83-A6A8-3CA41E9C9CDA}" destId="{F70B90E1-E4AB-4751-A825-191EB53F6E86}" srcOrd="0" destOrd="0" presId="urn:microsoft.com/office/officeart/2005/8/layout/vList3"/>
    <dgm:cxn modelId="{3E239AF1-B36A-44F6-BCD4-3830AED77DDA}" srcId="{C0F98405-20E2-453B-B235-40C38EF614E4}" destId="{67E8A97C-B745-4B83-A6A8-3CA41E9C9CDA}" srcOrd="2" destOrd="0" parTransId="{88DAFE96-CAD5-41AA-9CC9-43E2597D7BED}" sibTransId="{00FB3654-22D9-4C7A-86AA-C7B3996705A8}"/>
    <dgm:cxn modelId="{03ED7175-AB3F-4672-86F6-2C6E511CAF42}" srcId="{C0F98405-20E2-453B-B235-40C38EF614E4}" destId="{ED7A296C-FB05-4016-96F8-61089AE5A207}" srcOrd="0" destOrd="0" parTransId="{096213B4-FB1B-432F-BC4D-8533F5D4C7A7}" sibTransId="{B8B000D0-CBF3-45BC-BA95-7DEAFA8329B3}"/>
    <dgm:cxn modelId="{1D552C62-F961-4DB5-AFB7-6277F5F175B4}" type="presParOf" srcId="{FE00CC7A-B123-4CA5-AC81-2D18FD1BC7F9}" destId="{BD068E31-5B08-446C-B9D5-5DC36F7DEF1D}" srcOrd="0" destOrd="0" presId="urn:microsoft.com/office/officeart/2005/8/layout/vList3"/>
    <dgm:cxn modelId="{45DBD5F3-FB61-428D-BB86-0D2CC88CF1D4}" type="presParOf" srcId="{BD068E31-5B08-446C-B9D5-5DC36F7DEF1D}" destId="{E5D55835-D334-4A1E-A93C-A2C6CFCBD586}" srcOrd="0" destOrd="0" presId="urn:microsoft.com/office/officeart/2005/8/layout/vList3"/>
    <dgm:cxn modelId="{68673204-6A6A-4EF8-8B07-D58678DE0F2B}" type="presParOf" srcId="{BD068E31-5B08-446C-B9D5-5DC36F7DEF1D}" destId="{C46519BE-CE64-42F6-AFE3-6FD0FCD76419}" srcOrd="1" destOrd="0" presId="urn:microsoft.com/office/officeart/2005/8/layout/vList3"/>
    <dgm:cxn modelId="{6014668C-0713-4F80-A1CB-0692B24AE445}" type="presParOf" srcId="{FE00CC7A-B123-4CA5-AC81-2D18FD1BC7F9}" destId="{A7C85879-FCA7-4A4A-BCBA-4F0EFFC51F6F}" srcOrd="1" destOrd="0" presId="urn:microsoft.com/office/officeart/2005/8/layout/vList3"/>
    <dgm:cxn modelId="{9210839A-4512-4C5F-8746-5DE02CF87DF2}" type="presParOf" srcId="{FE00CC7A-B123-4CA5-AC81-2D18FD1BC7F9}" destId="{319CABE6-207B-4F4F-9F06-5F19869C896E}" srcOrd="2" destOrd="0" presId="urn:microsoft.com/office/officeart/2005/8/layout/vList3"/>
    <dgm:cxn modelId="{A57E0403-8BC1-46C8-AAE8-CF71EAB172BB}" type="presParOf" srcId="{319CABE6-207B-4F4F-9F06-5F19869C896E}" destId="{912161CD-D0BB-4DBF-BDA1-273F73E0C318}" srcOrd="0" destOrd="0" presId="urn:microsoft.com/office/officeart/2005/8/layout/vList3"/>
    <dgm:cxn modelId="{65EBF78F-AAB8-4BD8-B7C3-E9F64D5450B0}" type="presParOf" srcId="{319CABE6-207B-4F4F-9F06-5F19869C896E}" destId="{AD0149D3-7FA7-49F3-ACFD-20830BF7090F}" srcOrd="1" destOrd="0" presId="urn:microsoft.com/office/officeart/2005/8/layout/vList3"/>
    <dgm:cxn modelId="{F9041C60-E328-42ED-951E-F9BA7A3D0BAD}" type="presParOf" srcId="{FE00CC7A-B123-4CA5-AC81-2D18FD1BC7F9}" destId="{D174AAB2-820C-4C55-9B69-8E4365AE4996}" srcOrd="3" destOrd="0" presId="urn:microsoft.com/office/officeart/2005/8/layout/vList3"/>
    <dgm:cxn modelId="{9509BBC8-1232-4681-A87C-445FA3A63397}" type="presParOf" srcId="{FE00CC7A-B123-4CA5-AC81-2D18FD1BC7F9}" destId="{B58AB331-54DE-47DA-8714-8BB53B3AE2DC}" srcOrd="4" destOrd="0" presId="urn:microsoft.com/office/officeart/2005/8/layout/vList3"/>
    <dgm:cxn modelId="{BE1D2180-03E0-41BE-95D4-A03ED7311B9B}" type="presParOf" srcId="{B58AB331-54DE-47DA-8714-8BB53B3AE2DC}" destId="{D62B496F-D064-474E-87F8-90408BD3AD4D}" srcOrd="0" destOrd="0" presId="urn:microsoft.com/office/officeart/2005/8/layout/vList3"/>
    <dgm:cxn modelId="{C1F4C842-524D-435B-B90F-A6D4DE3DE364}" type="presParOf" srcId="{B58AB331-54DE-47DA-8714-8BB53B3AE2DC}" destId="{F70B90E1-E4AB-4751-A825-191EB53F6E8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687B74-045A-4829-B198-E58E44EB8C9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37C373-8DBB-4DBE-9878-E35BED2FB803}">
      <dgm:prSet phldrT="[Текст]" custT="1"/>
      <dgm:spPr/>
      <dgm:t>
        <a:bodyPr/>
        <a:lstStyle/>
        <a:p>
          <a:r>
            <a:rPr lang="ru-RU" sz="1800" dirty="0"/>
            <a:t>Введение финансовых инструментов стимулирования публикационной активности, системы «внутренних грантов»</a:t>
          </a:r>
        </a:p>
      </dgm:t>
    </dgm:pt>
    <dgm:pt modelId="{D3461D73-BCE4-4A23-ACE0-6E373449FE78}" type="parTrans" cxnId="{4602C220-066C-4EC7-A84E-88F143C5E26A}">
      <dgm:prSet/>
      <dgm:spPr/>
      <dgm:t>
        <a:bodyPr/>
        <a:lstStyle/>
        <a:p>
          <a:endParaRPr lang="ru-RU"/>
        </a:p>
      </dgm:t>
    </dgm:pt>
    <dgm:pt modelId="{56CDFCB1-5AE6-4FDB-9BF8-F252AEE82E76}" type="sibTrans" cxnId="{4602C220-066C-4EC7-A84E-88F143C5E26A}">
      <dgm:prSet/>
      <dgm:spPr/>
      <dgm:t>
        <a:bodyPr/>
        <a:lstStyle/>
        <a:p>
          <a:endParaRPr lang="ru-RU"/>
        </a:p>
      </dgm:t>
    </dgm:pt>
    <dgm:pt modelId="{BCF260AD-8CFD-48AB-940E-74F32F0C1937}">
      <dgm:prSet phldrT="[Текст]" custT="1"/>
      <dgm:spPr/>
      <dgm:t>
        <a:bodyPr/>
        <a:lstStyle/>
        <a:p>
          <a:r>
            <a:rPr lang="ru-RU" sz="1800" dirty="0"/>
            <a:t>Повышение статуса и географии научных командировок</a:t>
          </a:r>
        </a:p>
      </dgm:t>
    </dgm:pt>
    <dgm:pt modelId="{FE46F388-2E11-44C9-9E36-7F1BCF689DCE}" type="parTrans" cxnId="{0BB10569-6187-455D-90DE-296C4BFFE146}">
      <dgm:prSet/>
      <dgm:spPr/>
      <dgm:t>
        <a:bodyPr/>
        <a:lstStyle/>
        <a:p>
          <a:endParaRPr lang="ru-RU"/>
        </a:p>
      </dgm:t>
    </dgm:pt>
    <dgm:pt modelId="{A621CB72-E4CC-415C-AD4C-1D56A559792F}" type="sibTrans" cxnId="{0BB10569-6187-455D-90DE-296C4BFFE146}">
      <dgm:prSet/>
      <dgm:spPr/>
      <dgm:t>
        <a:bodyPr/>
        <a:lstStyle/>
        <a:p>
          <a:endParaRPr lang="ru-RU"/>
        </a:p>
      </dgm:t>
    </dgm:pt>
    <dgm:pt modelId="{AD80431B-0314-4687-A485-063A9D7BE123}">
      <dgm:prSet phldrT="[Текст]" custT="1"/>
      <dgm:spPr/>
      <dgm:t>
        <a:bodyPr/>
        <a:lstStyle/>
        <a:p>
          <a:r>
            <a:rPr lang="ru-RU" sz="1800" dirty="0"/>
            <a:t>Увеличение доли НПР, публикующих результаты НИР в журналах </a:t>
          </a:r>
          <a:r>
            <a:rPr lang="en-US" sz="1800" dirty="0" err="1"/>
            <a:t>Wos</a:t>
          </a:r>
          <a:r>
            <a:rPr lang="en-US" sz="1800" dirty="0"/>
            <a:t>/Scopus</a:t>
          </a:r>
          <a:endParaRPr lang="ru-RU" sz="1800" dirty="0"/>
        </a:p>
      </dgm:t>
    </dgm:pt>
    <dgm:pt modelId="{1C33E81E-3564-4BAA-9DE4-D4D1A9643A3E}" type="parTrans" cxnId="{CD4DEEAF-B200-4339-9905-DDA6489CD1FA}">
      <dgm:prSet/>
      <dgm:spPr/>
      <dgm:t>
        <a:bodyPr/>
        <a:lstStyle/>
        <a:p>
          <a:endParaRPr lang="ru-RU"/>
        </a:p>
      </dgm:t>
    </dgm:pt>
    <dgm:pt modelId="{64FC0051-DEE7-47F2-9F38-1439C1E0C3AE}" type="sibTrans" cxnId="{CD4DEEAF-B200-4339-9905-DDA6489CD1FA}">
      <dgm:prSet/>
      <dgm:spPr/>
      <dgm:t>
        <a:bodyPr/>
        <a:lstStyle/>
        <a:p>
          <a:endParaRPr lang="ru-RU"/>
        </a:p>
      </dgm:t>
    </dgm:pt>
    <dgm:pt modelId="{5355F31D-88D6-4EF2-8AEE-52B100714C40}">
      <dgm:prSet custT="1"/>
      <dgm:spPr/>
      <dgm:t>
        <a:bodyPr/>
        <a:lstStyle/>
        <a:p>
          <a:r>
            <a:rPr lang="ru-RU" sz="1800" dirty="0"/>
            <a:t>Поддержка развивающихся направлений, «</a:t>
          </a:r>
          <a:r>
            <a:rPr lang="ru-RU" sz="1800" dirty="0" err="1"/>
            <a:t>задельных</a:t>
          </a:r>
          <a:r>
            <a:rPr lang="ru-RU" sz="1800" dirty="0"/>
            <a:t>» тематик, в т.ч. междисциплинарных</a:t>
          </a:r>
        </a:p>
      </dgm:t>
    </dgm:pt>
    <dgm:pt modelId="{13A09AA0-ED1B-458E-832C-6007D5820C28}" type="parTrans" cxnId="{43EEF9AD-3C00-46E2-B880-6848D6170D4B}">
      <dgm:prSet/>
      <dgm:spPr/>
      <dgm:t>
        <a:bodyPr/>
        <a:lstStyle/>
        <a:p>
          <a:endParaRPr lang="ru-RU"/>
        </a:p>
      </dgm:t>
    </dgm:pt>
    <dgm:pt modelId="{48F0C411-32D8-4872-9250-FE85AA73A0C8}" type="sibTrans" cxnId="{43EEF9AD-3C00-46E2-B880-6848D6170D4B}">
      <dgm:prSet/>
      <dgm:spPr/>
      <dgm:t>
        <a:bodyPr/>
        <a:lstStyle/>
        <a:p>
          <a:endParaRPr lang="ru-RU"/>
        </a:p>
      </dgm:t>
    </dgm:pt>
    <dgm:pt modelId="{C344E24C-637B-4BE3-9BCA-0BDA9B832BD8}" type="pres">
      <dgm:prSet presAssocID="{BC687B74-045A-4829-B198-E58E44EB8C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57AEE2-5EAC-469C-A5BE-B4401013B2E7}" type="pres">
      <dgm:prSet presAssocID="{6037C373-8DBB-4DBE-9878-E35BED2FB803}" presName="parentLin" presStyleCnt="0"/>
      <dgm:spPr/>
    </dgm:pt>
    <dgm:pt modelId="{4FCF3406-3359-4530-B0A9-AA273C0BDEA9}" type="pres">
      <dgm:prSet presAssocID="{6037C373-8DBB-4DBE-9878-E35BED2FB80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E5034AF-548F-43BB-A905-7EADB80F67CA}" type="pres">
      <dgm:prSet presAssocID="{6037C373-8DBB-4DBE-9878-E35BED2FB80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98E31-D31F-4909-A8A4-2E55215BEA8D}" type="pres">
      <dgm:prSet presAssocID="{6037C373-8DBB-4DBE-9878-E35BED2FB803}" presName="negativeSpace" presStyleCnt="0"/>
      <dgm:spPr/>
    </dgm:pt>
    <dgm:pt modelId="{96F8FA2A-1B68-4F58-B9F1-54EC7A6E3284}" type="pres">
      <dgm:prSet presAssocID="{6037C373-8DBB-4DBE-9878-E35BED2FB803}" presName="childText" presStyleLbl="conFgAcc1" presStyleIdx="0" presStyleCnt="4">
        <dgm:presLayoutVars>
          <dgm:bulletEnabled val="1"/>
        </dgm:presLayoutVars>
      </dgm:prSet>
      <dgm:spPr/>
    </dgm:pt>
    <dgm:pt modelId="{26B20EE6-04E1-4ED9-AC9A-2F9D95FCC330}" type="pres">
      <dgm:prSet presAssocID="{56CDFCB1-5AE6-4FDB-9BF8-F252AEE82E76}" presName="spaceBetweenRectangles" presStyleCnt="0"/>
      <dgm:spPr/>
    </dgm:pt>
    <dgm:pt modelId="{D74B6DFF-D093-4445-8153-E3B190A82962}" type="pres">
      <dgm:prSet presAssocID="{BCF260AD-8CFD-48AB-940E-74F32F0C1937}" presName="parentLin" presStyleCnt="0"/>
      <dgm:spPr/>
    </dgm:pt>
    <dgm:pt modelId="{C41F396E-34AF-4262-82E4-24189F64BD7A}" type="pres">
      <dgm:prSet presAssocID="{BCF260AD-8CFD-48AB-940E-74F32F0C193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741D9AA-942C-4FBB-B24B-225DEA5EA620}" type="pres">
      <dgm:prSet presAssocID="{BCF260AD-8CFD-48AB-940E-74F32F0C193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C82CB-419A-49E1-8A28-605A1D88B088}" type="pres">
      <dgm:prSet presAssocID="{BCF260AD-8CFD-48AB-940E-74F32F0C1937}" presName="negativeSpace" presStyleCnt="0"/>
      <dgm:spPr/>
    </dgm:pt>
    <dgm:pt modelId="{C7BD82D2-325A-46E2-AE25-62B1822AEA05}" type="pres">
      <dgm:prSet presAssocID="{BCF260AD-8CFD-48AB-940E-74F32F0C1937}" presName="childText" presStyleLbl="conFgAcc1" presStyleIdx="1" presStyleCnt="4">
        <dgm:presLayoutVars>
          <dgm:bulletEnabled val="1"/>
        </dgm:presLayoutVars>
      </dgm:prSet>
      <dgm:spPr/>
    </dgm:pt>
    <dgm:pt modelId="{F27E4377-A9C8-4D9A-A20F-86E6664D6D94}" type="pres">
      <dgm:prSet presAssocID="{A621CB72-E4CC-415C-AD4C-1D56A559792F}" presName="spaceBetweenRectangles" presStyleCnt="0"/>
      <dgm:spPr/>
    </dgm:pt>
    <dgm:pt modelId="{B16BCAEB-CE0F-437E-9453-1B24AC94E48C}" type="pres">
      <dgm:prSet presAssocID="{AD80431B-0314-4687-A485-063A9D7BE123}" presName="parentLin" presStyleCnt="0"/>
      <dgm:spPr/>
    </dgm:pt>
    <dgm:pt modelId="{30E35DD5-0A6F-4E12-A92B-D61382C9BCEE}" type="pres">
      <dgm:prSet presAssocID="{AD80431B-0314-4687-A485-063A9D7BE12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DC52246-03C6-4CE3-9C96-F515B8A2EA22}" type="pres">
      <dgm:prSet presAssocID="{AD80431B-0314-4687-A485-063A9D7BE12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897A8-6271-4977-9F23-502042EE9433}" type="pres">
      <dgm:prSet presAssocID="{AD80431B-0314-4687-A485-063A9D7BE123}" presName="negativeSpace" presStyleCnt="0"/>
      <dgm:spPr/>
    </dgm:pt>
    <dgm:pt modelId="{9AC312F3-43E5-4593-917D-6EB66D55732F}" type="pres">
      <dgm:prSet presAssocID="{AD80431B-0314-4687-A485-063A9D7BE123}" presName="childText" presStyleLbl="conFgAcc1" presStyleIdx="2" presStyleCnt="4">
        <dgm:presLayoutVars>
          <dgm:bulletEnabled val="1"/>
        </dgm:presLayoutVars>
      </dgm:prSet>
      <dgm:spPr/>
    </dgm:pt>
    <dgm:pt modelId="{8B5DFC34-A442-41B7-90FC-037E2E73FA76}" type="pres">
      <dgm:prSet presAssocID="{64FC0051-DEE7-47F2-9F38-1439C1E0C3AE}" presName="spaceBetweenRectangles" presStyleCnt="0"/>
      <dgm:spPr/>
    </dgm:pt>
    <dgm:pt modelId="{C22E635E-750B-4CDD-8E88-8FBADE314629}" type="pres">
      <dgm:prSet presAssocID="{5355F31D-88D6-4EF2-8AEE-52B100714C40}" presName="parentLin" presStyleCnt="0"/>
      <dgm:spPr/>
    </dgm:pt>
    <dgm:pt modelId="{79000BCF-CAE2-4B26-8851-F5084E495FEB}" type="pres">
      <dgm:prSet presAssocID="{5355F31D-88D6-4EF2-8AEE-52B100714C4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29603C8-3063-43E8-B14F-97869FB8B39E}" type="pres">
      <dgm:prSet presAssocID="{5355F31D-88D6-4EF2-8AEE-52B100714C4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1DE39-AAF9-4675-94EC-D816403E3ABC}" type="pres">
      <dgm:prSet presAssocID="{5355F31D-88D6-4EF2-8AEE-52B100714C40}" presName="negativeSpace" presStyleCnt="0"/>
      <dgm:spPr/>
    </dgm:pt>
    <dgm:pt modelId="{C6900239-3B21-4E9B-A7C2-B1C9F366F201}" type="pres">
      <dgm:prSet presAssocID="{5355F31D-88D6-4EF2-8AEE-52B100714C4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34B18EA-9E93-475D-8DD7-95E8DA9B4CDC}" type="presOf" srcId="{6037C373-8DBB-4DBE-9878-E35BED2FB803}" destId="{4FCF3406-3359-4530-B0A9-AA273C0BDEA9}" srcOrd="0" destOrd="0" presId="urn:microsoft.com/office/officeart/2005/8/layout/list1"/>
    <dgm:cxn modelId="{CD4DEEAF-B200-4339-9905-DDA6489CD1FA}" srcId="{BC687B74-045A-4829-B198-E58E44EB8C94}" destId="{AD80431B-0314-4687-A485-063A9D7BE123}" srcOrd="2" destOrd="0" parTransId="{1C33E81E-3564-4BAA-9DE4-D4D1A9643A3E}" sibTransId="{64FC0051-DEE7-47F2-9F38-1439C1E0C3AE}"/>
    <dgm:cxn modelId="{67599A31-5F80-4E8E-BCAD-830A4D280759}" type="presOf" srcId="{AD80431B-0314-4687-A485-063A9D7BE123}" destId="{1DC52246-03C6-4CE3-9C96-F515B8A2EA22}" srcOrd="1" destOrd="0" presId="urn:microsoft.com/office/officeart/2005/8/layout/list1"/>
    <dgm:cxn modelId="{43EEF9AD-3C00-46E2-B880-6848D6170D4B}" srcId="{BC687B74-045A-4829-B198-E58E44EB8C94}" destId="{5355F31D-88D6-4EF2-8AEE-52B100714C40}" srcOrd="3" destOrd="0" parTransId="{13A09AA0-ED1B-458E-832C-6007D5820C28}" sibTransId="{48F0C411-32D8-4872-9250-FE85AA73A0C8}"/>
    <dgm:cxn modelId="{0F65C9FC-9A4F-4A37-99C7-21A7B9466929}" type="presOf" srcId="{5355F31D-88D6-4EF2-8AEE-52B100714C40}" destId="{329603C8-3063-43E8-B14F-97869FB8B39E}" srcOrd="1" destOrd="0" presId="urn:microsoft.com/office/officeart/2005/8/layout/list1"/>
    <dgm:cxn modelId="{CF33BF8B-1F2B-4159-A2FD-81844F66ADCB}" type="presOf" srcId="{BC687B74-045A-4829-B198-E58E44EB8C94}" destId="{C344E24C-637B-4BE3-9BCA-0BDA9B832BD8}" srcOrd="0" destOrd="0" presId="urn:microsoft.com/office/officeart/2005/8/layout/list1"/>
    <dgm:cxn modelId="{2095C174-9A61-40C6-A67C-38891381F158}" type="presOf" srcId="{BCF260AD-8CFD-48AB-940E-74F32F0C1937}" destId="{5741D9AA-942C-4FBB-B24B-225DEA5EA620}" srcOrd="1" destOrd="0" presId="urn:microsoft.com/office/officeart/2005/8/layout/list1"/>
    <dgm:cxn modelId="{0BB10569-6187-455D-90DE-296C4BFFE146}" srcId="{BC687B74-045A-4829-B198-E58E44EB8C94}" destId="{BCF260AD-8CFD-48AB-940E-74F32F0C1937}" srcOrd="1" destOrd="0" parTransId="{FE46F388-2E11-44C9-9E36-7F1BCF689DCE}" sibTransId="{A621CB72-E4CC-415C-AD4C-1D56A559792F}"/>
    <dgm:cxn modelId="{BBD88393-94F5-4638-B428-D14581C6D9C4}" type="presOf" srcId="{BCF260AD-8CFD-48AB-940E-74F32F0C1937}" destId="{C41F396E-34AF-4262-82E4-24189F64BD7A}" srcOrd="0" destOrd="0" presId="urn:microsoft.com/office/officeart/2005/8/layout/list1"/>
    <dgm:cxn modelId="{AF09AF6E-37FD-4C42-8AE5-1111FCEC619F}" type="presOf" srcId="{AD80431B-0314-4687-A485-063A9D7BE123}" destId="{30E35DD5-0A6F-4E12-A92B-D61382C9BCEE}" srcOrd="0" destOrd="0" presId="urn:microsoft.com/office/officeart/2005/8/layout/list1"/>
    <dgm:cxn modelId="{4FEB00C3-EAAE-4008-B888-E81C73FBE85C}" type="presOf" srcId="{6037C373-8DBB-4DBE-9878-E35BED2FB803}" destId="{5E5034AF-548F-43BB-A905-7EADB80F67CA}" srcOrd="1" destOrd="0" presId="urn:microsoft.com/office/officeart/2005/8/layout/list1"/>
    <dgm:cxn modelId="{E2369B2B-F10D-45D6-8A38-B11A7AF0164D}" type="presOf" srcId="{5355F31D-88D6-4EF2-8AEE-52B100714C40}" destId="{79000BCF-CAE2-4B26-8851-F5084E495FEB}" srcOrd="0" destOrd="0" presId="urn:microsoft.com/office/officeart/2005/8/layout/list1"/>
    <dgm:cxn modelId="{4602C220-066C-4EC7-A84E-88F143C5E26A}" srcId="{BC687B74-045A-4829-B198-E58E44EB8C94}" destId="{6037C373-8DBB-4DBE-9878-E35BED2FB803}" srcOrd="0" destOrd="0" parTransId="{D3461D73-BCE4-4A23-ACE0-6E373449FE78}" sibTransId="{56CDFCB1-5AE6-4FDB-9BF8-F252AEE82E76}"/>
    <dgm:cxn modelId="{B3E850B2-DB04-4E0A-A490-5E57671911C1}" type="presParOf" srcId="{C344E24C-637B-4BE3-9BCA-0BDA9B832BD8}" destId="{1E57AEE2-5EAC-469C-A5BE-B4401013B2E7}" srcOrd="0" destOrd="0" presId="urn:microsoft.com/office/officeart/2005/8/layout/list1"/>
    <dgm:cxn modelId="{630910E7-2C56-49B9-952B-70D0DD8E3021}" type="presParOf" srcId="{1E57AEE2-5EAC-469C-A5BE-B4401013B2E7}" destId="{4FCF3406-3359-4530-B0A9-AA273C0BDEA9}" srcOrd="0" destOrd="0" presId="urn:microsoft.com/office/officeart/2005/8/layout/list1"/>
    <dgm:cxn modelId="{AB0EA736-7B97-413D-BBE2-1C70598EA57C}" type="presParOf" srcId="{1E57AEE2-5EAC-469C-A5BE-B4401013B2E7}" destId="{5E5034AF-548F-43BB-A905-7EADB80F67CA}" srcOrd="1" destOrd="0" presId="urn:microsoft.com/office/officeart/2005/8/layout/list1"/>
    <dgm:cxn modelId="{36264FE4-7346-43B4-BE88-EF88BA1F86EF}" type="presParOf" srcId="{C344E24C-637B-4BE3-9BCA-0BDA9B832BD8}" destId="{A2A98E31-D31F-4909-A8A4-2E55215BEA8D}" srcOrd="1" destOrd="0" presId="urn:microsoft.com/office/officeart/2005/8/layout/list1"/>
    <dgm:cxn modelId="{EBCFB9D1-DA4C-4C3C-813F-F5D9BC880550}" type="presParOf" srcId="{C344E24C-637B-4BE3-9BCA-0BDA9B832BD8}" destId="{96F8FA2A-1B68-4F58-B9F1-54EC7A6E3284}" srcOrd="2" destOrd="0" presId="urn:microsoft.com/office/officeart/2005/8/layout/list1"/>
    <dgm:cxn modelId="{E918D5E4-B03C-49F1-9130-66613F87B755}" type="presParOf" srcId="{C344E24C-637B-4BE3-9BCA-0BDA9B832BD8}" destId="{26B20EE6-04E1-4ED9-AC9A-2F9D95FCC330}" srcOrd="3" destOrd="0" presId="urn:microsoft.com/office/officeart/2005/8/layout/list1"/>
    <dgm:cxn modelId="{2DBF729D-9C58-4DF0-ADB3-5C1AFA10CA2D}" type="presParOf" srcId="{C344E24C-637B-4BE3-9BCA-0BDA9B832BD8}" destId="{D74B6DFF-D093-4445-8153-E3B190A82962}" srcOrd="4" destOrd="0" presId="urn:microsoft.com/office/officeart/2005/8/layout/list1"/>
    <dgm:cxn modelId="{2D53E981-EF3D-41FD-A629-F14046A930E2}" type="presParOf" srcId="{D74B6DFF-D093-4445-8153-E3B190A82962}" destId="{C41F396E-34AF-4262-82E4-24189F64BD7A}" srcOrd="0" destOrd="0" presId="urn:microsoft.com/office/officeart/2005/8/layout/list1"/>
    <dgm:cxn modelId="{F01594AF-8F49-4B3A-AD32-E5CA052936B0}" type="presParOf" srcId="{D74B6DFF-D093-4445-8153-E3B190A82962}" destId="{5741D9AA-942C-4FBB-B24B-225DEA5EA620}" srcOrd="1" destOrd="0" presId="urn:microsoft.com/office/officeart/2005/8/layout/list1"/>
    <dgm:cxn modelId="{9396C858-224D-4D2C-96E1-1A91863A6245}" type="presParOf" srcId="{C344E24C-637B-4BE3-9BCA-0BDA9B832BD8}" destId="{C3AC82CB-419A-49E1-8A28-605A1D88B088}" srcOrd="5" destOrd="0" presId="urn:microsoft.com/office/officeart/2005/8/layout/list1"/>
    <dgm:cxn modelId="{E944ED3B-79B2-4548-9B38-38ED250EC8A6}" type="presParOf" srcId="{C344E24C-637B-4BE3-9BCA-0BDA9B832BD8}" destId="{C7BD82D2-325A-46E2-AE25-62B1822AEA05}" srcOrd="6" destOrd="0" presId="urn:microsoft.com/office/officeart/2005/8/layout/list1"/>
    <dgm:cxn modelId="{91278910-D1B8-4952-A63D-7686BA5C18EE}" type="presParOf" srcId="{C344E24C-637B-4BE3-9BCA-0BDA9B832BD8}" destId="{F27E4377-A9C8-4D9A-A20F-86E6664D6D94}" srcOrd="7" destOrd="0" presId="urn:microsoft.com/office/officeart/2005/8/layout/list1"/>
    <dgm:cxn modelId="{2B3E4ED3-B8F7-4738-A845-3B4021D5023A}" type="presParOf" srcId="{C344E24C-637B-4BE3-9BCA-0BDA9B832BD8}" destId="{B16BCAEB-CE0F-437E-9453-1B24AC94E48C}" srcOrd="8" destOrd="0" presId="urn:microsoft.com/office/officeart/2005/8/layout/list1"/>
    <dgm:cxn modelId="{01EABC87-575B-4B82-84DE-8E8B3B2EBF8D}" type="presParOf" srcId="{B16BCAEB-CE0F-437E-9453-1B24AC94E48C}" destId="{30E35DD5-0A6F-4E12-A92B-D61382C9BCEE}" srcOrd="0" destOrd="0" presId="urn:microsoft.com/office/officeart/2005/8/layout/list1"/>
    <dgm:cxn modelId="{DBAA18E2-415C-4A76-9143-7F024B026CFB}" type="presParOf" srcId="{B16BCAEB-CE0F-437E-9453-1B24AC94E48C}" destId="{1DC52246-03C6-4CE3-9C96-F515B8A2EA22}" srcOrd="1" destOrd="0" presId="urn:microsoft.com/office/officeart/2005/8/layout/list1"/>
    <dgm:cxn modelId="{E729C858-AF0F-4069-868F-FD87C7C125BD}" type="presParOf" srcId="{C344E24C-637B-4BE3-9BCA-0BDA9B832BD8}" destId="{FB0897A8-6271-4977-9F23-502042EE9433}" srcOrd="9" destOrd="0" presId="urn:microsoft.com/office/officeart/2005/8/layout/list1"/>
    <dgm:cxn modelId="{B4E0A7C7-A554-40D1-928D-B44BD32C09A8}" type="presParOf" srcId="{C344E24C-637B-4BE3-9BCA-0BDA9B832BD8}" destId="{9AC312F3-43E5-4593-917D-6EB66D55732F}" srcOrd="10" destOrd="0" presId="urn:microsoft.com/office/officeart/2005/8/layout/list1"/>
    <dgm:cxn modelId="{CA81E943-A90E-4BA4-8E7E-0AAD40D591D9}" type="presParOf" srcId="{C344E24C-637B-4BE3-9BCA-0BDA9B832BD8}" destId="{8B5DFC34-A442-41B7-90FC-037E2E73FA76}" srcOrd="11" destOrd="0" presId="urn:microsoft.com/office/officeart/2005/8/layout/list1"/>
    <dgm:cxn modelId="{4DFE1DA2-C944-4C8C-8385-38711961B2C4}" type="presParOf" srcId="{C344E24C-637B-4BE3-9BCA-0BDA9B832BD8}" destId="{C22E635E-750B-4CDD-8E88-8FBADE314629}" srcOrd="12" destOrd="0" presId="urn:microsoft.com/office/officeart/2005/8/layout/list1"/>
    <dgm:cxn modelId="{FBD35D50-B90B-4BF3-AD0E-E09B6DB2DF37}" type="presParOf" srcId="{C22E635E-750B-4CDD-8E88-8FBADE314629}" destId="{79000BCF-CAE2-4B26-8851-F5084E495FEB}" srcOrd="0" destOrd="0" presId="urn:microsoft.com/office/officeart/2005/8/layout/list1"/>
    <dgm:cxn modelId="{4E596DDD-8825-4A98-8D87-1AAD78C0B397}" type="presParOf" srcId="{C22E635E-750B-4CDD-8E88-8FBADE314629}" destId="{329603C8-3063-43E8-B14F-97869FB8B39E}" srcOrd="1" destOrd="0" presId="urn:microsoft.com/office/officeart/2005/8/layout/list1"/>
    <dgm:cxn modelId="{44F4A63D-4A29-42C2-9DDD-C51BD0E90388}" type="presParOf" srcId="{C344E24C-637B-4BE3-9BCA-0BDA9B832BD8}" destId="{0AB1DE39-AAF9-4675-94EC-D816403E3ABC}" srcOrd="13" destOrd="0" presId="urn:microsoft.com/office/officeart/2005/8/layout/list1"/>
    <dgm:cxn modelId="{0CB24700-4306-45C5-A0D3-3FF7BC04D654}" type="presParOf" srcId="{C344E24C-637B-4BE3-9BCA-0BDA9B832BD8}" destId="{C6900239-3B21-4E9B-A7C2-B1C9F366F20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687B74-045A-4829-B198-E58E44EB8C9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37C373-8DBB-4DBE-9878-E35BED2FB803}">
      <dgm:prSet phldrT="[Текст]" custT="1"/>
      <dgm:spPr/>
      <dgm:t>
        <a:bodyPr/>
        <a:lstStyle/>
        <a:p>
          <a:r>
            <a:rPr lang="ru-RU" sz="1800" dirty="0"/>
            <a:t>«Низкая» вовлеченность коллектива в участие в научных исследованиях национального и международного значения, вовлеченность в подготовку публикаций высокого уровня</a:t>
          </a:r>
        </a:p>
      </dgm:t>
    </dgm:pt>
    <dgm:pt modelId="{D3461D73-BCE4-4A23-ACE0-6E373449FE78}" type="parTrans" cxnId="{4602C220-066C-4EC7-A84E-88F143C5E26A}">
      <dgm:prSet/>
      <dgm:spPr/>
      <dgm:t>
        <a:bodyPr/>
        <a:lstStyle/>
        <a:p>
          <a:endParaRPr lang="ru-RU"/>
        </a:p>
      </dgm:t>
    </dgm:pt>
    <dgm:pt modelId="{56CDFCB1-5AE6-4FDB-9BF8-F252AEE82E76}" type="sibTrans" cxnId="{4602C220-066C-4EC7-A84E-88F143C5E26A}">
      <dgm:prSet/>
      <dgm:spPr/>
      <dgm:t>
        <a:bodyPr/>
        <a:lstStyle/>
        <a:p>
          <a:endParaRPr lang="ru-RU"/>
        </a:p>
      </dgm:t>
    </dgm:pt>
    <dgm:pt modelId="{BCF260AD-8CFD-48AB-940E-74F32F0C1937}">
      <dgm:prSet phldrT="[Текст]" custT="1"/>
      <dgm:spPr/>
      <dgm:t>
        <a:bodyPr/>
        <a:lstStyle/>
        <a:p>
          <a:r>
            <a:rPr lang="ru-RU" sz="1800" dirty="0"/>
            <a:t>Доля защищенных диссертаций от контингента обучающихся в аспирантуре меньше нормативных показателей</a:t>
          </a:r>
        </a:p>
      </dgm:t>
    </dgm:pt>
    <dgm:pt modelId="{FE46F388-2E11-44C9-9E36-7F1BCF689DCE}" type="parTrans" cxnId="{0BB10569-6187-455D-90DE-296C4BFFE146}">
      <dgm:prSet/>
      <dgm:spPr/>
      <dgm:t>
        <a:bodyPr/>
        <a:lstStyle/>
        <a:p>
          <a:endParaRPr lang="ru-RU"/>
        </a:p>
      </dgm:t>
    </dgm:pt>
    <dgm:pt modelId="{A621CB72-E4CC-415C-AD4C-1D56A559792F}" type="sibTrans" cxnId="{0BB10569-6187-455D-90DE-296C4BFFE146}">
      <dgm:prSet/>
      <dgm:spPr/>
      <dgm:t>
        <a:bodyPr/>
        <a:lstStyle/>
        <a:p>
          <a:endParaRPr lang="ru-RU"/>
        </a:p>
      </dgm:t>
    </dgm:pt>
    <dgm:pt modelId="{AD80431B-0314-4687-A485-063A9D7BE123}">
      <dgm:prSet phldrT="[Текст]" custT="1"/>
      <dgm:spPr/>
      <dgm:t>
        <a:bodyPr/>
        <a:lstStyle/>
        <a:p>
          <a:r>
            <a:rPr lang="ru-RU" sz="1800" dirty="0"/>
            <a:t>Связь результатов научно-исследовательской деятельности с содержанием магистерский программ, научная активность руководителей магистратуры</a:t>
          </a:r>
        </a:p>
      </dgm:t>
    </dgm:pt>
    <dgm:pt modelId="{1C33E81E-3564-4BAA-9DE4-D4D1A9643A3E}" type="parTrans" cxnId="{CD4DEEAF-B200-4339-9905-DDA6489CD1FA}">
      <dgm:prSet/>
      <dgm:spPr/>
      <dgm:t>
        <a:bodyPr/>
        <a:lstStyle/>
        <a:p>
          <a:endParaRPr lang="ru-RU"/>
        </a:p>
      </dgm:t>
    </dgm:pt>
    <dgm:pt modelId="{64FC0051-DEE7-47F2-9F38-1439C1E0C3AE}" type="sibTrans" cxnId="{CD4DEEAF-B200-4339-9905-DDA6489CD1FA}">
      <dgm:prSet/>
      <dgm:spPr/>
      <dgm:t>
        <a:bodyPr/>
        <a:lstStyle/>
        <a:p>
          <a:endParaRPr lang="ru-RU"/>
        </a:p>
      </dgm:t>
    </dgm:pt>
    <dgm:pt modelId="{5355F31D-88D6-4EF2-8AEE-52B100714C40}">
      <dgm:prSet custT="1"/>
      <dgm:spPr/>
      <dgm:t>
        <a:bodyPr/>
        <a:lstStyle/>
        <a:p>
          <a:r>
            <a:rPr lang="ru-RU" sz="1800" dirty="0"/>
            <a:t>Систематическая подача заявок на грантовое финансирование</a:t>
          </a:r>
        </a:p>
      </dgm:t>
    </dgm:pt>
    <dgm:pt modelId="{13A09AA0-ED1B-458E-832C-6007D5820C28}" type="parTrans" cxnId="{43EEF9AD-3C00-46E2-B880-6848D6170D4B}">
      <dgm:prSet/>
      <dgm:spPr/>
      <dgm:t>
        <a:bodyPr/>
        <a:lstStyle/>
        <a:p>
          <a:endParaRPr lang="ru-RU"/>
        </a:p>
      </dgm:t>
    </dgm:pt>
    <dgm:pt modelId="{48F0C411-32D8-4872-9250-FE85AA73A0C8}" type="sibTrans" cxnId="{43EEF9AD-3C00-46E2-B880-6848D6170D4B}">
      <dgm:prSet/>
      <dgm:spPr/>
      <dgm:t>
        <a:bodyPr/>
        <a:lstStyle/>
        <a:p>
          <a:endParaRPr lang="ru-RU"/>
        </a:p>
      </dgm:t>
    </dgm:pt>
    <dgm:pt modelId="{C344E24C-637B-4BE3-9BCA-0BDA9B832BD8}" type="pres">
      <dgm:prSet presAssocID="{BC687B74-045A-4829-B198-E58E44EB8C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57AEE2-5EAC-469C-A5BE-B4401013B2E7}" type="pres">
      <dgm:prSet presAssocID="{6037C373-8DBB-4DBE-9878-E35BED2FB803}" presName="parentLin" presStyleCnt="0"/>
      <dgm:spPr/>
    </dgm:pt>
    <dgm:pt modelId="{4FCF3406-3359-4530-B0A9-AA273C0BDEA9}" type="pres">
      <dgm:prSet presAssocID="{6037C373-8DBB-4DBE-9878-E35BED2FB80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E5034AF-548F-43BB-A905-7EADB80F67CA}" type="pres">
      <dgm:prSet presAssocID="{6037C373-8DBB-4DBE-9878-E35BED2FB80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98E31-D31F-4909-A8A4-2E55215BEA8D}" type="pres">
      <dgm:prSet presAssocID="{6037C373-8DBB-4DBE-9878-E35BED2FB803}" presName="negativeSpace" presStyleCnt="0"/>
      <dgm:spPr/>
    </dgm:pt>
    <dgm:pt modelId="{96F8FA2A-1B68-4F58-B9F1-54EC7A6E3284}" type="pres">
      <dgm:prSet presAssocID="{6037C373-8DBB-4DBE-9878-E35BED2FB803}" presName="childText" presStyleLbl="conFgAcc1" presStyleIdx="0" presStyleCnt="4">
        <dgm:presLayoutVars>
          <dgm:bulletEnabled val="1"/>
        </dgm:presLayoutVars>
      </dgm:prSet>
      <dgm:spPr/>
    </dgm:pt>
    <dgm:pt modelId="{26B20EE6-04E1-4ED9-AC9A-2F9D95FCC330}" type="pres">
      <dgm:prSet presAssocID="{56CDFCB1-5AE6-4FDB-9BF8-F252AEE82E76}" presName="spaceBetweenRectangles" presStyleCnt="0"/>
      <dgm:spPr/>
    </dgm:pt>
    <dgm:pt modelId="{D74B6DFF-D093-4445-8153-E3B190A82962}" type="pres">
      <dgm:prSet presAssocID="{BCF260AD-8CFD-48AB-940E-74F32F0C1937}" presName="parentLin" presStyleCnt="0"/>
      <dgm:spPr/>
    </dgm:pt>
    <dgm:pt modelId="{C41F396E-34AF-4262-82E4-24189F64BD7A}" type="pres">
      <dgm:prSet presAssocID="{BCF260AD-8CFD-48AB-940E-74F32F0C193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741D9AA-942C-4FBB-B24B-225DEA5EA620}" type="pres">
      <dgm:prSet presAssocID="{BCF260AD-8CFD-48AB-940E-74F32F0C193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C82CB-419A-49E1-8A28-605A1D88B088}" type="pres">
      <dgm:prSet presAssocID="{BCF260AD-8CFD-48AB-940E-74F32F0C1937}" presName="negativeSpace" presStyleCnt="0"/>
      <dgm:spPr/>
    </dgm:pt>
    <dgm:pt modelId="{C7BD82D2-325A-46E2-AE25-62B1822AEA05}" type="pres">
      <dgm:prSet presAssocID="{BCF260AD-8CFD-48AB-940E-74F32F0C1937}" presName="childText" presStyleLbl="conFgAcc1" presStyleIdx="1" presStyleCnt="4">
        <dgm:presLayoutVars>
          <dgm:bulletEnabled val="1"/>
        </dgm:presLayoutVars>
      </dgm:prSet>
      <dgm:spPr/>
    </dgm:pt>
    <dgm:pt modelId="{F27E4377-A9C8-4D9A-A20F-86E6664D6D94}" type="pres">
      <dgm:prSet presAssocID="{A621CB72-E4CC-415C-AD4C-1D56A559792F}" presName="spaceBetweenRectangles" presStyleCnt="0"/>
      <dgm:spPr/>
    </dgm:pt>
    <dgm:pt modelId="{B16BCAEB-CE0F-437E-9453-1B24AC94E48C}" type="pres">
      <dgm:prSet presAssocID="{AD80431B-0314-4687-A485-063A9D7BE123}" presName="parentLin" presStyleCnt="0"/>
      <dgm:spPr/>
    </dgm:pt>
    <dgm:pt modelId="{30E35DD5-0A6F-4E12-A92B-D61382C9BCEE}" type="pres">
      <dgm:prSet presAssocID="{AD80431B-0314-4687-A485-063A9D7BE12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DC52246-03C6-4CE3-9C96-F515B8A2EA22}" type="pres">
      <dgm:prSet presAssocID="{AD80431B-0314-4687-A485-063A9D7BE12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897A8-6271-4977-9F23-502042EE9433}" type="pres">
      <dgm:prSet presAssocID="{AD80431B-0314-4687-A485-063A9D7BE123}" presName="negativeSpace" presStyleCnt="0"/>
      <dgm:spPr/>
    </dgm:pt>
    <dgm:pt modelId="{9AC312F3-43E5-4593-917D-6EB66D55732F}" type="pres">
      <dgm:prSet presAssocID="{AD80431B-0314-4687-A485-063A9D7BE123}" presName="childText" presStyleLbl="conFgAcc1" presStyleIdx="2" presStyleCnt="4">
        <dgm:presLayoutVars>
          <dgm:bulletEnabled val="1"/>
        </dgm:presLayoutVars>
      </dgm:prSet>
      <dgm:spPr/>
    </dgm:pt>
    <dgm:pt modelId="{8B5DFC34-A442-41B7-90FC-037E2E73FA76}" type="pres">
      <dgm:prSet presAssocID="{64FC0051-DEE7-47F2-9F38-1439C1E0C3AE}" presName="spaceBetweenRectangles" presStyleCnt="0"/>
      <dgm:spPr/>
    </dgm:pt>
    <dgm:pt modelId="{C22E635E-750B-4CDD-8E88-8FBADE314629}" type="pres">
      <dgm:prSet presAssocID="{5355F31D-88D6-4EF2-8AEE-52B100714C40}" presName="parentLin" presStyleCnt="0"/>
      <dgm:spPr/>
    </dgm:pt>
    <dgm:pt modelId="{79000BCF-CAE2-4B26-8851-F5084E495FEB}" type="pres">
      <dgm:prSet presAssocID="{5355F31D-88D6-4EF2-8AEE-52B100714C4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29603C8-3063-43E8-B14F-97869FB8B39E}" type="pres">
      <dgm:prSet presAssocID="{5355F31D-88D6-4EF2-8AEE-52B100714C4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1DE39-AAF9-4675-94EC-D816403E3ABC}" type="pres">
      <dgm:prSet presAssocID="{5355F31D-88D6-4EF2-8AEE-52B100714C40}" presName="negativeSpace" presStyleCnt="0"/>
      <dgm:spPr/>
    </dgm:pt>
    <dgm:pt modelId="{C6900239-3B21-4E9B-A7C2-B1C9F366F201}" type="pres">
      <dgm:prSet presAssocID="{5355F31D-88D6-4EF2-8AEE-52B100714C4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34B18EA-9E93-475D-8DD7-95E8DA9B4CDC}" type="presOf" srcId="{6037C373-8DBB-4DBE-9878-E35BED2FB803}" destId="{4FCF3406-3359-4530-B0A9-AA273C0BDEA9}" srcOrd="0" destOrd="0" presId="urn:microsoft.com/office/officeart/2005/8/layout/list1"/>
    <dgm:cxn modelId="{CD4DEEAF-B200-4339-9905-DDA6489CD1FA}" srcId="{BC687B74-045A-4829-B198-E58E44EB8C94}" destId="{AD80431B-0314-4687-A485-063A9D7BE123}" srcOrd="2" destOrd="0" parTransId="{1C33E81E-3564-4BAA-9DE4-D4D1A9643A3E}" sibTransId="{64FC0051-DEE7-47F2-9F38-1439C1E0C3AE}"/>
    <dgm:cxn modelId="{67599A31-5F80-4E8E-BCAD-830A4D280759}" type="presOf" srcId="{AD80431B-0314-4687-A485-063A9D7BE123}" destId="{1DC52246-03C6-4CE3-9C96-F515B8A2EA22}" srcOrd="1" destOrd="0" presId="urn:microsoft.com/office/officeart/2005/8/layout/list1"/>
    <dgm:cxn modelId="{43EEF9AD-3C00-46E2-B880-6848D6170D4B}" srcId="{BC687B74-045A-4829-B198-E58E44EB8C94}" destId="{5355F31D-88D6-4EF2-8AEE-52B100714C40}" srcOrd="3" destOrd="0" parTransId="{13A09AA0-ED1B-458E-832C-6007D5820C28}" sibTransId="{48F0C411-32D8-4872-9250-FE85AA73A0C8}"/>
    <dgm:cxn modelId="{0F65C9FC-9A4F-4A37-99C7-21A7B9466929}" type="presOf" srcId="{5355F31D-88D6-4EF2-8AEE-52B100714C40}" destId="{329603C8-3063-43E8-B14F-97869FB8B39E}" srcOrd="1" destOrd="0" presId="urn:microsoft.com/office/officeart/2005/8/layout/list1"/>
    <dgm:cxn modelId="{CF33BF8B-1F2B-4159-A2FD-81844F66ADCB}" type="presOf" srcId="{BC687B74-045A-4829-B198-E58E44EB8C94}" destId="{C344E24C-637B-4BE3-9BCA-0BDA9B832BD8}" srcOrd="0" destOrd="0" presId="urn:microsoft.com/office/officeart/2005/8/layout/list1"/>
    <dgm:cxn modelId="{2095C174-9A61-40C6-A67C-38891381F158}" type="presOf" srcId="{BCF260AD-8CFD-48AB-940E-74F32F0C1937}" destId="{5741D9AA-942C-4FBB-B24B-225DEA5EA620}" srcOrd="1" destOrd="0" presId="urn:microsoft.com/office/officeart/2005/8/layout/list1"/>
    <dgm:cxn modelId="{0BB10569-6187-455D-90DE-296C4BFFE146}" srcId="{BC687B74-045A-4829-B198-E58E44EB8C94}" destId="{BCF260AD-8CFD-48AB-940E-74F32F0C1937}" srcOrd="1" destOrd="0" parTransId="{FE46F388-2E11-44C9-9E36-7F1BCF689DCE}" sibTransId="{A621CB72-E4CC-415C-AD4C-1D56A559792F}"/>
    <dgm:cxn modelId="{BBD88393-94F5-4638-B428-D14581C6D9C4}" type="presOf" srcId="{BCF260AD-8CFD-48AB-940E-74F32F0C1937}" destId="{C41F396E-34AF-4262-82E4-24189F64BD7A}" srcOrd="0" destOrd="0" presId="urn:microsoft.com/office/officeart/2005/8/layout/list1"/>
    <dgm:cxn modelId="{AF09AF6E-37FD-4C42-8AE5-1111FCEC619F}" type="presOf" srcId="{AD80431B-0314-4687-A485-063A9D7BE123}" destId="{30E35DD5-0A6F-4E12-A92B-D61382C9BCEE}" srcOrd="0" destOrd="0" presId="urn:microsoft.com/office/officeart/2005/8/layout/list1"/>
    <dgm:cxn modelId="{4FEB00C3-EAAE-4008-B888-E81C73FBE85C}" type="presOf" srcId="{6037C373-8DBB-4DBE-9878-E35BED2FB803}" destId="{5E5034AF-548F-43BB-A905-7EADB80F67CA}" srcOrd="1" destOrd="0" presId="urn:microsoft.com/office/officeart/2005/8/layout/list1"/>
    <dgm:cxn modelId="{E2369B2B-F10D-45D6-8A38-B11A7AF0164D}" type="presOf" srcId="{5355F31D-88D6-4EF2-8AEE-52B100714C40}" destId="{79000BCF-CAE2-4B26-8851-F5084E495FEB}" srcOrd="0" destOrd="0" presId="urn:microsoft.com/office/officeart/2005/8/layout/list1"/>
    <dgm:cxn modelId="{4602C220-066C-4EC7-A84E-88F143C5E26A}" srcId="{BC687B74-045A-4829-B198-E58E44EB8C94}" destId="{6037C373-8DBB-4DBE-9878-E35BED2FB803}" srcOrd="0" destOrd="0" parTransId="{D3461D73-BCE4-4A23-ACE0-6E373449FE78}" sibTransId="{56CDFCB1-5AE6-4FDB-9BF8-F252AEE82E76}"/>
    <dgm:cxn modelId="{B3E850B2-DB04-4E0A-A490-5E57671911C1}" type="presParOf" srcId="{C344E24C-637B-4BE3-9BCA-0BDA9B832BD8}" destId="{1E57AEE2-5EAC-469C-A5BE-B4401013B2E7}" srcOrd="0" destOrd="0" presId="urn:microsoft.com/office/officeart/2005/8/layout/list1"/>
    <dgm:cxn modelId="{630910E7-2C56-49B9-952B-70D0DD8E3021}" type="presParOf" srcId="{1E57AEE2-5EAC-469C-A5BE-B4401013B2E7}" destId="{4FCF3406-3359-4530-B0A9-AA273C0BDEA9}" srcOrd="0" destOrd="0" presId="urn:microsoft.com/office/officeart/2005/8/layout/list1"/>
    <dgm:cxn modelId="{AB0EA736-7B97-413D-BBE2-1C70598EA57C}" type="presParOf" srcId="{1E57AEE2-5EAC-469C-A5BE-B4401013B2E7}" destId="{5E5034AF-548F-43BB-A905-7EADB80F67CA}" srcOrd="1" destOrd="0" presId="urn:microsoft.com/office/officeart/2005/8/layout/list1"/>
    <dgm:cxn modelId="{36264FE4-7346-43B4-BE88-EF88BA1F86EF}" type="presParOf" srcId="{C344E24C-637B-4BE3-9BCA-0BDA9B832BD8}" destId="{A2A98E31-D31F-4909-A8A4-2E55215BEA8D}" srcOrd="1" destOrd="0" presId="urn:microsoft.com/office/officeart/2005/8/layout/list1"/>
    <dgm:cxn modelId="{EBCFB9D1-DA4C-4C3C-813F-F5D9BC880550}" type="presParOf" srcId="{C344E24C-637B-4BE3-9BCA-0BDA9B832BD8}" destId="{96F8FA2A-1B68-4F58-B9F1-54EC7A6E3284}" srcOrd="2" destOrd="0" presId="urn:microsoft.com/office/officeart/2005/8/layout/list1"/>
    <dgm:cxn modelId="{E918D5E4-B03C-49F1-9130-66613F87B755}" type="presParOf" srcId="{C344E24C-637B-4BE3-9BCA-0BDA9B832BD8}" destId="{26B20EE6-04E1-4ED9-AC9A-2F9D95FCC330}" srcOrd="3" destOrd="0" presId="urn:microsoft.com/office/officeart/2005/8/layout/list1"/>
    <dgm:cxn modelId="{2DBF729D-9C58-4DF0-ADB3-5C1AFA10CA2D}" type="presParOf" srcId="{C344E24C-637B-4BE3-9BCA-0BDA9B832BD8}" destId="{D74B6DFF-D093-4445-8153-E3B190A82962}" srcOrd="4" destOrd="0" presId="urn:microsoft.com/office/officeart/2005/8/layout/list1"/>
    <dgm:cxn modelId="{2D53E981-EF3D-41FD-A629-F14046A930E2}" type="presParOf" srcId="{D74B6DFF-D093-4445-8153-E3B190A82962}" destId="{C41F396E-34AF-4262-82E4-24189F64BD7A}" srcOrd="0" destOrd="0" presId="urn:microsoft.com/office/officeart/2005/8/layout/list1"/>
    <dgm:cxn modelId="{F01594AF-8F49-4B3A-AD32-E5CA052936B0}" type="presParOf" srcId="{D74B6DFF-D093-4445-8153-E3B190A82962}" destId="{5741D9AA-942C-4FBB-B24B-225DEA5EA620}" srcOrd="1" destOrd="0" presId="urn:microsoft.com/office/officeart/2005/8/layout/list1"/>
    <dgm:cxn modelId="{9396C858-224D-4D2C-96E1-1A91863A6245}" type="presParOf" srcId="{C344E24C-637B-4BE3-9BCA-0BDA9B832BD8}" destId="{C3AC82CB-419A-49E1-8A28-605A1D88B088}" srcOrd="5" destOrd="0" presId="urn:microsoft.com/office/officeart/2005/8/layout/list1"/>
    <dgm:cxn modelId="{E944ED3B-79B2-4548-9B38-38ED250EC8A6}" type="presParOf" srcId="{C344E24C-637B-4BE3-9BCA-0BDA9B832BD8}" destId="{C7BD82D2-325A-46E2-AE25-62B1822AEA05}" srcOrd="6" destOrd="0" presId="urn:microsoft.com/office/officeart/2005/8/layout/list1"/>
    <dgm:cxn modelId="{91278910-D1B8-4952-A63D-7686BA5C18EE}" type="presParOf" srcId="{C344E24C-637B-4BE3-9BCA-0BDA9B832BD8}" destId="{F27E4377-A9C8-4D9A-A20F-86E6664D6D94}" srcOrd="7" destOrd="0" presId="urn:microsoft.com/office/officeart/2005/8/layout/list1"/>
    <dgm:cxn modelId="{2B3E4ED3-B8F7-4738-A845-3B4021D5023A}" type="presParOf" srcId="{C344E24C-637B-4BE3-9BCA-0BDA9B832BD8}" destId="{B16BCAEB-CE0F-437E-9453-1B24AC94E48C}" srcOrd="8" destOrd="0" presId="urn:microsoft.com/office/officeart/2005/8/layout/list1"/>
    <dgm:cxn modelId="{01EABC87-575B-4B82-84DE-8E8B3B2EBF8D}" type="presParOf" srcId="{B16BCAEB-CE0F-437E-9453-1B24AC94E48C}" destId="{30E35DD5-0A6F-4E12-A92B-D61382C9BCEE}" srcOrd="0" destOrd="0" presId="urn:microsoft.com/office/officeart/2005/8/layout/list1"/>
    <dgm:cxn modelId="{DBAA18E2-415C-4A76-9143-7F024B026CFB}" type="presParOf" srcId="{B16BCAEB-CE0F-437E-9453-1B24AC94E48C}" destId="{1DC52246-03C6-4CE3-9C96-F515B8A2EA22}" srcOrd="1" destOrd="0" presId="urn:microsoft.com/office/officeart/2005/8/layout/list1"/>
    <dgm:cxn modelId="{E729C858-AF0F-4069-868F-FD87C7C125BD}" type="presParOf" srcId="{C344E24C-637B-4BE3-9BCA-0BDA9B832BD8}" destId="{FB0897A8-6271-4977-9F23-502042EE9433}" srcOrd="9" destOrd="0" presId="urn:microsoft.com/office/officeart/2005/8/layout/list1"/>
    <dgm:cxn modelId="{B4E0A7C7-A554-40D1-928D-B44BD32C09A8}" type="presParOf" srcId="{C344E24C-637B-4BE3-9BCA-0BDA9B832BD8}" destId="{9AC312F3-43E5-4593-917D-6EB66D55732F}" srcOrd="10" destOrd="0" presId="urn:microsoft.com/office/officeart/2005/8/layout/list1"/>
    <dgm:cxn modelId="{CA81E943-A90E-4BA4-8E7E-0AAD40D591D9}" type="presParOf" srcId="{C344E24C-637B-4BE3-9BCA-0BDA9B832BD8}" destId="{8B5DFC34-A442-41B7-90FC-037E2E73FA76}" srcOrd="11" destOrd="0" presId="urn:microsoft.com/office/officeart/2005/8/layout/list1"/>
    <dgm:cxn modelId="{4DFE1DA2-C944-4C8C-8385-38711961B2C4}" type="presParOf" srcId="{C344E24C-637B-4BE3-9BCA-0BDA9B832BD8}" destId="{C22E635E-750B-4CDD-8E88-8FBADE314629}" srcOrd="12" destOrd="0" presId="urn:microsoft.com/office/officeart/2005/8/layout/list1"/>
    <dgm:cxn modelId="{FBD35D50-B90B-4BF3-AD0E-E09B6DB2DF37}" type="presParOf" srcId="{C22E635E-750B-4CDD-8E88-8FBADE314629}" destId="{79000BCF-CAE2-4B26-8851-F5084E495FEB}" srcOrd="0" destOrd="0" presId="urn:microsoft.com/office/officeart/2005/8/layout/list1"/>
    <dgm:cxn modelId="{4E596DDD-8825-4A98-8D87-1AAD78C0B397}" type="presParOf" srcId="{C22E635E-750B-4CDD-8E88-8FBADE314629}" destId="{329603C8-3063-43E8-B14F-97869FB8B39E}" srcOrd="1" destOrd="0" presId="urn:microsoft.com/office/officeart/2005/8/layout/list1"/>
    <dgm:cxn modelId="{44F4A63D-4A29-42C2-9DDD-C51BD0E90388}" type="presParOf" srcId="{C344E24C-637B-4BE3-9BCA-0BDA9B832BD8}" destId="{0AB1DE39-AAF9-4675-94EC-D816403E3ABC}" srcOrd="13" destOrd="0" presId="urn:microsoft.com/office/officeart/2005/8/layout/list1"/>
    <dgm:cxn modelId="{0CB24700-4306-45C5-A0D3-3FF7BC04D654}" type="presParOf" srcId="{C344E24C-637B-4BE3-9BCA-0BDA9B832BD8}" destId="{C6900239-3B21-4E9B-A7C2-B1C9F366F20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519BE-CE64-42F6-AFE3-6FD0FCD76419}">
      <dsp:nvSpPr>
        <dsp:cNvPr id="0" name=""/>
        <dsp:cNvSpPr/>
      </dsp:nvSpPr>
      <dsp:spPr>
        <a:xfrm rot="10800000">
          <a:off x="959541" y="0"/>
          <a:ext cx="3310636" cy="57573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3884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Инклюзивное образование </a:t>
          </a:r>
        </a:p>
      </dsp:txBody>
      <dsp:txXfrm rot="10800000">
        <a:off x="1103475" y="0"/>
        <a:ext cx="3166702" cy="575736"/>
      </dsp:txXfrm>
    </dsp:sp>
    <dsp:sp modelId="{E5D55835-D334-4A1E-A93C-A2C6CFCBD586}">
      <dsp:nvSpPr>
        <dsp:cNvPr id="0" name=""/>
        <dsp:cNvSpPr/>
      </dsp:nvSpPr>
      <dsp:spPr>
        <a:xfrm>
          <a:off x="689947" y="351"/>
          <a:ext cx="575736" cy="57573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0149D3-7FA7-49F3-ACFD-20830BF7090F}">
      <dsp:nvSpPr>
        <dsp:cNvPr id="0" name=""/>
        <dsp:cNvSpPr/>
      </dsp:nvSpPr>
      <dsp:spPr>
        <a:xfrm rot="10800000">
          <a:off x="977816" y="747950"/>
          <a:ext cx="3310636" cy="575736"/>
        </a:xfrm>
        <a:prstGeom prst="homePlat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3884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Профилактика девиантного и </a:t>
          </a:r>
          <a:r>
            <a:rPr lang="ru-RU" sz="1300" kern="1200" dirty="0" err="1"/>
            <a:t>аддиктивного</a:t>
          </a:r>
          <a:r>
            <a:rPr lang="ru-RU" sz="1300" kern="1200" dirty="0"/>
            <a:t> поведения молодежи</a:t>
          </a:r>
        </a:p>
      </dsp:txBody>
      <dsp:txXfrm rot="10800000">
        <a:off x="1121750" y="747950"/>
        <a:ext cx="3166702" cy="575736"/>
      </dsp:txXfrm>
    </dsp:sp>
    <dsp:sp modelId="{912161CD-D0BB-4DBF-BDA1-273F73E0C318}">
      <dsp:nvSpPr>
        <dsp:cNvPr id="0" name=""/>
        <dsp:cNvSpPr/>
      </dsp:nvSpPr>
      <dsp:spPr>
        <a:xfrm>
          <a:off x="689947" y="747950"/>
          <a:ext cx="575736" cy="57573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0B90E1-E4AB-4751-A825-191EB53F6E86}">
      <dsp:nvSpPr>
        <dsp:cNvPr id="0" name=""/>
        <dsp:cNvSpPr/>
      </dsp:nvSpPr>
      <dsp:spPr>
        <a:xfrm rot="10800000">
          <a:off x="977816" y="1495549"/>
          <a:ext cx="3310636" cy="575736"/>
        </a:xfrm>
        <a:prstGeom prst="homePlat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3884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Психолого-педагогическое сопровождение талантливой молодежи</a:t>
          </a:r>
        </a:p>
      </dsp:txBody>
      <dsp:txXfrm rot="10800000">
        <a:off x="1121750" y="1495549"/>
        <a:ext cx="3166702" cy="575736"/>
      </dsp:txXfrm>
    </dsp:sp>
    <dsp:sp modelId="{D62B496F-D064-474E-87F8-90408BD3AD4D}">
      <dsp:nvSpPr>
        <dsp:cNvPr id="0" name=""/>
        <dsp:cNvSpPr/>
      </dsp:nvSpPr>
      <dsp:spPr>
        <a:xfrm>
          <a:off x="689947" y="1495549"/>
          <a:ext cx="575736" cy="57573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8FA2A-1B68-4F58-B9F1-54EC7A6E3284}">
      <dsp:nvSpPr>
        <dsp:cNvPr id="0" name=""/>
        <dsp:cNvSpPr/>
      </dsp:nvSpPr>
      <dsp:spPr>
        <a:xfrm>
          <a:off x="0" y="439661"/>
          <a:ext cx="11516007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034AF-548F-43BB-A905-7EADB80F67CA}">
      <dsp:nvSpPr>
        <dsp:cNvPr id="0" name=""/>
        <dsp:cNvSpPr/>
      </dsp:nvSpPr>
      <dsp:spPr>
        <a:xfrm>
          <a:off x="575800" y="11621"/>
          <a:ext cx="8061204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94" tIns="0" rIns="3046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Введение финансовых инструментов стимулирования публикационной активности, системы «внутренних грантов»</a:t>
          </a:r>
        </a:p>
      </dsp:txBody>
      <dsp:txXfrm>
        <a:off x="617590" y="53411"/>
        <a:ext cx="7977624" cy="772500"/>
      </dsp:txXfrm>
    </dsp:sp>
    <dsp:sp modelId="{C7BD82D2-325A-46E2-AE25-62B1822AEA05}">
      <dsp:nvSpPr>
        <dsp:cNvPr id="0" name=""/>
        <dsp:cNvSpPr/>
      </dsp:nvSpPr>
      <dsp:spPr>
        <a:xfrm>
          <a:off x="0" y="1755101"/>
          <a:ext cx="11516007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1D9AA-942C-4FBB-B24B-225DEA5EA620}">
      <dsp:nvSpPr>
        <dsp:cNvPr id="0" name=""/>
        <dsp:cNvSpPr/>
      </dsp:nvSpPr>
      <dsp:spPr>
        <a:xfrm>
          <a:off x="575800" y="1327061"/>
          <a:ext cx="8061204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94" tIns="0" rIns="3046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Повышение статуса и географии научных командировок</a:t>
          </a:r>
        </a:p>
      </dsp:txBody>
      <dsp:txXfrm>
        <a:off x="617590" y="1368851"/>
        <a:ext cx="7977624" cy="772500"/>
      </dsp:txXfrm>
    </dsp:sp>
    <dsp:sp modelId="{9AC312F3-43E5-4593-917D-6EB66D55732F}">
      <dsp:nvSpPr>
        <dsp:cNvPr id="0" name=""/>
        <dsp:cNvSpPr/>
      </dsp:nvSpPr>
      <dsp:spPr>
        <a:xfrm>
          <a:off x="0" y="3070541"/>
          <a:ext cx="11516007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52246-03C6-4CE3-9C96-F515B8A2EA22}">
      <dsp:nvSpPr>
        <dsp:cNvPr id="0" name=""/>
        <dsp:cNvSpPr/>
      </dsp:nvSpPr>
      <dsp:spPr>
        <a:xfrm>
          <a:off x="575800" y="2642501"/>
          <a:ext cx="8061204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94" tIns="0" rIns="3046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Увеличение доли НПР, публикующих результаты НИР в журналах </a:t>
          </a:r>
          <a:r>
            <a:rPr lang="en-US" sz="1800" kern="1200" dirty="0" err="1"/>
            <a:t>Wos</a:t>
          </a:r>
          <a:r>
            <a:rPr lang="en-US" sz="1800" kern="1200" dirty="0"/>
            <a:t>/Scopus</a:t>
          </a:r>
          <a:endParaRPr lang="ru-RU" sz="1800" kern="1200" dirty="0"/>
        </a:p>
      </dsp:txBody>
      <dsp:txXfrm>
        <a:off x="617590" y="2684291"/>
        <a:ext cx="7977624" cy="772500"/>
      </dsp:txXfrm>
    </dsp:sp>
    <dsp:sp modelId="{C6900239-3B21-4E9B-A7C2-B1C9F366F201}">
      <dsp:nvSpPr>
        <dsp:cNvPr id="0" name=""/>
        <dsp:cNvSpPr/>
      </dsp:nvSpPr>
      <dsp:spPr>
        <a:xfrm>
          <a:off x="0" y="4385981"/>
          <a:ext cx="11516007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603C8-3063-43E8-B14F-97869FB8B39E}">
      <dsp:nvSpPr>
        <dsp:cNvPr id="0" name=""/>
        <dsp:cNvSpPr/>
      </dsp:nvSpPr>
      <dsp:spPr>
        <a:xfrm>
          <a:off x="575800" y="3957941"/>
          <a:ext cx="8061204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94" tIns="0" rIns="3046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Поддержка развивающихся направлений, «</a:t>
          </a:r>
          <a:r>
            <a:rPr lang="ru-RU" sz="1800" kern="1200" dirty="0" err="1"/>
            <a:t>задельных</a:t>
          </a:r>
          <a:r>
            <a:rPr lang="ru-RU" sz="1800" kern="1200" dirty="0"/>
            <a:t>» тематик, в т.ч. междисциплинарных</a:t>
          </a:r>
        </a:p>
      </dsp:txBody>
      <dsp:txXfrm>
        <a:off x="617590" y="3999731"/>
        <a:ext cx="7977624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8FA2A-1B68-4F58-B9F1-54EC7A6E3284}">
      <dsp:nvSpPr>
        <dsp:cNvPr id="0" name=""/>
        <dsp:cNvSpPr/>
      </dsp:nvSpPr>
      <dsp:spPr>
        <a:xfrm>
          <a:off x="0" y="439661"/>
          <a:ext cx="11516007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034AF-548F-43BB-A905-7EADB80F67CA}">
      <dsp:nvSpPr>
        <dsp:cNvPr id="0" name=""/>
        <dsp:cNvSpPr/>
      </dsp:nvSpPr>
      <dsp:spPr>
        <a:xfrm>
          <a:off x="575800" y="11621"/>
          <a:ext cx="8061204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94" tIns="0" rIns="3046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«Низкая» вовлеченность коллектива в участие в научных исследованиях национального и международного значения, вовлеченность в подготовку публикаций высокого уровня</a:t>
          </a:r>
        </a:p>
      </dsp:txBody>
      <dsp:txXfrm>
        <a:off x="617590" y="53411"/>
        <a:ext cx="7977624" cy="772500"/>
      </dsp:txXfrm>
    </dsp:sp>
    <dsp:sp modelId="{C7BD82D2-325A-46E2-AE25-62B1822AEA05}">
      <dsp:nvSpPr>
        <dsp:cNvPr id="0" name=""/>
        <dsp:cNvSpPr/>
      </dsp:nvSpPr>
      <dsp:spPr>
        <a:xfrm>
          <a:off x="0" y="1755101"/>
          <a:ext cx="11516007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1D9AA-942C-4FBB-B24B-225DEA5EA620}">
      <dsp:nvSpPr>
        <dsp:cNvPr id="0" name=""/>
        <dsp:cNvSpPr/>
      </dsp:nvSpPr>
      <dsp:spPr>
        <a:xfrm>
          <a:off x="575800" y="1327061"/>
          <a:ext cx="8061204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94" tIns="0" rIns="3046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Доля защищенных диссертаций от контингента обучающихся в аспирантуре меньше нормативных показателей</a:t>
          </a:r>
        </a:p>
      </dsp:txBody>
      <dsp:txXfrm>
        <a:off x="617590" y="1368851"/>
        <a:ext cx="7977624" cy="772500"/>
      </dsp:txXfrm>
    </dsp:sp>
    <dsp:sp modelId="{9AC312F3-43E5-4593-917D-6EB66D55732F}">
      <dsp:nvSpPr>
        <dsp:cNvPr id="0" name=""/>
        <dsp:cNvSpPr/>
      </dsp:nvSpPr>
      <dsp:spPr>
        <a:xfrm>
          <a:off x="0" y="3070541"/>
          <a:ext cx="11516007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52246-03C6-4CE3-9C96-F515B8A2EA22}">
      <dsp:nvSpPr>
        <dsp:cNvPr id="0" name=""/>
        <dsp:cNvSpPr/>
      </dsp:nvSpPr>
      <dsp:spPr>
        <a:xfrm>
          <a:off x="575800" y="2642501"/>
          <a:ext cx="8061204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94" tIns="0" rIns="3046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Связь результатов научно-исследовательской деятельности с содержанием магистерский программ, научная активность руководителей магистратуры</a:t>
          </a:r>
        </a:p>
      </dsp:txBody>
      <dsp:txXfrm>
        <a:off x="617590" y="2684291"/>
        <a:ext cx="7977624" cy="772500"/>
      </dsp:txXfrm>
    </dsp:sp>
    <dsp:sp modelId="{C6900239-3B21-4E9B-A7C2-B1C9F366F201}">
      <dsp:nvSpPr>
        <dsp:cNvPr id="0" name=""/>
        <dsp:cNvSpPr/>
      </dsp:nvSpPr>
      <dsp:spPr>
        <a:xfrm>
          <a:off x="0" y="4385981"/>
          <a:ext cx="11516007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603C8-3063-43E8-B14F-97869FB8B39E}">
      <dsp:nvSpPr>
        <dsp:cNvPr id="0" name=""/>
        <dsp:cNvSpPr/>
      </dsp:nvSpPr>
      <dsp:spPr>
        <a:xfrm>
          <a:off x="575800" y="3957941"/>
          <a:ext cx="8061204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94" tIns="0" rIns="3046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Систематическая подача заявок на грантовое финансирование</a:t>
          </a:r>
        </a:p>
      </dsp:txBody>
      <dsp:txXfrm>
        <a:off x="617590" y="3999731"/>
        <a:ext cx="7977624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76817-907A-4BC6-8D64-0D283199EE74}" type="datetimeFigureOut">
              <a:rPr lang="ru-RU" smtClean="0"/>
              <a:t>ср 30.01.19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B0850-7F78-4613-B07A-D96E6936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B0850-7F78-4613-B07A-D96E6936129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58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807C-C468-4685-AF2B-C14BB31ED09A}" type="datetimeFigureOut">
              <a:rPr lang="ru-RU" smtClean="0"/>
              <a:t>ср 30.01.19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1046-7ECB-4B55-86E1-34A74A02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2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807C-C468-4685-AF2B-C14BB31ED09A}" type="datetimeFigureOut">
              <a:rPr lang="ru-RU" smtClean="0"/>
              <a:t>ср 30.01.19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1046-7ECB-4B55-86E1-34A74A02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8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807C-C468-4685-AF2B-C14BB31ED09A}" type="datetimeFigureOut">
              <a:rPr lang="ru-RU" smtClean="0"/>
              <a:t>ср 30.01.19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1046-7ECB-4B55-86E1-34A74A02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807C-C468-4685-AF2B-C14BB31ED09A}" type="datetimeFigureOut">
              <a:rPr lang="ru-RU" smtClean="0"/>
              <a:t>ср 30.01.19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1046-7ECB-4B55-86E1-34A74A02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9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807C-C468-4685-AF2B-C14BB31ED09A}" type="datetimeFigureOut">
              <a:rPr lang="ru-RU" smtClean="0"/>
              <a:t>ср 30.01.19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1046-7ECB-4B55-86E1-34A74A02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85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807C-C468-4685-AF2B-C14BB31ED09A}" type="datetimeFigureOut">
              <a:rPr lang="ru-RU" smtClean="0"/>
              <a:t>ср 30.01.19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1046-7ECB-4B55-86E1-34A74A02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4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807C-C468-4685-AF2B-C14BB31ED09A}" type="datetimeFigureOut">
              <a:rPr lang="ru-RU" smtClean="0"/>
              <a:t>ср 30.01.19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1046-7ECB-4B55-86E1-34A74A02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99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807C-C468-4685-AF2B-C14BB31ED09A}" type="datetimeFigureOut">
              <a:rPr lang="ru-RU" smtClean="0"/>
              <a:t>ср 30.01.19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1046-7ECB-4B55-86E1-34A74A02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23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807C-C468-4685-AF2B-C14BB31ED09A}" type="datetimeFigureOut">
              <a:rPr lang="ru-RU" smtClean="0"/>
              <a:t>ср 30.01.19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1046-7ECB-4B55-86E1-34A74A02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66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807C-C468-4685-AF2B-C14BB31ED09A}" type="datetimeFigureOut">
              <a:rPr lang="ru-RU" smtClean="0"/>
              <a:t>ср 30.01.19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1046-7ECB-4B55-86E1-34A74A02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4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807C-C468-4685-AF2B-C14BB31ED09A}" type="datetimeFigureOut">
              <a:rPr lang="ru-RU" smtClean="0"/>
              <a:t>ср 30.01.19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1046-7ECB-4B55-86E1-34A74A02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6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807C-C468-4685-AF2B-C14BB31ED09A}" type="datetimeFigureOut">
              <a:rPr lang="ru-RU" smtClean="0"/>
              <a:t>ср 30.01.19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81046-7ECB-4B55-86E1-34A74A02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4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lper@sfedu.r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562" y="1578633"/>
            <a:ext cx="8809892" cy="266805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научно-исследовательской и инновационной деятельности Академии психологии и педагогики Южного федерального университета в 2019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0153" y="4858163"/>
            <a:ext cx="5732585" cy="123490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января 2019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173" y="2156604"/>
            <a:ext cx="999926" cy="1406105"/>
          </a:xfrm>
          <a:prstGeom prst="rect">
            <a:avLst/>
          </a:prstGeom>
        </p:spPr>
      </p:pic>
      <p:pic>
        <p:nvPicPr>
          <p:cNvPr id="6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41" y="388189"/>
            <a:ext cx="1302589" cy="1130060"/>
          </a:xfrm>
          <a:prstGeom prst="rect">
            <a:avLst/>
          </a:prstGeom>
          <a:noFill/>
        </p:spPr>
      </p:pic>
      <p:pic>
        <p:nvPicPr>
          <p:cNvPr id="7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4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477319" y="258127"/>
            <a:ext cx="5788853" cy="709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08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" y="1673525"/>
            <a:ext cx="3393830" cy="307963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индексов профессорско-преподавательского состава Академии психологии и педагогики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595888" y="6271403"/>
            <a:ext cx="10177012" cy="586597"/>
          </a:xfrm>
        </p:spPr>
        <p:txBody>
          <a:bodyPr>
            <a:normAutofit fontScale="92500"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году, по сравнению с 2017 годом, средний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в расчете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НПР в РИНЦ возрос на 12%, средний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в расчете на 1 НПР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возрос на 17%, средний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в расчете на 1 НПР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возрос на 16%.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796287" y="0"/>
            <a:ext cx="5452632" cy="603850"/>
          </a:xfrm>
          <a:prstGeom prst="rect">
            <a:avLst/>
          </a:prstGeom>
          <a:noFill/>
        </p:spPr>
      </p:pic>
      <p:pic>
        <p:nvPicPr>
          <p:cNvPr id="6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299" y="92405"/>
            <a:ext cx="1302589" cy="1130060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861362882"/>
              </p:ext>
            </p:extLst>
          </p:nvPr>
        </p:nvGraphicFramePr>
        <p:xfrm>
          <a:off x="3260786" y="603850"/>
          <a:ext cx="8512114" cy="5581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927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" y="766762"/>
            <a:ext cx="3393830" cy="44294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количества публикаций профессорско-преподаватель-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состава Академии психологии и педагогики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731420028"/>
              </p:ext>
            </p:extLst>
          </p:nvPr>
        </p:nvGraphicFramePr>
        <p:xfrm>
          <a:off x="3570287" y="923025"/>
          <a:ext cx="8325539" cy="427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3570288" y="5196254"/>
            <a:ext cx="8202611" cy="1547446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году, по сравнению с 2017 годом, количество научных статей ППС АПП возросло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Количество публикаций ППС АПП в журналах и изданиях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возросло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Количество публикаций ППС АПП в журналах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2018 году возросло 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Количество монографий, изданных ППС АПП, возросло на 44%. Количество статей в изданиях, включенных в РИНЦ, возросло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16%.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460066" y="92405"/>
            <a:ext cx="5788853" cy="709027"/>
          </a:xfrm>
          <a:prstGeom prst="rect">
            <a:avLst/>
          </a:prstGeom>
          <a:noFill/>
        </p:spPr>
      </p:pic>
      <p:pic>
        <p:nvPicPr>
          <p:cNvPr id="6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299" y="92405"/>
            <a:ext cx="1302589" cy="1130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5373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62045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ППС АПП в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«лидеры» цитирования в 2018 году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77970" y="2805339"/>
            <a:ext cx="11067689" cy="3664471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Chigisheva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O. Functional Literacy: Terminological Ambiguity in the Worldwide Educational Context. Astra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Salvensis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VI, Special Issue, 2018, 963-970.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цитирования)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activity of teachers at high school / O.V.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Galustyan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V.F.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Lazukin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A.S.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Petelin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V.S.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Ostapenko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Revista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Espacios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2018. Vol. 39 (№10).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24-30. DOI: 10.18421/TEM74-25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цитирования)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Galina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Nikolaevna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ZHULINA, Svetlana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Vasilievna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ZHOLUDEVA, Irina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Anatolyevna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PANKRATOVA, Galina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Vladimirovna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PALATKINA, Regina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Valerevna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SMIRNOVA. Features of Emotional Intelligence of Adolescents with Different Levels of Internet Addiction // Astra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Salvensis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review of history and culture, year VI, no. 1 (11), 2018 p.535-547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цитирований)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Pedagogical practice of students /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Kravchenko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V.,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Galustyan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O. V.,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Kovtunenko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V.,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Kolosova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A. //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Revista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Espacios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2018. Vol. 39 (№17).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31-37. 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цитирование)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Zhulina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G.N.,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Zholudeva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S.V.,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Pankratova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I.A.,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Palatkina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G.V.,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Smirnova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R.V. Features of emotional intelligence of adolescents with different levels of internet addiction. Astra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Salvensis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2018.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6.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1.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535-546.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цитирований)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460066" y="92405"/>
            <a:ext cx="5788853" cy="709027"/>
          </a:xfrm>
          <a:prstGeom prst="rect">
            <a:avLst/>
          </a:prstGeom>
          <a:noFill/>
        </p:spPr>
      </p:pic>
      <p:pic>
        <p:nvPicPr>
          <p:cNvPr id="9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11" y="236402"/>
            <a:ext cx="1302589" cy="1130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6436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706541"/>
            <a:ext cx="10432210" cy="1319842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Академии психологии и педагогики с другими структурными подразделениями Южного федерального университета, российскими и зарубежными партнерами, предприятиями в 2018 году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45057" y="2165230"/>
            <a:ext cx="11455879" cy="4589253"/>
          </a:xfrm>
        </p:spPr>
        <p:txBody>
          <a:bodyPr>
            <a:normAutofit fontScale="55000" lnSpcReduction="20000"/>
          </a:bodyPr>
          <a:lstStyle/>
          <a:p>
            <a:pPr indent="45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публикация совместно с ППС других кафедр АПП</a:t>
            </a:r>
          </a:p>
          <a:p>
            <a:pPr indent="45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 публикации с российскими партнерами</a:t>
            </a:r>
          </a:p>
          <a:p>
            <a:pPr indent="45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публикаций с зарубежными партнерами</a:t>
            </a:r>
          </a:p>
          <a:p>
            <a:pPr indent="45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публикаций совместно с предприятиями</a:t>
            </a:r>
          </a:p>
          <a:p>
            <a:pPr indent="45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проект «Разработка и создание высокотехнологичного производства мобильного гидроакустического комплекса освещения обстановки в различных акваториях Мирового океана на основе современных пьезоэлектрических средств нового поколения» (Договор № 03.G25.31.0276 от 29.05.2017). Заказчик: Министерство образования и науки РФ. Работа выполнена с использованием оборудования ЦКП "Высокие технологии" ЮФУ совместно НКТБ «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Пьезоприбор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кафедрой технологии и профессионально-педагогического образования АПП ЮФУ</a:t>
            </a:r>
          </a:p>
          <a:p>
            <a:pPr indent="45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РФФИ 17-02-00616 «Как упорядочить B-подрешетку в перовскитах AB'1/2B''1/2O3». Кафедра-исполнитель: кафедра технологии и профессионально-педагогического образования совместно с отделом кристаллофизики НИИ Физики ЮФУ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460066" y="92405"/>
            <a:ext cx="5788853" cy="709027"/>
          </a:xfrm>
          <a:prstGeom prst="rect">
            <a:avLst/>
          </a:prstGeom>
          <a:noFill/>
        </p:spPr>
      </p:pic>
      <p:pic>
        <p:nvPicPr>
          <p:cNvPr id="9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11" y="236402"/>
            <a:ext cx="1302589" cy="1130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0187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-70339" y="1544127"/>
            <a:ext cx="1950897" cy="502057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публикаций в журналах и изданиях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профессорско-преподавательского состава кафедр Академии психологии и педагогики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12603726"/>
              </p:ext>
            </p:extLst>
          </p:nvPr>
        </p:nvGraphicFramePr>
        <p:xfrm>
          <a:off x="2061713" y="211014"/>
          <a:ext cx="10054087" cy="6532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07" y="105509"/>
            <a:ext cx="1302589" cy="1130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647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21875594"/>
              </p:ext>
            </p:extLst>
          </p:nvPr>
        </p:nvGraphicFramePr>
        <p:xfrm>
          <a:off x="1932317" y="198408"/>
          <a:ext cx="10161917" cy="6659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483742"/>
            <a:ext cx="1932317" cy="499469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публикаций в журналах и изданиях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профессорско-преподавательского состава кафедр Академии психологии и педагогики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</a:t>
            </a:r>
            <a:endParaRPr lang="ru-RU" sz="2000" dirty="0"/>
          </a:p>
        </p:txBody>
      </p:sp>
      <p:pic>
        <p:nvPicPr>
          <p:cNvPr id="4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044" y="112144"/>
            <a:ext cx="1302589" cy="1130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9542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782515"/>
            <a:ext cx="2501660" cy="528417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Журналы, индексируемые в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опубликованы статьи ППС Академии психологии и педагогики в 2018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6770" y="595223"/>
            <a:ext cx="9691445" cy="6174853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Журналы, индексируемые в 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% от общего количества публикаций ППС АПП в 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(36,7):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turkish</a:t>
            </a: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 journal of design art and communication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статья в 2018 году)</a:t>
            </a: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(1,7%)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 Journal of  Language Teaching Methods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статьи в 2018 году) (3,5%)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Revista</a:t>
            </a: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Publicando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статья в 2018 году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(1,7%)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Slavic Review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статья в 2018 году)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(1,7%)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Cahiers du Monde </a:t>
            </a:r>
            <a:r>
              <a:rPr lang="en-US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Russe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статья в 2018 году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(1,7%)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Education and Information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статьи в 2018 году) (5,3%)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Laboratorium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журнал социальных исследований (1 статья в 2018 году)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(1,7%)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Медиаобразование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статьи в 2018 году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(3,5%)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психологический журнал (5 статей в 2018 году) (8,9%)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психология (1 статья в 2018 году)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(1,7%)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психология и общество (3 статьи в 2018 году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(5,3%)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Журналы, индексируемые в 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% от общего количества публикаций ППС АПП в 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(83,9):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Psychophysiology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(11 статей в 2018 году) (24,4%)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Social Studies Education Research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статья в 2018 году)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Q3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(2,2%)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Opcion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 статьи в 2018 году) (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Q3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(4,4%)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ASTRA SALVENSIS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 в 2018 году) (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Q4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(11,1%)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Behavioral Addictions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статьи в 2018 году)</a:t>
            </a: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(6,6%)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Cognitive Research in Science, Engineering and Education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статья в 2018 году) (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Q4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(2,2%)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journal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статья в 2018 году) (2,2%)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Revista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Espacios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статьи в 2018 году) (8,8%)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Pure and Applied Mathematics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статья в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 году) (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Q4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(2,2%)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Psychology in Russia: State of the Art (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статьи в 2018 году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(Q3)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(4,4%)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Psychology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статья в 2018 году) (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(2,2%)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Cognition and Emotion (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статья в 2018 году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(2,2%)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Learning and Change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статья в 2018 году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Q4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(2,2%)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Psychology Research and Behavior Management (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статья в 2018 году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Q1)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(2,2%)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Economics &amp; Sociology (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статья в 2018 году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(2,2%)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литературное обозрение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статья в 2018 году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(2,2%)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журнал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статья в 2018 году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Q4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(2,2%)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753364" y="0"/>
            <a:ext cx="5606961" cy="595223"/>
          </a:xfrm>
          <a:prstGeom prst="rect">
            <a:avLst/>
          </a:prstGeom>
          <a:noFill/>
        </p:spPr>
      </p:pic>
      <p:pic>
        <p:nvPicPr>
          <p:cNvPr id="5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306" y="105009"/>
            <a:ext cx="1302589" cy="1130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834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4294967295"/>
          </p:nvPr>
        </p:nvSpPr>
        <p:spPr>
          <a:xfrm>
            <a:off x="1768416" y="2035834"/>
            <a:ext cx="9816860" cy="4597879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«Социально-психологическая теоретико-эмпирическая модель исследования отношения 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этнолукизму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практики дискриминации на основе обыденных обозначений типов внешнего облика» (РФФИ № 16-36-00049-ОГН\18  внутренний номер 213-01-13/2016-01) Руководитель – В.А.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Лабунская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д.псх.н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профессор кафедры социальной психологии. Объем финансирования в 2018 году: 850000 руб.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психология внешнего облика: функции, значимость, удовлетворенность, обеспокоенность, интерпретации в межличностном и внутригрупповом взаимодействии в молодежной среде» (РНФ № 17-18-01260; внутренний номер 213-01-03/2017-2) Руководитель – В.А.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Лабунская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д.псх.н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профессор кафедры социальной психологии. Объем финансирования в 2018 году: 5000000 руб.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РФФИ № 17-36-00041. «Ценностно-смысловые отношения к взяточничеству у городской молодежи» (2017-2018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 Договор №17-36-00041-ОГН/18. Руководитель – С.Т.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Джанерьян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д.псх.н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профессор кафедры психологии личности и консультативной психологии. Объем финансирования в текущем году: 300000 руб.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РФ, РФФИ, РНФ.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– П.Н. Ермаков, д.б.н., Академик РАО, зав. кафедрой психофизиологии и клинической психологии. </a:t>
            </a:r>
            <a:endParaRPr lang="ru-RU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4" y="1493965"/>
            <a:ext cx="984739" cy="12089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1" y="4964211"/>
            <a:ext cx="1037492" cy="1275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8" y="3085706"/>
            <a:ext cx="1037492" cy="1345223"/>
          </a:xfrm>
          <a:prstGeom prst="rect">
            <a:avLst/>
          </a:prstGeom>
        </p:spPr>
      </p:pic>
      <p:pic>
        <p:nvPicPr>
          <p:cNvPr id="7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5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970617" y="0"/>
            <a:ext cx="5788853" cy="709027"/>
          </a:xfrm>
          <a:prstGeom prst="rect">
            <a:avLst/>
          </a:prstGeom>
          <a:noFill/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C2946A8E-B853-4D52-90FE-AFBEA148E828}"/>
              </a:ext>
            </a:extLst>
          </p:cNvPr>
          <p:cNvSpPr/>
          <p:nvPr/>
        </p:nvSpPr>
        <p:spPr>
          <a:xfrm>
            <a:off x="3542581" y="943580"/>
            <a:ext cx="5788853" cy="785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школы: национальное признание, грантовая поддержка</a:t>
            </a:r>
          </a:p>
        </p:txBody>
      </p:sp>
      <p:pic>
        <p:nvPicPr>
          <p:cNvPr id="10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078" y="206066"/>
            <a:ext cx="1302589" cy="1130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9102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128" y="681487"/>
            <a:ext cx="9803322" cy="9747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Гранты и научно-исследовательские проекты Академии психологии и педагогики в 2018 году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648" y="1656271"/>
            <a:ext cx="11861321" cy="5141343"/>
          </a:xfrm>
        </p:spPr>
        <p:txBody>
          <a:bodyPr>
            <a:normAutofit fontScale="62500" lnSpcReduction="20000"/>
          </a:bodyPr>
          <a:lstStyle/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РФФИ «Город институтов: собирая советский ядерный кластер (1950 – 1970е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)». Объем финансирования в текущем году: 250000 тыс. руб. Научный руководитель: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к.псх.н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кафедры социальной психологии Орлова Г.А.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 «Подготовка детей-сирот и детей, оставшихся без попечения родителей, с ограниченными возможностями здоровья к передаче на воспитание в семью и сопровождение замещающей семьи в условиях Центра помощи детям» (ППС кафедры образования и педагогических наук). Заказчик: Министерство общего и профессионального образования Ростовской области.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Научно-исследовательский проект «Становление профессиональных представлений личности в образовании» (ППС кафедры организационной и прикладной психологии образования). Заказчик: ДГТУ; МБУ ДО «Детская школа искусств им. Н.Е. Сорокина» п. Весёлый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Весёловского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р-на РО; МАДОУ д/с №7 г. Таганрог, МБУДО ТДМШ им. П.И. ЧАЙКОВСКОГО, г. Таганрог; МБУЗ ДС «Березка», г. Таганрог; ГКУСО РО «Таганрогский центр помощи детям» №5; МБОУ «Школа №87» г. Ростова-на-Дону; МБУ ДО Первомайского района г. Ростова-на-Дону «ДЮСШ № 6»; МБОУ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Малокаменская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ООШ Каменского р. РО; МАДОУ «Детский сад № 49» г. Ростова-на-Дону; ГБПОУ Краснодарского края «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полипрофильный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колледж»; ООО «Компьютер Инжиниринг»; МБДОУ г. Ростова-на-Дону «Детский сад №83»; МБОУ «Школа №101» г. Ростова-на-Дону; МБОУ СОШ №38 г. Таганрога; Сеть психологических центров и центров социальной реабилитации АНО «Независимость»; МБДОУ д/с №246 г. Ростова-на-Дону; ОШ «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ступеней №6» Покровского горсовета Донецкой обл., Украина; Дом детского творчества г. Зверево, РО; Лицей № 103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г.Ростова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-на-Дону; Детский клуб интеллектуального развития «Классик», г. Новороссийск; МБОУ «Школа 113» г. Ростова-на-Дону.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гранте «Сетевые лаборатории «Качество практик индивидуализации в дошкольном образовании» (ППС кафедры дошкольного образования). Заказчик: Организация: Некоммерческое партнерство по содействию в реализации образовательных программ «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сообщество».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970617" y="0"/>
            <a:ext cx="5788853" cy="709027"/>
          </a:xfrm>
          <a:prstGeom prst="rect">
            <a:avLst/>
          </a:prstGeom>
          <a:noFill/>
        </p:spPr>
      </p:pic>
      <p:pic>
        <p:nvPicPr>
          <p:cNvPr id="5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48" y="116457"/>
            <a:ext cx="1302589" cy="1130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7510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92" y="957532"/>
            <a:ext cx="10174258" cy="5779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Гранты Южного регионального научного центра РАО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9562" y="2087593"/>
            <a:ext cx="11516264" cy="4632384"/>
          </a:xfrm>
        </p:spPr>
        <p:txBody>
          <a:bodyPr>
            <a:normAutofit fontScale="62500" lnSpcReduction="20000"/>
          </a:bodyPr>
          <a:lstStyle/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Министерство образования и науки РФ, 2017-2019 гг., задание 25.3336.2017ПЧ по теме «Когнитивные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нейротехнологии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полиморфизм генов как механизм индивидуализации зрительного восприятия», руководитель д.б.н., профессор, Академик РАО Ермаков П.Н. – 3835400 руб.  (2018)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Заказчик: Министерство образования и науки РФ, 2017-2018 гг., задание Обзн0706/18-08-РА «Информационно-психологическое сопровождение и администрирование порталов и сайтов антитеррористической направленности как технологии противодействия идеологии экстремизма и терроризма в молодежной среде», руководитель д.б.н., профессор, Академик РАО Ермаков П.Н. – 4000000 руб. (2018)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Заказчик: ЮФУ 2017-2019, Вн-Гр-07/2017-01 «Разработка технологий инициации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смыслообразования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компонента современных коммуникативных систем с целью обеспечения информационной безопасности в сети Интернет», руководитель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д.псх.н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профессор Абакумова И.В. – 2000000 руб. (2018)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Заказчик: Российский научный фонд, 2016-2018 гг., проект 213.01-03/2016-4 РНФ «Агрессивные и враждебные поведенческие стратегии у лиц с разными ДНК-маркерами», руководитель д.б.н., профессор, Академик РАО Ермаков П.Н. – 4000000 руб. (2018) 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Заказчик: Российский фонд фундаментальных исследований, 2018-2020 гг., задание № РФФИ/18-18-РА «Механизмы формирования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смысложизненных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стратегий у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созависимых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технологии преодоления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созависимого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в молодежной среде (наркотические, алкогольные и игровые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аддикции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)», руководитель д.б.н., профессор, Академик РАО Ермаков П.Н. – 700000 руб. (2018 г.)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грант – Фонд научного руководителя: объем финансирования в 2018 году -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2633714 руб.</a:t>
            </a:r>
            <a:endParaRPr lang="ru-RU" sz="25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970617" y="0"/>
            <a:ext cx="5788853" cy="709027"/>
          </a:xfrm>
          <a:prstGeom prst="rect">
            <a:avLst/>
          </a:prstGeom>
          <a:noFill/>
        </p:spPr>
      </p:pic>
      <p:pic>
        <p:nvPicPr>
          <p:cNvPr id="5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078" y="112144"/>
            <a:ext cx="1302589" cy="1130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304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030" y="819509"/>
            <a:ext cx="9645770" cy="6987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научных трендов (на примере социальной психологии)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SciVal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787870" y="10611"/>
            <a:ext cx="5788853" cy="709027"/>
          </a:xfrm>
          <a:prstGeom prst="rect">
            <a:avLst/>
          </a:prstGeom>
          <a:noFill/>
        </p:spPr>
      </p:pic>
      <p:pic>
        <p:nvPicPr>
          <p:cNvPr id="5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41" y="388189"/>
            <a:ext cx="1302589" cy="1130060"/>
          </a:xfrm>
          <a:prstGeom prst="rect">
            <a:avLst/>
          </a:prstGeom>
          <a:noFill/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9344" y="1518249"/>
            <a:ext cx="11067690" cy="522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0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128" y="681487"/>
            <a:ext cx="9803322" cy="9747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российских и зарубежных конференциях, научные командировки ППС Академии психологии и педагогики в 2018 году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2309" y="1820174"/>
            <a:ext cx="11499012" cy="4761781"/>
          </a:xfrm>
        </p:spPr>
        <p:txBody>
          <a:bodyPr>
            <a:normAutofit fontScale="70000" lnSpcReduction="20000"/>
          </a:bodyPr>
          <a:lstStyle/>
          <a:p>
            <a:endParaRPr lang="ru-RU" b="1" dirty="0"/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Фестиваль науки (г. Москва, 12-14.10.2018)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«Управление инновационными процессами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организации», парк науки и искусства «Сириус» (г. Сочи, 30.10-02.11.2019)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юбилейная научно-практическая конференция с международным участием «Феноменология развития и бытия личности» в честь 30-летия кафедры психологии развития личности МПГУ и 25-летия журнала «Развитие личности» (г. Москва, 19-21.11.2018)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научная конференция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Ананьевские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чтения – 2018 Психология личности: традиции и современность» (г. Санкт-Петербург, 23-26 октября 2018)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юбилейная  научная конференция, посвященная 45-летию лаборатории социальной и экономической психологии ИП РАН «Проблемы социальной и экономической психологии: итоги и перспективы исследований»                      (г. Москва, 07.12.2018)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Международная конференция «Воспитание и обучение детей младшего возраста» (г. Москва, 16-20 мая 2018)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«Психология человека как субъекта познания, общения и деятельности», посвященная 85-летию со дня рождения А.В.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Брушлинского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О.К. Тихомирова (г. Москва, 22-23 ноября 2018)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EFPTA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Reykjavik, Island, 12-15 April 2018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Congress IOP2020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(Лукка, Италия)</a:t>
            </a:r>
          </a:p>
          <a:p>
            <a:endParaRPr lang="ru-RU" dirty="0"/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970617" y="0"/>
            <a:ext cx="5788853" cy="709027"/>
          </a:xfrm>
          <a:prstGeom prst="rect">
            <a:avLst/>
          </a:prstGeom>
          <a:noFill/>
        </p:spPr>
      </p:pic>
      <p:pic>
        <p:nvPicPr>
          <p:cNvPr id="5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48" y="116457"/>
            <a:ext cx="1302589" cy="1130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3114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128" y="681487"/>
            <a:ext cx="9803322" cy="37507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Развивающиеся проекты Академии психологии и педагогики в 2018 году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6045" y="1404105"/>
            <a:ext cx="11516264" cy="1382228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поддержана заявка на грант РФФИ 19-013-00393 «Идентичность и организационное поведение сотрудников: многоуровневый анализ». Научный руководитель: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д.псх.н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зав. кафедрой психологии управления и юридической психологии А.В. Сидоренков.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«Всероссийский родительский педагогический тест» (РИД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к.псх.н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Л.А. Зайцевой, кафедр психологии личности и консультативной психологии и кафедры дошкольного образования, будет оформлен в 2019 году)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970617" y="0"/>
            <a:ext cx="5788853" cy="709027"/>
          </a:xfrm>
          <a:prstGeom prst="rect">
            <a:avLst/>
          </a:prstGeom>
          <a:noFill/>
        </p:spPr>
      </p:pic>
      <p:pic>
        <p:nvPicPr>
          <p:cNvPr id="5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48" y="116457"/>
            <a:ext cx="1302589" cy="113006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3F519D-C67E-43D6-9A71-F00352C1F2EF}"/>
              </a:ext>
            </a:extLst>
          </p:cNvPr>
          <p:cNvSpPr txBox="1"/>
          <p:nvPr/>
        </p:nvSpPr>
        <p:spPr>
          <a:xfrm>
            <a:off x="4024615" y="3133873"/>
            <a:ext cx="420638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Развивающиеся направления, научно-исследовательские заделы: 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63C5940D-4F63-4DD7-BF7A-9A23238B3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6049238"/>
              </p:ext>
            </p:extLst>
          </p:nvPr>
        </p:nvGraphicFramePr>
        <p:xfrm>
          <a:off x="3544977" y="4004633"/>
          <a:ext cx="4978400" cy="207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3876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128" y="871268"/>
            <a:ext cx="9803322" cy="104976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РИД (программы для ЭВМ, базы данных) Академии психологии и педагогики в 2018 году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6045" y="2458527"/>
            <a:ext cx="11516264" cy="2950235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выявления предикторов зависимостей в молодежной среде  (программа для ЭВМ)  РИД №201861276 (Л.В.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М.Б.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Ингерлейб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Д.В. Воронцов)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для ЭВМ: Программа выявления интегрального показателя индивидуального человеческого капитала студента (ИПИЧКС). РИД № 2018619205 (С.В. Котов, А.Л. Блохин)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 «Индивидуальный человеческий капитал студента». РИД №2018621264 (С.В. Котов, А.Л. Блохин)</a:t>
            </a:r>
          </a:p>
        </p:txBody>
      </p:sp>
      <p:pic>
        <p:nvPicPr>
          <p:cNvPr id="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970617" y="0"/>
            <a:ext cx="5788853" cy="709027"/>
          </a:xfrm>
          <a:prstGeom prst="rect">
            <a:avLst/>
          </a:prstGeom>
          <a:noFill/>
        </p:spPr>
      </p:pic>
      <p:pic>
        <p:nvPicPr>
          <p:cNvPr id="5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48" y="116457"/>
            <a:ext cx="1302589" cy="1130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1703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810884"/>
            <a:ext cx="10515600" cy="6728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научно-исследовательской инфраструктуры, научно-исследовательские лаборатории Академии психологии и педагогики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dirty="0"/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319176" y="1708031"/>
            <a:ext cx="11576649" cy="5081708"/>
          </a:xfrm>
        </p:spPr>
        <p:txBody>
          <a:bodyPr>
            <a:normAutofit fontScale="92500"/>
          </a:bodyPr>
          <a:lstStyle/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Научно-образовательный центр «Исследование современных технологий в образовании и карьере» «ИСТОК»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Научно-образовательный центр «Педагогические технологии.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Тьюторство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НОЦ «Южно-Российский центр духовно-нравственного воспитания детей и молодежи»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НОЦ «Центр когнитивных исследований поликультурного и полиэтнического образовательного пространства»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когнитивной психофизиологии и экспериментальной психологии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лаборатория социальной психологии внешнего облика 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средств гранта РНФ)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лаборатория «Междисциплинарные и когнитивные исследования одаренности»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 студенческих научных обществ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инфраструктура Академии психологии и педагогики обновлена на 23%, включает следующее оборудование: ПК, оргтехнику, мультимедийное оборудование, видеокамеры,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айтрекеры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устройство психофизиологического тестирования, комплекс электрофизиологического оборудования, БОС-оборудование, модуль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полиграфологического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обследования,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электроэнцефалографы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т.д., ― а также соответствующие программные комплексы</a:t>
            </a:r>
          </a:p>
          <a:p>
            <a:endParaRPr lang="ru-RU" dirty="0"/>
          </a:p>
        </p:txBody>
      </p:sp>
      <p:pic>
        <p:nvPicPr>
          <p:cNvPr id="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970617" y="0"/>
            <a:ext cx="5788853" cy="709027"/>
          </a:xfrm>
          <a:prstGeom prst="rect">
            <a:avLst/>
          </a:prstGeom>
          <a:noFill/>
        </p:spPr>
      </p:pic>
      <p:pic>
        <p:nvPicPr>
          <p:cNvPr id="5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814" y="143997"/>
            <a:ext cx="1302589" cy="1130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1641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128" y="681487"/>
            <a:ext cx="9803322" cy="8367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 Академии психологии и педагогики в 2018 году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7418" y="1518249"/>
            <a:ext cx="11507639" cy="527936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проект с EHESS и CNRS,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France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Gouverner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gouverner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(2017-2018) (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Gregory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Dufloe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Larissa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Zakharova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индивидуальный проект в рамках коллективного: «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Secrecy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inscription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(Орлова Г.А.)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Concordia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Montreal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Приглашение визит-профессора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Borokhovski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E.F. Чтение курса лекций по факультативному предмету «Методология и практика мета-аналитических исследований в социальных науках» (для студентов направления подготовки 37.03.01 Психология (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курс 4, очная), 37.04.01 Психология (магистратура, курс 1 и 2, очная) и 37.07.01 Психологические науки (аспирантура, 1-3 курсы), специальности 37.05.01 Клиническая психология (5 и 6 курсы, очная) (Сидоренков А.В.)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эксперта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Dr. Lazar V.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Stosic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Editor in chief International Journal of Cognitive Research in Science, Engineering and Education (IJCRSEE)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(Габдулина Л.И.)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редколлегии Вестника Донецкого национального университета. Серия Д: Филология и психология (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г.Донецк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Джанерьян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С.Т.,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Лабунская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В.А., Сидоренков А.В.)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редколлегии журнала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Topos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(Вильнюс, входит в базу EBSCO) (Орлова Г.А.)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 журнала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Journal of Cognitive Research in Science, Engineering and Education (IJCRSEE) (Scopus)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(Бакаева И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редакционной коллегии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Journal of Social Studies Education Research (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индексируется в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Scopus)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Чигишева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О.П.)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Визит-профессор Оксфордского университета (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Чигишева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О.П.)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Визит-профессор Карлова университета в Праге (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Галустян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О.В.)</a:t>
            </a:r>
          </a:p>
        </p:txBody>
      </p:sp>
      <p:pic>
        <p:nvPicPr>
          <p:cNvPr id="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970617" y="0"/>
            <a:ext cx="5788853" cy="709027"/>
          </a:xfrm>
          <a:prstGeom prst="rect">
            <a:avLst/>
          </a:prstGeom>
          <a:noFill/>
        </p:spPr>
      </p:pic>
      <p:pic>
        <p:nvPicPr>
          <p:cNvPr id="5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48" y="116457"/>
            <a:ext cx="1302589" cy="1130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0883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810884"/>
            <a:ext cx="10515600" cy="67285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Системные результаты 2018 года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dirty="0"/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970617" y="0"/>
            <a:ext cx="5788853" cy="709027"/>
          </a:xfrm>
          <a:prstGeom prst="rect">
            <a:avLst/>
          </a:prstGeom>
          <a:noFill/>
        </p:spPr>
      </p:pic>
      <p:pic>
        <p:nvPicPr>
          <p:cNvPr id="5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814" y="143997"/>
            <a:ext cx="1302589" cy="1130060"/>
          </a:xfrm>
          <a:prstGeom prst="rect">
            <a:avLst/>
          </a:prstGeom>
          <a:noFill/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D442DD05-29C7-456B-90FC-08353DE563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27783"/>
              </p:ext>
            </p:extLst>
          </p:nvPr>
        </p:nvGraphicFramePr>
        <p:xfrm>
          <a:off x="353085" y="1585600"/>
          <a:ext cx="11516007" cy="5128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3139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810884"/>
            <a:ext cx="10515600" cy="67285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2018 года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dirty="0"/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970617" y="0"/>
            <a:ext cx="5788853" cy="709027"/>
          </a:xfrm>
          <a:prstGeom prst="rect">
            <a:avLst/>
          </a:prstGeom>
          <a:noFill/>
        </p:spPr>
      </p:pic>
      <p:pic>
        <p:nvPicPr>
          <p:cNvPr id="5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814" y="143997"/>
            <a:ext cx="1302589" cy="1130060"/>
          </a:xfrm>
          <a:prstGeom prst="rect">
            <a:avLst/>
          </a:prstGeom>
          <a:noFill/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D442DD05-29C7-456B-90FC-08353DE563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456313"/>
              </p:ext>
            </p:extLst>
          </p:nvPr>
        </p:nvGraphicFramePr>
        <p:xfrm>
          <a:off x="353085" y="1585600"/>
          <a:ext cx="11516007" cy="5128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6875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128" y="802257"/>
            <a:ext cx="9803322" cy="11041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финансовые механизмы и организационные формы развития и поддержки научно-исследовательской деятельности в Академии психологии и педагогики (проект):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7970" y="1906437"/>
            <a:ext cx="11188461" cy="482216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Заслушав и обсудив доклад координатора научно-исследовательской деятельности АПП, доцента кафедры социальной психологии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В.Д.Альперович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Ученый совет Академии психологии и педагогики ЮФУ постановил: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применение инструмента стимулирующих выплат по результатам публикации статей, индексируемых в журналах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средств Программы развития АПП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конкурс на получение внутренних грантов Академии психологии и педагогики на поддержку создания РИД (получение свидетельств и патентов на аппаратно-программные комплексы и др.), из средств Программы развития АПП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механизмы поддержки научно-исследовательских групп для разработки «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задельной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тематики для последующих заявок на гранты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 обсудить на заседании Ученого совета АПП вопрос о подготовке кадров высшей квалификации в аспирантуре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 провести мониторинг и заслушать на кадровой комиссии АПП отчет о результатах НИР руководителей научных содержанием программ магистратуры </a:t>
            </a:r>
          </a:p>
          <a:p>
            <a:pPr indent="4500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программу организационной, инфраструктурной и финансовой поддержки научных журналов</a:t>
            </a:r>
          </a:p>
        </p:txBody>
      </p:sp>
      <p:pic>
        <p:nvPicPr>
          <p:cNvPr id="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970617" y="0"/>
            <a:ext cx="5788853" cy="709027"/>
          </a:xfrm>
          <a:prstGeom prst="rect">
            <a:avLst/>
          </a:prstGeom>
          <a:noFill/>
        </p:spPr>
      </p:pic>
      <p:pic>
        <p:nvPicPr>
          <p:cNvPr id="5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48" y="116457"/>
            <a:ext cx="1302589" cy="1130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1721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669" y="365125"/>
            <a:ext cx="11043139" cy="602688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Альперович Валерия Дмитриевна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к.псх.н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координатор по НИД,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социальной психологии 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Академии психологии и педагогики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Южного федерального университета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alper@sfedu.ru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89034358012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41" y="388189"/>
            <a:ext cx="1302589" cy="1130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49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030" y="819509"/>
            <a:ext cx="9645770" cy="6987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научных трендов (на примере клинической психологии)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SciVal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787870" y="10611"/>
            <a:ext cx="5788853" cy="709027"/>
          </a:xfrm>
          <a:prstGeom prst="rect">
            <a:avLst/>
          </a:prstGeom>
          <a:noFill/>
        </p:spPr>
      </p:pic>
      <p:pic>
        <p:nvPicPr>
          <p:cNvPr id="5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41" y="388189"/>
            <a:ext cx="1302589" cy="1130060"/>
          </a:xfrm>
          <a:prstGeom prst="rect">
            <a:avLst/>
          </a:prstGeom>
          <a:noFill/>
        </p:spPr>
      </p:pic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7584" y="1618120"/>
            <a:ext cx="11326483" cy="51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19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030" y="819509"/>
            <a:ext cx="9645770" cy="69874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научных трендов (на примере педагогики)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SciVal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787870" y="10611"/>
            <a:ext cx="5788853" cy="709027"/>
          </a:xfrm>
          <a:prstGeom prst="rect">
            <a:avLst/>
          </a:prstGeom>
          <a:noFill/>
        </p:spPr>
      </p:pic>
      <p:pic>
        <p:nvPicPr>
          <p:cNvPr id="5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41" y="388189"/>
            <a:ext cx="1302589" cy="1130060"/>
          </a:xfrm>
          <a:prstGeom prst="rect">
            <a:avLst/>
          </a:prstGeom>
          <a:noFill/>
        </p:spPr>
      </p:pic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5826" y="1618120"/>
            <a:ext cx="11291978" cy="499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4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477320" y="-94890"/>
            <a:ext cx="5555202" cy="664234"/>
          </a:xfrm>
          <a:prstGeom prst="rect">
            <a:avLst/>
          </a:prstGeom>
          <a:noFill/>
        </p:spPr>
      </p:pic>
      <p:pic>
        <p:nvPicPr>
          <p:cNvPr id="3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936" y="146650"/>
            <a:ext cx="1302589" cy="113006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" y="1753318"/>
            <a:ext cx="1854678" cy="160020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психологических и педагогических исследований 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межкафедральное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</a:t>
            </a: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927509"/>
              </p:ext>
            </p:extLst>
          </p:nvPr>
        </p:nvGraphicFramePr>
        <p:xfrm>
          <a:off x="1759789" y="569344"/>
          <a:ext cx="10325819" cy="6408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0362">
                  <a:extLst>
                    <a:ext uri="{9D8B030D-6E8A-4147-A177-3AD203B41FA5}">
                      <a16:colId xmlns:a16="http://schemas.microsoft.com/office/drawing/2014/main" val="1727320521"/>
                    </a:ext>
                  </a:extLst>
                </a:gridCol>
                <a:gridCol w="3545457">
                  <a:extLst>
                    <a:ext uri="{9D8B030D-6E8A-4147-A177-3AD203B41FA5}">
                      <a16:colId xmlns:a16="http://schemas.microsoft.com/office/drawing/2014/main" val="3074445677"/>
                    </a:ext>
                  </a:extLst>
                </a:gridCol>
              </a:tblGrid>
              <a:tr h="3007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исследований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 кафедр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594690"/>
                  </a:ext>
                </a:extLst>
              </a:tr>
              <a:tr h="2632847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Психофизиология сенсорных и речевых систем у детей с ограниченными возможностями здоровья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Физиология различных видов деятельности в норме и в условиях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дизонтогенеза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Психофизиологические механизмы высших психических функций 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Психология когнитивных процессов: психофизиологические и психогенетические аспекты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Психофизиология творчества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Психофизиологические аспекты адаптации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Дифференциальная психофизиология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Функциональная асимметрия мозга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Психология спорта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Психология мотивации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Психофизиология творчества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Психофизиологические механизмы лжи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психология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Математическая психология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психофизиологии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клинической психологии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коррекционной педагогики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161489"/>
                  </a:ext>
                </a:extLst>
              </a:tr>
              <a:tr h="817091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Психологические аспекты управления и обеспечения эффективности профессиональной деятельности сотрудников и структурных подразделений в организациях и на предприятиях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Психологическое сопровождение служебной деятельности сотрудников правоохранительных органов и силовых структур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психологии управления и юридической психологии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597492"/>
                  </a:ext>
                </a:extLst>
              </a:tr>
              <a:tr h="2632847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Психолого-педагогические аспекты формирования системы противодействия идеологии терроризма и экстремизма, разработка и внедрение методов формирования толерантных отношений в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полиэтноконфессиональных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регионах РФ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психофизиологии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клинической психологии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социальной психологии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психологии личности и консультативной психологии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общей и педагогической психологии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начального образования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дошкольного образования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психологии образования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организационной и прикладной психологии образования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образования и педагогических наук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148229"/>
                  </a:ext>
                </a:extLst>
              </a:tr>
            </a:tbl>
          </a:graphicData>
        </a:graphic>
      </p:graphicFrame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" y="3353518"/>
            <a:ext cx="1673524" cy="2515469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Академии психологии и педагогики в 2018 году</a:t>
            </a:r>
          </a:p>
        </p:txBody>
      </p:sp>
    </p:spTree>
    <p:extLst>
      <p:ext uri="{BB962C8B-B14F-4D97-AF65-F5344CB8AC3E}">
        <p14:creationId xmlns:p14="http://schemas.microsoft.com/office/powerpoint/2010/main" val="9847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477320" y="-94890"/>
            <a:ext cx="5555202" cy="664234"/>
          </a:xfrm>
          <a:prstGeom prst="rect">
            <a:avLst/>
          </a:prstGeom>
          <a:noFill/>
        </p:spPr>
      </p:pic>
      <p:pic>
        <p:nvPicPr>
          <p:cNvPr id="3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936" y="146650"/>
            <a:ext cx="1302589" cy="113006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" y="1753318"/>
            <a:ext cx="1854678" cy="160020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психологических и педагогических исследований 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межкафедральное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</a:t>
            </a: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019723"/>
              </p:ext>
            </p:extLst>
          </p:nvPr>
        </p:nvGraphicFramePr>
        <p:xfrm>
          <a:off x="2018581" y="569344"/>
          <a:ext cx="9704717" cy="620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2520">
                  <a:extLst>
                    <a:ext uri="{9D8B030D-6E8A-4147-A177-3AD203B41FA5}">
                      <a16:colId xmlns:a16="http://schemas.microsoft.com/office/drawing/2014/main" val="1727320521"/>
                    </a:ext>
                  </a:extLst>
                </a:gridCol>
                <a:gridCol w="3332197">
                  <a:extLst>
                    <a:ext uri="{9D8B030D-6E8A-4147-A177-3AD203B41FA5}">
                      <a16:colId xmlns:a16="http://schemas.microsoft.com/office/drawing/2014/main" val="3074445677"/>
                    </a:ext>
                  </a:extLst>
                </a:gridCol>
              </a:tblGrid>
              <a:tr h="2629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исследований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 кафедр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594690"/>
                  </a:ext>
                </a:extLst>
              </a:tr>
              <a:tr h="394391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Социально-психологические механизмы трансформации представлений о Другом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психология внешнего облика в ситуациях межэтнического взаимодействия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Социально-психологические факторы затрудненного и конфликтного взаимодействия в разных социальных контекстах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Конструирование сексуальной привлекательности и гендерной идентичности личности в общении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Психология личности в стрессовых и экстремальных ситуациях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Психология самовыражения личности в общении и творчестве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Трансдисциплинарные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дискурсивные исследования социальности и социального взаимодействия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психология общения и внешнего облика человека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Привлекательность внешнего облика человека в различных социальных контекстах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внешнего облика в зависимости от субъективного благополучия и удовлетворенности жизнью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Самореализация личности в различных сферах жизнедеятельности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Онтопсихология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общения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Социально-психологические факторы формирования отношения к Другому в различных ситуациях взаимодействия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Социально-психологические факторы и механизмы восприятия возраста в процессе общения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Психология семейных отношений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социальной психологии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психологии личности и консультативной психологии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161489"/>
                  </a:ext>
                </a:extLst>
              </a:tr>
              <a:tr h="181439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Личность в культуре и образовании: психологическое сопровождение, развитие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социализация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психологии развития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78739"/>
                  </a:ext>
                </a:extLst>
              </a:tr>
            </a:tbl>
          </a:graphicData>
        </a:graphic>
      </p:graphicFrame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" y="3353518"/>
            <a:ext cx="1673524" cy="2515469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Академии психологии и педагогики в 2018 году 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2751701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477320" y="-94890"/>
            <a:ext cx="5184265" cy="517584"/>
          </a:xfrm>
          <a:prstGeom prst="rect">
            <a:avLst/>
          </a:prstGeom>
          <a:noFill/>
        </p:spPr>
      </p:pic>
      <p:pic>
        <p:nvPicPr>
          <p:cNvPr id="3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144" y="73326"/>
            <a:ext cx="1302589" cy="113006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" y="1753318"/>
            <a:ext cx="1854678" cy="160020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психологических и педагогических исследований 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межкафедральное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</a:t>
            </a: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847891"/>
              </p:ext>
            </p:extLst>
          </p:nvPr>
        </p:nvGraphicFramePr>
        <p:xfrm>
          <a:off x="1759788" y="422694"/>
          <a:ext cx="10343071" cy="6435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0642">
                  <a:extLst>
                    <a:ext uri="{9D8B030D-6E8A-4147-A177-3AD203B41FA5}">
                      <a16:colId xmlns:a16="http://schemas.microsoft.com/office/drawing/2014/main" val="1727320521"/>
                    </a:ext>
                  </a:extLst>
                </a:gridCol>
                <a:gridCol w="2622429">
                  <a:extLst>
                    <a:ext uri="{9D8B030D-6E8A-4147-A177-3AD203B41FA5}">
                      <a16:colId xmlns:a16="http://schemas.microsoft.com/office/drawing/2014/main" val="3074445677"/>
                    </a:ext>
                  </a:extLst>
                </a:gridCol>
              </a:tblGrid>
              <a:tr h="2758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исследований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 кафедр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594690"/>
                  </a:ext>
                </a:extLst>
              </a:tr>
              <a:tr h="2114665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Социокультурная динамика трансформационных процессов в системе профессионального образования.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Проблемы, состояние и прогнозы развития отечественной и зарубежной  дидактики.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Педагогика и психология высшего образования.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Качество высшего образования.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Дистанционное образование.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Инновационные процессы в педагогике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Кластерный подход к организации инновационных проектов в сфере общего и высшего образования 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Профильная психолого-педагогическая подготовка старшеклассников в условиях образовательного кластера ЮФУ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Профессиональные представления в процессе образования и практической деятельности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Профессионально-педагогическое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образования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педагогических наук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психологии образования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организационной и прикладной психологии образования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технологии и профессионально-педагогического образования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161489"/>
                  </a:ext>
                </a:extLst>
              </a:tr>
              <a:tr h="1563014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Теории и технологии дошкольного образования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Теоретико-методологические основы обеспечения качества подготовки педагогов дошкольного профиля в ВУЗе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Социально-педагогические проблемы современной сельской школы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Становление, развитие, история и регионализация образования на Юге России.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Преемственность образовательного процесса в системе дошкольного, начального и среднего школьного звена как условие личностно-ориентированного образования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Технологии образования и развития ребенка младшего школьного возраста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Первичная профилактика зависимостей в образовании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начального образования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дошкольного образования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597492"/>
                  </a:ext>
                </a:extLst>
              </a:tr>
              <a:tr h="1771032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Методология и методика инклюзивного образования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Психолого-педагогическое сопровождение детей с ограниченными возможностями здоровья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Профилактика проблемного поведения детей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Профессиональное самоопределение лиц с проблемами развития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Социализация лиц с ограниченными возможностями здоровья в процессе образования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Психолого-педагогические методы диагностики и коррекции в специальном и инклюзивном образовании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Специальные школы и дошкольные учреждения для детей с тяжелыми нарушениями речи. Логопедические пункты. Логопедия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Обучение инвалидов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психологии образования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инклюзивного образования и социально-педагогической реабилитации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коррекционной педагогики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148229"/>
                  </a:ext>
                </a:extLst>
              </a:tr>
              <a:tr h="710767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Психология развития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Возрастная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психология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Общая психология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психологии развития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общей и педагогической психологии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392026"/>
                  </a:ext>
                </a:extLst>
              </a:tr>
            </a:tbl>
          </a:graphicData>
        </a:graphic>
      </p:graphicFrame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" y="3353518"/>
            <a:ext cx="1673524" cy="2515469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Академии психологии и педагогики в 2018 году 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147525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75116" y="726663"/>
            <a:ext cx="10716883" cy="343011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научно-исследовательской и инновационной деятельности Академии психологии и педагогики в 2018 году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470054"/>
              </p:ext>
            </p:extLst>
          </p:nvPr>
        </p:nvGraphicFramePr>
        <p:xfrm>
          <a:off x="0" y="1382268"/>
          <a:ext cx="12192001" cy="54757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27079">
                  <a:extLst>
                    <a:ext uri="{9D8B030D-6E8A-4147-A177-3AD203B41FA5}">
                      <a16:colId xmlns:a16="http://schemas.microsoft.com/office/drawing/2014/main" val="1545520352"/>
                    </a:ext>
                  </a:extLst>
                </a:gridCol>
                <a:gridCol w="1043796">
                  <a:extLst>
                    <a:ext uri="{9D8B030D-6E8A-4147-A177-3AD203B41FA5}">
                      <a16:colId xmlns:a16="http://schemas.microsoft.com/office/drawing/2014/main" val="3571918507"/>
                    </a:ext>
                  </a:extLst>
                </a:gridCol>
                <a:gridCol w="1521126">
                  <a:extLst>
                    <a:ext uri="{9D8B030D-6E8A-4147-A177-3AD203B41FA5}">
                      <a16:colId xmlns:a16="http://schemas.microsoft.com/office/drawing/2014/main" val="951324602"/>
                    </a:ext>
                  </a:extLst>
                </a:gridCol>
              </a:tblGrid>
              <a:tr h="68585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83880"/>
                  </a:ext>
                </a:extLst>
              </a:tr>
              <a:tr h="28577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публикаций в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 of Science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754986"/>
                  </a:ext>
                </a:extLst>
              </a:tr>
              <a:tr h="285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публикаций в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97075"/>
                  </a:ext>
                </a:extLst>
              </a:tr>
              <a:tr h="440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публикаций, индексируемых в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 of Science</a:t>
                      </a:r>
                      <a:r>
                        <a:rPr lang="ru-RU" sz="12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в расчете на 100 научно-педагогических работников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32287"/>
                  </a:ext>
                </a:extLst>
              </a:tr>
              <a:tr h="440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публикаций, индексируемых в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2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расчете на 100 научно-педагогических работников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848083"/>
                  </a:ext>
                </a:extLst>
              </a:tr>
              <a:tr h="285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цитирований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публикаций, изданных за последние 5 лет, в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 of Science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3922"/>
                  </a:ext>
                </a:extLst>
              </a:tr>
              <a:tr h="285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цитирований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публикаций, изданных за последние 5 лет, в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719252"/>
                  </a:ext>
                </a:extLst>
              </a:tr>
              <a:tr h="485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цитирований публикаций, изданных за последние 5 лет,</a:t>
                      </a:r>
                      <a:r>
                        <a:rPr lang="ru-RU" sz="12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индексируемых в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 of Science</a:t>
                      </a:r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расчете на 100 научно-педагогических работников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750125"/>
                  </a:ext>
                </a:extLst>
              </a:tr>
              <a:tr h="485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цитирований публикаций, изданных за последние 5 лет,</a:t>
                      </a:r>
                      <a:r>
                        <a:rPr lang="ru-RU" sz="12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индексируемых в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расчете на 100 научно-педагогических работников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63169"/>
                  </a:ext>
                </a:extLst>
              </a:tr>
              <a:tr h="285772"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2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НИОКР АПП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761591"/>
                  </a:ext>
                </a:extLst>
              </a:tr>
              <a:tr h="285772"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2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НИОКР АПП на 1 НПР 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771439"/>
                  </a:ext>
                </a:extLst>
              </a:tr>
              <a:tr h="285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2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НИОКР АПП (совместно с Южным региональным научным центром РАО)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23598,71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169601"/>
                  </a:ext>
                </a:extLst>
              </a:tr>
              <a:tr h="285772"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2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НИОКР АПП на 1 НПР (совместно с Южным региональным научным центром РАО)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lang="ru-RU" sz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740436"/>
                  </a:ext>
                </a:extLst>
              </a:tr>
              <a:tr h="6176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результатов интеллектуальной деятельности (программ для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ЭВМ и баз данных)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86139"/>
                  </a:ext>
                </a:extLst>
              </a:tr>
            </a:tbl>
          </a:graphicData>
        </a:graphic>
      </p:graphicFrame>
      <p:pic>
        <p:nvPicPr>
          <p:cNvPr id="5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477320" y="-94890"/>
            <a:ext cx="5555202" cy="664234"/>
          </a:xfrm>
          <a:prstGeom prst="rect">
            <a:avLst/>
          </a:prstGeom>
          <a:noFill/>
        </p:spPr>
      </p:pic>
      <p:pic>
        <p:nvPicPr>
          <p:cNvPr id="6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17" y="94889"/>
            <a:ext cx="1302589" cy="1130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1431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06106" y="834446"/>
            <a:ext cx="10403456" cy="5693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научно-исследовательской и инновационной деятельности Академии психологии и педагогики в 2018 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991391"/>
              </p:ext>
            </p:extLst>
          </p:nvPr>
        </p:nvGraphicFramePr>
        <p:xfrm>
          <a:off x="103517" y="1490051"/>
          <a:ext cx="11944930" cy="5162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65797">
                  <a:extLst>
                    <a:ext uri="{9D8B030D-6E8A-4147-A177-3AD203B41FA5}">
                      <a16:colId xmlns:a16="http://schemas.microsoft.com/office/drawing/2014/main" val="1545520352"/>
                    </a:ext>
                  </a:extLst>
                </a:gridCol>
                <a:gridCol w="1095619">
                  <a:extLst>
                    <a:ext uri="{9D8B030D-6E8A-4147-A177-3AD203B41FA5}">
                      <a16:colId xmlns:a16="http://schemas.microsoft.com/office/drawing/2014/main" val="3571918507"/>
                    </a:ext>
                  </a:extLst>
                </a:gridCol>
                <a:gridCol w="1683514">
                  <a:extLst>
                    <a:ext uri="{9D8B030D-6E8A-4147-A177-3AD203B41FA5}">
                      <a16:colId xmlns:a16="http://schemas.microsoft.com/office/drawing/2014/main" val="166229999"/>
                    </a:ext>
                  </a:extLst>
                </a:gridCol>
              </a:tblGrid>
              <a:tr h="92634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83880"/>
                  </a:ext>
                </a:extLst>
              </a:tr>
              <a:tr h="53152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научных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статей: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опубликованных в зарубежных изданиях (9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опубликованных в российских изданиях (401)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78663"/>
                  </a:ext>
                </a:extLst>
              </a:tr>
              <a:tr h="6074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монографий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26+17 глав в коллективных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монографиях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867923"/>
                  </a:ext>
                </a:extLst>
              </a:tr>
              <a:tr h="370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статей в журналах,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одобренных ВАК РФ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32287"/>
                  </a:ext>
                </a:extLst>
              </a:tr>
              <a:tr h="370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статей в журналах и изданиях, зарегистрированных в системе РИНЦ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848083"/>
                  </a:ext>
                </a:extLst>
              </a:tr>
              <a:tr h="37053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учебников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учебных пособий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3922"/>
                  </a:ext>
                </a:extLst>
              </a:tr>
              <a:tr h="5982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Конференции, в которых участвовал ППС Академии психологии и педагогики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(70)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Всероссийские и региональные (71)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77807"/>
                  </a:ext>
                </a:extLst>
              </a:tr>
              <a:tr h="120424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Конференции, организованные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ППС Академии психологии и педагогики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и с международным участием (2)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Всероссийские (9)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(15)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06929"/>
                  </a:ext>
                </a:extLst>
              </a:tr>
            </a:tbl>
          </a:graphicData>
        </a:graphic>
      </p:graphicFrame>
      <p:pic>
        <p:nvPicPr>
          <p:cNvPr id="5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477320" y="-94890"/>
            <a:ext cx="5555202" cy="664234"/>
          </a:xfrm>
          <a:prstGeom prst="rect">
            <a:avLst/>
          </a:prstGeom>
          <a:noFill/>
        </p:spPr>
      </p:pic>
      <p:pic>
        <p:nvPicPr>
          <p:cNvPr id="6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17" y="94889"/>
            <a:ext cx="1302589" cy="1130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5482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2096</TotalTime>
  <Words>3480</Words>
  <Application>Microsoft Office PowerPoint</Application>
  <PresentationFormat>Широкоэкранный</PresentationFormat>
  <Paragraphs>320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Тема Office</vt:lpstr>
      <vt:lpstr>   Отчет о научно-исследовательской и инновационной деятельности Академии психологии и педагогики Южного федерального университета в 2019 году</vt:lpstr>
      <vt:lpstr>Анализ научных трендов (на примере социальной психологии) SciVal</vt:lpstr>
      <vt:lpstr>Анализ научных трендов (на примере клинической психологии) SciVal</vt:lpstr>
      <vt:lpstr>Анализ научных трендов (на примере педагогики) SciVal</vt:lpstr>
      <vt:lpstr>Направления психологических и педагогических исследований и межкафедральное взаимодействие</vt:lpstr>
      <vt:lpstr>Направления психологических и педагогических исследований и межкафедральное взаимодействие</vt:lpstr>
      <vt:lpstr>Направления психологических и педагогических исследований и межкафедральное взаимодействие</vt:lpstr>
      <vt:lpstr>         </vt:lpstr>
      <vt:lpstr>         </vt:lpstr>
      <vt:lpstr>Рост h-индексов профессорско-преподавательского состава Академии психологии и педагогики</vt:lpstr>
      <vt:lpstr>Рост количества публикаций профессорско-преподаватель-ского состава Академии психологии и педагогики</vt:lpstr>
      <vt:lpstr>Публикации ППС АПП в Scopus – «лидеры» цитирования в 2018 году </vt:lpstr>
      <vt:lpstr>Сотрудничество Академии психологии и педагогики с другими структурными подразделениями Южного федерального университета, российскими и зарубежными партнерами, предприятиями в 2018 году </vt:lpstr>
      <vt:lpstr>Количество публикаций в журналах и изданиях Web of Science профессорско-преподавательского состава кафедр Академии психологии и педагогики в 2018 году</vt:lpstr>
      <vt:lpstr>Количество публикаций в журналах и изданиях Scopus профессорско-преподавательского состава кафедр Академии психологии и педагогики в 2018 году</vt:lpstr>
      <vt:lpstr>Журналы, индексируемые в Web of Science и Scopus, в которых опубликованы статьи ППС Академии психологии и педагогики в 2018 году</vt:lpstr>
      <vt:lpstr>Презентация PowerPoint</vt:lpstr>
      <vt:lpstr>Гранты и научно-исследовательские проекты Академии психологии и педагогики в 2018 году</vt:lpstr>
      <vt:lpstr>Гранты Южного регионального научного центра РАО</vt:lpstr>
      <vt:lpstr>Участие в российских и зарубежных конференциях, научные командировки ППС Академии психологии и педагогики в 2018 году</vt:lpstr>
      <vt:lpstr>Развивающиеся проекты Академии психологии и педагогики в 2018 году</vt:lpstr>
      <vt:lpstr>РИД (программы для ЭВМ, базы данных) Академии психологии и педагогики в 2018 году</vt:lpstr>
      <vt:lpstr>Модернизация научно-исследовательской инфраструктуры, научно-исследовательские лаборатории Академии психологии и педагогики</vt:lpstr>
      <vt:lpstr>Международное сотрудничество Академии психологии и педагогики в 2018 году</vt:lpstr>
      <vt:lpstr>Системные результаты 2018 года</vt:lpstr>
      <vt:lpstr>Проблемы 2018 года</vt:lpstr>
      <vt:lpstr>Предполагаемые финансовые механизмы и организационные формы развития и поддержки научно-исследовательской деятельности в Академии психологии и педагогики (проект):</vt:lpstr>
      <vt:lpstr>Спасибо за внимание!  Альперович Валерия Дмитриевна к.псх.н., координатор по НИД,  доцент кафедры социальной психологии   Академии психологии и педагогики  Южного федерального университета alper@sfedu.ru 89034358012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ОБРАЗЫ «СВОИХ» И «ЧУЖИХ» ЛЮДЕЙ КАК ПАРТНЕРОВ ПО ОБЩЕНИЮ В МЕТАФОРАХ И НАРРАТИВАХ ЛИЧНОСТИ </dc:title>
  <dc:creator>Валерия</dc:creator>
  <cp:lastModifiedBy>Валерия</cp:lastModifiedBy>
  <cp:revision>358</cp:revision>
  <dcterms:created xsi:type="dcterms:W3CDTF">2017-04-12T18:04:16Z</dcterms:created>
  <dcterms:modified xsi:type="dcterms:W3CDTF">2019-01-30T06:19:35Z</dcterms:modified>
</cp:coreProperties>
</file>