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5A4CD-9B72-4E74-9B4F-639A1497D6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009CC7-EC67-450C-94AE-F8541C05EA38}">
      <dgm:prSet/>
      <dgm:spPr/>
      <dgm:t>
        <a:bodyPr/>
        <a:lstStyle/>
        <a:p>
          <a:r>
            <a:rPr lang="ru-RU"/>
            <a:t>потенциальные способности  не проявляясь в каком-либо виде деятельности, могут  проявиться при изменении соответствующих социальных условий</a:t>
          </a:r>
          <a:endParaRPr lang="en-US"/>
        </a:p>
      </dgm:t>
    </dgm:pt>
    <dgm:pt modelId="{65AD8DB2-9B19-4234-B509-F2315B43A04F}" type="parTrans" cxnId="{89261818-9B2F-4A56-A0DC-25E6B948621A}">
      <dgm:prSet/>
      <dgm:spPr/>
      <dgm:t>
        <a:bodyPr/>
        <a:lstStyle/>
        <a:p>
          <a:endParaRPr lang="en-US"/>
        </a:p>
      </dgm:t>
    </dgm:pt>
    <dgm:pt modelId="{C4521E6E-6B8F-43D0-957D-F7CF760FC342}" type="sibTrans" cxnId="{89261818-9B2F-4A56-A0DC-25E6B948621A}">
      <dgm:prSet/>
      <dgm:spPr/>
      <dgm:t>
        <a:bodyPr/>
        <a:lstStyle/>
        <a:p>
          <a:endParaRPr lang="en-US"/>
        </a:p>
      </dgm:t>
    </dgm:pt>
    <dgm:pt modelId="{45F85F31-22D8-4E07-B181-D9C1E49A543B}">
      <dgm:prSet/>
      <dgm:spPr/>
      <dgm:t>
        <a:bodyPr/>
        <a:lstStyle/>
        <a:p>
          <a:r>
            <a:rPr lang="ru-RU"/>
            <a:t>актуальные способности реализуются в  конкретном виде деятельности</a:t>
          </a:r>
          <a:endParaRPr lang="en-US"/>
        </a:p>
      </dgm:t>
    </dgm:pt>
    <dgm:pt modelId="{C8786150-D07F-4A64-8761-B91A728F70D1}" type="parTrans" cxnId="{815F1E2D-455E-44DD-92F5-ECD575051A2F}">
      <dgm:prSet/>
      <dgm:spPr/>
      <dgm:t>
        <a:bodyPr/>
        <a:lstStyle/>
        <a:p>
          <a:endParaRPr lang="en-US"/>
        </a:p>
      </dgm:t>
    </dgm:pt>
    <dgm:pt modelId="{388C1194-EDFD-4C78-9A5F-9F1A8B0FADBF}" type="sibTrans" cxnId="{815F1E2D-455E-44DD-92F5-ECD575051A2F}">
      <dgm:prSet/>
      <dgm:spPr/>
      <dgm:t>
        <a:bodyPr/>
        <a:lstStyle/>
        <a:p>
          <a:endParaRPr lang="en-US"/>
        </a:p>
      </dgm:t>
    </dgm:pt>
    <dgm:pt modelId="{533AF251-ED6E-4F5B-9F2C-4F163E2FC2B0}" type="pres">
      <dgm:prSet presAssocID="{F0D5A4CD-9B72-4E74-9B4F-639A1497D60B}" presName="linear" presStyleCnt="0">
        <dgm:presLayoutVars>
          <dgm:animLvl val="lvl"/>
          <dgm:resizeHandles val="exact"/>
        </dgm:presLayoutVars>
      </dgm:prSet>
      <dgm:spPr/>
    </dgm:pt>
    <dgm:pt modelId="{A1283EF7-48B4-4A7B-A248-63BEFE62EE79}" type="pres">
      <dgm:prSet presAssocID="{7A009CC7-EC67-450C-94AE-F8541C05EA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834758-5D4B-4672-AFDC-36FA3071B5B0}" type="pres">
      <dgm:prSet presAssocID="{C4521E6E-6B8F-43D0-957D-F7CF760FC342}" presName="spacer" presStyleCnt="0"/>
      <dgm:spPr/>
    </dgm:pt>
    <dgm:pt modelId="{A32AB443-51DC-4D26-98E1-1404DB82B787}" type="pres">
      <dgm:prSet presAssocID="{45F85F31-22D8-4E07-B181-D9C1E49A543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9261818-9B2F-4A56-A0DC-25E6B948621A}" srcId="{F0D5A4CD-9B72-4E74-9B4F-639A1497D60B}" destId="{7A009CC7-EC67-450C-94AE-F8541C05EA38}" srcOrd="0" destOrd="0" parTransId="{65AD8DB2-9B19-4234-B509-F2315B43A04F}" sibTransId="{C4521E6E-6B8F-43D0-957D-F7CF760FC342}"/>
    <dgm:cxn modelId="{815F1E2D-455E-44DD-92F5-ECD575051A2F}" srcId="{F0D5A4CD-9B72-4E74-9B4F-639A1497D60B}" destId="{45F85F31-22D8-4E07-B181-D9C1E49A543B}" srcOrd="1" destOrd="0" parTransId="{C8786150-D07F-4A64-8761-B91A728F70D1}" sibTransId="{388C1194-EDFD-4C78-9A5F-9F1A8B0FADBF}"/>
    <dgm:cxn modelId="{DAEE1A67-8760-4A41-9378-E6A02BEF4D1E}" type="presOf" srcId="{45F85F31-22D8-4E07-B181-D9C1E49A543B}" destId="{A32AB443-51DC-4D26-98E1-1404DB82B787}" srcOrd="0" destOrd="0" presId="urn:microsoft.com/office/officeart/2005/8/layout/vList2"/>
    <dgm:cxn modelId="{C3F19C69-0492-4419-9627-F5A25508A9B3}" type="presOf" srcId="{F0D5A4CD-9B72-4E74-9B4F-639A1497D60B}" destId="{533AF251-ED6E-4F5B-9F2C-4F163E2FC2B0}" srcOrd="0" destOrd="0" presId="urn:microsoft.com/office/officeart/2005/8/layout/vList2"/>
    <dgm:cxn modelId="{FD91A056-1526-4984-B1B2-F8C1E03BA720}" type="presOf" srcId="{7A009CC7-EC67-450C-94AE-F8541C05EA38}" destId="{A1283EF7-48B4-4A7B-A248-63BEFE62EE79}" srcOrd="0" destOrd="0" presId="urn:microsoft.com/office/officeart/2005/8/layout/vList2"/>
    <dgm:cxn modelId="{D1E85B2E-293E-4B97-BF79-860AEB50CEBE}" type="presParOf" srcId="{533AF251-ED6E-4F5B-9F2C-4F163E2FC2B0}" destId="{A1283EF7-48B4-4A7B-A248-63BEFE62EE79}" srcOrd="0" destOrd="0" presId="urn:microsoft.com/office/officeart/2005/8/layout/vList2"/>
    <dgm:cxn modelId="{B54BC84B-99B2-42F4-9374-0740572BD0AC}" type="presParOf" srcId="{533AF251-ED6E-4F5B-9F2C-4F163E2FC2B0}" destId="{C4834758-5D4B-4672-AFDC-36FA3071B5B0}" srcOrd="1" destOrd="0" presId="urn:microsoft.com/office/officeart/2005/8/layout/vList2"/>
    <dgm:cxn modelId="{1A336DDB-081C-4600-A8B9-ACED2C84C6E9}" type="presParOf" srcId="{533AF251-ED6E-4F5B-9F2C-4F163E2FC2B0}" destId="{A32AB443-51DC-4D26-98E1-1404DB82B7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83EF7-48B4-4A7B-A248-63BEFE62EE79}">
      <dsp:nvSpPr>
        <dsp:cNvPr id="0" name=""/>
        <dsp:cNvSpPr/>
      </dsp:nvSpPr>
      <dsp:spPr>
        <a:xfrm>
          <a:off x="0" y="23724"/>
          <a:ext cx="6263640" cy="26839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потенциальные способности  не проявляясь в каком-либо виде деятельности, могут  проявиться при изменении соответствующих социальных условий</a:t>
          </a:r>
          <a:endParaRPr lang="en-US" sz="3100" kern="1200"/>
        </a:p>
      </dsp:txBody>
      <dsp:txXfrm>
        <a:off x="131021" y="154745"/>
        <a:ext cx="6001598" cy="2421937"/>
      </dsp:txXfrm>
    </dsp:sp>
    <dsp:sp modelId="{A32AB443-51DC-4D26-98E1-1404DB82B787}">
      <dsp:nvSpPr>
        <dsp:cNvPr id="0" name=""/>
        <dsp:cNvSpPr/>
      </dsp:nvSpPr>
      <dsp:spPr>
        <a:xfrm>
          <a:off x="0" y="2796984"/>
          <a:ext cx="6263640" cy="26839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актуальные способности реализуются в  конкретном виде деятельности</a:t>
          </a:r>
          <a:endParaRPr lang="en-US" sz="3100" kern="1200"/>
        </a:p>
      </dsp:txBody>
      <dsp:txXfrm>
        <a:off x="131021" y="2928005"/>
        <a:ext cx="6001598" cy="242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9784F-31B6-9B81-8294-9D19ED962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1FBCB6-1AE5-F6E1-04C9-BBC13CFD1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85C9E-8A49-02DA-840B-457F0680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B6A9EA-FC3F-0A4F-F19B-345A5161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0B8D2-06EA-E748-A27A-F1BA9D7D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9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76AD7-05CA-286F-602F-7058B342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5CA742-40AF-4E65-C9DA-63BD70753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84BD1-BDF7-1779-32BC-81153619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226A2-6767-9AF7-051B-F23E83EF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53696-F4C0-1E27-2744-D0F36422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9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60BE28-37D4-5279-BC1E-AACABFB97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69C9D7-2C28-5E1A-AA99-839DCD6E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AB3B2-9583-0882-B0BA-E58B8E40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B2B23-90CF-E660-3309-42A6AB86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11B9B-F2C7-B5D7-BEA8-4CC4026F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F20F6-8003-9BFF-3135-86224407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7E23D-03C5-30D6-6283-79196C63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EDABD6-8DFE-6EFA-F512-5FC4C05A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CC5EB-2259-0C3B-B1C4-7FDE93FF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3D1CF-B1C2-39FD-6C28-B590B98D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8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A3058-18BB-BEEC-ED58-6F76B8AE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9A531-2E39-ACC5-EB97-A3D366100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9184C-C262-9798-066B-FE890B65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94F5C-6D83-8DF1-07A0-2196C3F8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AC80A-9B73-153C-1C68-90727006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9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23A6A-1ADB-63EA-C95B-68A664B1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1C940-0D1F-0595-D06D-E2863BD68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334EA2-E166-8667-DC5F-2FC3F1623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E1F505-1995-9771-3E43-7D99708A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448D4B-3AF1-26DB-5F3B-6BEE08E8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90B677-6DA5-F22B-99F2-DC99F306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6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A4ED2-0367-7B78-D638-DB0039A0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C6315-8CC8-3FC1-4915-9E632C03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647F2C-95A0-DFF4-6ADD-6FD4509C5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10D74A-5356-722D-0A56-FC1A5ECB8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DB93B9-D770-5A98-CD5B-44FDC7317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5A306C-08F0-433F-6222-07085927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99989D-3211-E1A6-8610-7E5A834E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2E4A1D-66E7-9898-27B3-EE71FB9F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A6ACC-7E44-2A9B-8D16-8A809530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DB00BD-E4CA-507A-664D-ED049765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3A10C3-75CC-AAE0-E837-1AF04E40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DE3811-0BF8-6329-4B36-99BF53FC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0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AE174C-5026-8494-531A-53976B28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D00CAE-7379-E8BD-0862-B9F82E2D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62746B-EA8E-9619-471A-4B1DE9B5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1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7C8D8-9AAF-B916-4F76-5E8F0251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CB874-7D2B-1C47-B59F-09F193095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B6202C-9371-3BBF-787B-FDA6DD699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1CB9D-262D-B22D-A22C-C6F7D932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C020F-7469-752B-20E9-55CE3E5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F543F7-12B0-6633-330E-D9F21A54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6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FC244-BBE2-294E-D4A3-56CB43DA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03E47B-368D-153F-C833-261CC1B02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F37F77-C47A-6E6D-5DCE-6CBBA904B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5F18D-C856-15A8-5811-41C08B26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FFF15F-3465-92F9-C530-65C45DEA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9032FE-53D9-567D-05F2-D3FACCD7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3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D82D1-C2DB-6F0B-FE10-DFCCF52C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97A280-86C8-49D0-51F9-A5AF7AC4A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EFF1C7-E98C-5D20-4344-71EAE609E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7A5E2-7598-4C47-B867-D5CB762D6A4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B8AD7-2D86-E682-F7E0-E116C85AE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29669F-D22A-1402-8CB4-888D29A6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067C-12B4-4C06-84A7-7624A8E3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25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EC510-E6BD-D9B6-467E-E6F61CF7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0" y="365125"/>
            <a:ext cx="5105400" cy="2579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ПРОБЛЕМЫ СОПРОВОЖДЕНИЯ РАЗВИТИЯ ПОДРОСТКА: ОТ СПОСОБНОСТИ ТРУДИТЬСЯ К ТРУДОВЫМ СПОСОБНОСТЯМ</a:t>
            </a:r>
            <a:endParaRPr lang="en-US" sz="31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текст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329C8F58-6462-9B4B-1BAF-F4362B4A5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0" r="4074" b="-1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текст, здание, внешний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3448760-019A-CC58-4365-E8F0747B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4" r="50351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2A2F70-54C3-87C8-360A-06CFDA8C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399" y="3124205"/>
            <a:ext cx="5105400" cy="305275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ЭКСПЕРТ</a:t>
            </a:r>
            <a:r>
              <a:rPr lang="en-US" sz="2000" dirty="0">
                <a:latin typeface="Segoe Script" panose="030B0504020000000003" pitchFamily="66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Занина Л.В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.,</a:t>
            </a:r>
            <a:r>
              <a:rPr lang="en-US" sz="2000" dirty="0">
                <a:latin typeface="Segoe Script" panose="030B0504020000000003" pitchFamily="66" charset="0"/>
              </a:rPr>
              <a:t> </a:t>
            </a:r>
            <a:endParaRPr lang="ru-RU" sz="2000" dirty="0">
              <a:latin typeface="Segoe Script" panose="030B0504020000000003" pitchFamily="66" charset="0"/>
            </a:endParaRPr>
          </a:p>
          <a:p>
            <a:pPr algn="l"/>
            <a:r>
              <a:rPr lang="en-US" sz="2000" dirty="0" err="1">
                <a:latin typeface="Segoe Script" panose="030B0504020000000003" pitchFamily="66" charset="0"/>
              </a:rPr>
              <a:t>доктор</a:t>
            </a:r>
            <a:r>
              <a:rPr lang="en-US" sz="2000" dirty="0">
                <a:latin typeface="Segoe Script" panose="030B0504020000000003" pitchFamily="66" charset="0"/>
              </a:rPr>
              <a:t> </a:t>
            </a:r>
            <a:r>
              <a:rPr lang="en-US" sz="2000" dirty="0" err="1">
                <a:latin typeface="Segoe Script" panose="030B0504020000000003" pitchFamily="66" charset="0"/>
              </a:rPr>
              <a:t>педагогических</a:t>
            </a:r>
            <a:r>
              <a:rPr lang="en-US" sz="2000" dirty="0">
                <a:latin typeface="Segoe Script" panose="030B0504020000000003" pitchFamily="66" charset="0"/>
              </a:rPr>
              <a:t> </a:t>
            </a:r>
            <a:r>
              <a:rPr lang="en-US" sz="2000" dirty="0" err="1">
                <a:latin typeface="Segoe Script" panose="030B0504020000000003" pitchFamily="66" charset="0"/>
              </a:rPr>
              <a:t>наук</a:t>
            </a:r>
            <a:r>
              <a:rPr lang="en-US" sz="2000" dirty="0">
                <a:latin typeface="Segoe Script" panose="030B0504020000000003" pitchFamily="66" charset="0"/>
              </a:rPr>
              <a:t>, </a:t>
            </a:r>
          </a:p>
          <a:p>
            <a:pPr algn="l"/>
            <a:r>
              <a:rPr lang="en-US" sz="2000" dirty="0" err="1">
                <a:latin typeface="Segoe Script" panose="030B0504020000000003" pitchFamily="66" charset="0"/>
              </a:rPr>
              <a:t>профессор</a:t>
            </a:r>
            <a:r>
              <a:rPr lang="en-US" sz="2000" dirty="0">
                <a:latin typeface="Segoe Script" panose="030B0504020000000003" pitchFamily="66" charset="0"/>
              </a:rPr>
              <a:t> АПП ЮФУ</a:t>
            </a:r>
          </a:p>
        </p:txBody>
      </p:sp>
    </p:spTree>
    <p:extLst>
      <p:ext uri="{BB962C8B-B14F-4D97-AF65-F5344CB8AC3E}">
        <p14:creationId xmlns:p14="http://schemas.microsoft.com/office/powerpoint/2010/main" val="203710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E2A83B-6B97-02BA-C45A-31DD30093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303" y="1299307"/>
            <a:ext cx="9613397" cy="1853252"/>
          </a:xfrm>
          <a:prstGeom prst="rect">
            <a:avLst/>
          </a:prstGeom>
        </p:spPr>
      </p:pic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4B99F-137F-5619-ABFB-FF89A01C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3429000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 б щ и е 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условия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риска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устойчивости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личности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в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социуме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161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53091-4E93-D251-B94A-81895B84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можно противостоять неопределенности социума (ответы участников IAAP-22)</a:t>
            </a:r>
          </a:p>
        </p:txBody>
      </p:sp>
      <p:pic>
        <p:nvPicPr>
          <p:cNvPr id="5" name="Объект 4" descr="Изображение выглядит как текст">
            <a:extLst>
              <a:ext uri="{FF2B5EF4-FFF2-40B4-BE49-F238E27FC236}">
                <a16:creationId xmlns:a16="http://schemas.microsoft.com/office/drawing/2014/main" id="{21B148B2-668B-8D34-F364-F4A8937A6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E3228-4F70-0A5F-7CDE-E4FF642B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/>
              <a:t>Стратегии профилактики саморазрушения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ACF83F-6F68-7F65-CDCD-98FE7AE0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02" y="2642616"/>
            <a:ext cx="3542892" cy="3605784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1BBA49-6D07-D4C0-0D12-62C92FB63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52" y="2642616"/>
            <a:ext cx="4990704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7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D83F8-38D0-D581-AF35-88C71CCF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br>
              <a:rPr lang="ru-RU" sz="2600">
                <a:solidFill>
                  <a:srgbClr val="FFFFFF"/>
                </a:solidFill>
              </a:rPr>
            </a:br>
            <a:r>
              <a:rPr lang="ru-RU" sz="2600">
                <a:solidFill>
                  <a:srgbClr val="FFFFFF"/>
                </a:solidFill>
              </a:rPr>
              <a:t>Основные угрозы и риски для устойчивости традиционных ценностей</a:t>
            </a:r>
            <a:br>
              <a:rPr lang="ru-RU" sz="2600">
                <a:solidFill>
                  <a:srgbClr val="FFFFFF"/>
                </a:solidFill>
              </a:rPr>
            </a:br>
            <a:endParaRPr lang="ru-RU" sz="26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39E60-4704-FF30-E2E7-5BCB9401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ru-RU" sz="1400" b="1" i="0" dirty="0">
                <a:effectLst/>
                <a:latin typeface="Arial" panose="020B0604020202020204" pitchFamily="34" charset="0"/>
              </a:rPr>
              <a:t>создание условий для саморазрушения общества, ослабление семейных, дружеских и иных социальных связей;</a:t>
            </a:r>
          </a:p>
          <a:p>
            <a:r>
              <a:rPr lang="ru-RU" sz="1400" b="1" i="0" dirty="0">
                <a:effectLst/>
                <a:latin typeface="Arial" panose="020B0604020202020204" pitchFamily="34" charset="0"/>
              </a:rPr>
              <a:t>снижение роли социального партнерства, обесценивание идей созидательного труда и взаимопомощи;</a:t>
            </a:r>
          </a:p>
          <a:p>
            <a:r>
              <a:rPr lang="ru-RU" sz="1400" b="1" i="0" dirty="0">
                <a:effectLst/>
                <a:latin typeface="Arial" panose="020B0604020202020204" pitchFamily="34" charset="0"/>
              </a:rPr>
              <a:t>внедрение антиобщественных стереотипов поведения, распространение аморального образа жизни, вседозволенности и насилия, рост употребления алкоголя и наркотиков;</a:t>
            </a:r>
          </a:p>
          <a:p>
            <a:r>
              <a:rPr lang="ru-RU" sz="1400" b="1" i="0" dirty="0">
                <a:effectLst/>
                <a:latin typeface="Arial" panose="020B0604020202020204" pitchFamily="34" charset="0"/>
              </a:rPr>
              <a:t> формирование общества, пренебрегающего духовно-нравственными ценностями;</a:t>
            </a:r>
          </a:p>
          <a:p>
            <a:endParaRPr lang="ru-RU" sz="1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</a:rPr>
              <a:t>Р</a:t>
            </a:r>
            <a:r>
              <a:rPr lang="ru-RU" sz="1400" b="1" i="0" dirty="0">
                <a:effectLst/>
                <a:latin typeface="Arial" panose="020B0604020202020204" pitchFamily="34" charset="0"/>
              </a:rPr>
              <a:t>ешение проблем в области сохранения и укрепления традиционных ценностей: совершенствование форм и методов воспитания и образования детей и молодежи в соответствии с целями государственной политики по сохранению и укреплению традиционных ценностей;</a:t>
            </a:r>
            <a:endParaRPr lang="ru-RU" sz="1400" b="1" dirty="0">
              <a:latin typeface="Arial" panose="020B0604020202020204" pitchFamily="34" charset="0"/>
            </a:endParaRPr>
          </a:p>
          <a:p>
            <a:endParaRPr lang="ru-RU" sz="1400" b="1" i="0" dirty="0">
              <a:effectLst/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400" i="0" dirty="0">
                <a:effectLst/>
                <a:latin typeface="Arial" panose="020B0604020202020204" pitchFamily="34" charset="0"/>
              </a:rPr>
              <a:t>Основы государственной политики по сохранению и укреплению традиционных российских духовно-нравственных ценностей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303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DC911-F600-99CC-3F39-ACEB458A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Определение </a:t>
            </a:r>
          </a:p>
        </p:txBody>
      </p:sp>
      <p:pic>
        <p:nvPicPr>
          <p:cNvPr id="5" name="Picture 4" descr="Растение в бетонной трещине">
            <a:extLst>
              <a:ext uri="{FF2B5EF4-FFF2-40B4-BE49-F238E27FC236}">
                <a16:creationId xmlns:a16="http://schemas.microsoft.com/office/drawing/2014/main" id="{1AED5A5C-F800-A5A0-5E10-241E87828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7" r="3665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A2DFB-54EB-8C8F-D9B9-3157BB66D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/>
              <a:t>Способности – прижизненные образования, их развитие идет в процессе индивидуальной жизни; среда, воспитание активно формируют их</a:t>
            </a:r>
          </a:p>
          <a:p>
            <a:r>
              <a:rPr lang="ru-RU" sz="2200"/>
              <a:t>Это индивидуально-психологические особенности человека, проявляющиеся в деятельности и являющиеся условием успешности ее выполнения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285054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18799-CDAF-173A-0553-7BFFD49D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4100" b="1" dirty="0">
                <a:solidFill>
                  <a:srgbClr val="C00000"/>
                </a:solidFill>
              </a:rPr>
              <a:t>Точки зрения на природу способностей и их развитие: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53FE5-D867-EA4B-CE25-15CC59041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977384" cy="3843666"/>
          </a:xfrm>
        </p:spPr>
        <p:txBody>
          <a:bodyPr>
            <a:normAutofit/>
          </a:bodyPr>
          <a:lstStyle/>
          <a:p>
            <a:r>
              <a:rPr lang="ru-RU" sz="1600" dirty="0"/>
              <a:t> способности - врожденные, биологически обусловлены (Принципы френология, созданной Ф. </a:t>
            </a:r>
            <a:r>
              <a:rPr lang="ru-RU" sz="1600" dirty="0" err="1"/>
              <a:t>Галем</a:t>
            </a:r>
            <a:r>
              <a:rPr lang="ru-RU" sz="1600" dirty="0"/>
              <a:t>);</a:t>
            </a:r>
          </a:p>
          <a:p>
            <a:r>
              <a:rPr lang="ru-RU" sz="1600" dirty="0"/>
              <a:t>способности — приобретенные, социально обусловленные — путем обучения, воспитания (Гельвеций);</a:t>
            </a:r>
          </a:p>
          <a:p>
            <a:r>
              <a:rPr lang="ru-RU" sz="1600" dirty="0"/>
              <a:t>способности — биосоциальны (на уровень их развития влияет и наследственность, и среда, и воспитание (</a:t>
            </a:r>
            <a:r>
              <a:rPr lang="ru-RU" sz="1600" dirty="0" err="1"/>
              <a:t>Б.М.Теплов</a:t>
            </a:r>
            <a:r>
              <a:rPr lang="ru-RU" sz="1600" dirty="0"/>
              <a:t>, </a:t>
            </a:r>
            <a:r>
              <a:rPr lang="ru-RU" sz="1600" dirty="0" err="1"/>
              <a:t>В.Д.Небылицын</a:t>
            </a:r>
            <a:r>
              <a:rPr lang="ru-RU" sz="1600" dirty="0"/>
              <a:t>, </a:t>
            </a:r>
            <a:r>
              <a:rPr lang="ru-RU" sz="1600" dirty="0" err="1"/>
              <a:t>А.Н.Леонтьев</a:t>
            </a:r>
            <a:r>
              <a:rPr lang="ru-RU" sz="1600" dirty="0"/>
              <a:t> и др.).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Script" panose="030B0504020000000003" pitchFamily="66" charset="0"/>
              </a:rPr>
              <a:t>Способности образуются в ходе жизни людей, изменяются с изменением объективных условий,  следовательно они  преобразуются в процессе воспитания 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5" name="Picture 4" descr="Игрушечные пластмассовые цифры">
            <a:extLst>
              <a:ext uri="{FF2B5EF4-FFF2-40B4-BE49-F238E27FC236}">
                <a16:creationId xmlns:a16="http://schemas.microsoft.com/office/drawing/2014/main" id="{B0922C18-F2B3-E686-A3F1-8F27951C6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2" r="2406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082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A5B1B-7FA3-FCAC-3F40-73F64035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7030A0"/>
                </a:solidFill>
              </a:rPr>
              <a:t>Рабочая концептуальная позиция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B5F4F-D8F4-8AAE-770E-B1094B20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человек от природы обладает  присущими всем людям возможностями для раз­вития. 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человек имеет индивидуальные природные задатки, благоприятствующие становлению и развитию тех или иных способностей. 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способности формируются в деятельности при благоприятных социальных условиях жизни 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2100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90614-E89B-1A80-0A70-28AA91E6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4200"/>
              <a:t>Логика экспертного рассмотрения проблемы</a:t>
            </a:r>
          </a:p>
        </p:txBody>
      </p:sp>
      <p:pic>
        <p:nvPicPr>
          <p:cNvPr id="5" name="Picture 4" descr="Красное игрушка человек спереди двух линий белого">
            <a:extLst>
              <a:ext uri="{FF2B5EF4-FFF2-40B4-BE49-F238E27FC236}">
                <a16:creationId xmlns:a16="http://schemas.microsoft.com/office/drawing/2014/main" id="{A4CF335C-4778-DAA9-F025-0BBDBE5BE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02" r="2574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29BF6A-BC32-CA7D-843C-7F57FB93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Формирование и развитие способностей происходят поэтапно в процессе определенным образом организованной деятельности и общения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Основная деятельность человека – трудовая. В труде способности раскрываются и развиваются. Выполнение трудовой деятельности, предполагает наличие определенных профессиональных способностей, а с другой - является одним из условий их развития.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  современных условиях социально-трудовой трансформации возникают вопросы взаимосвязи трудового, умственного и нравственного воспитания и развития.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ВВ  современных условиях социально-трудовой трансформации возникают вопросы взаимосвязи трудового, умственного и нравственного</a:t>
            </a:r>
          </a:p>
        </p:txBody>
      </p:sp>
    </p:spTree>
    <p:extLst>
      <p:ext uri="{BB962C8B-B14F-4D97-AF65-F5344CB8AC3E}">
        <p14:creationId xmlns:p14="http://schemas.microsoft.com/office/powerpoint/2010/main" val="277012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A5929-6E05-3058-5AB4-B046F661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Способности можно разделить на актуальные и потенциальные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291E60-A6B3-4E0A-964D-42FBE5648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262" y="3522264"/>
            <a:ext cx="6444031" cy="165151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9AFA8-87E2-B74C-C69F-EE22B543F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84" y="1870745"/>
            <a:ext cx="6444031" cy="16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A820D-ECBE-36C4-9E70-06808CA3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/>
                </a:solidFill>
                <a:latin typeface="+mn-lt"/>
              </a:rPr>
              <a:t>КАК РАССМАТРИВАТЬ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СПОСОБНОСТ</a:t>
            </a:r>
            <a:r>
              <a:rPr lang="ru-RU" sz="3600" b="1" dirty="0">
                <a:solidFill>
                  <a:schemeClr val="accent5"/>
                </a:solidFill>
                <a:latin typeface="+mn-lt"/>
              </a:rPr>
              <a:t>Ь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ТРУДИТЬСЯ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ТРУДОВ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УЮ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СПОСОБНОСТ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Ь </a:t>
            </a:r>
            <a:r>
              <a:rPr lang="ru-RU" sz="3600" b="1" dirty="0">
                <a:solidFill>
                  <a:schemeClr val="accent5"/>
                </a:solidFill>
                <a:latin typeface="+mn-lt"/>
              </a:rPr>
              <a:t>В ГОРИЗОНТЕ ПОТЕНЦИАЛЬНЫЕ-АКТУАЛЬНЫЕ, ЕСЛИ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? </a:t>
            </a:r>
            <a:endParaRPr lang="ru-RU" sz="36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4DDCB30-46A1-36F1-94A3-0BC3DBC89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80949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40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2DED4-E2DE-40D1-EAD3-6451420E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000" dirty="0"/>
              <a:t> Логика экспертного  рассмотрения:</a:t>
            </a:r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5FCEFFF7-D031-C926-77C6-86F67654A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43" r="669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F38E9-6556-87EF-6EC9-1CC72016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r>
              <a:rPr lang="ru-RU" sz="1600" b="1" dirty="0"/>
              <a:t>способность к труду  является главным качеством человека, который начинает формироваться еще в дошкольном возрасте.</a:t>
            </a:r>
          </a:p>
          <a:p>
            <a:r>
              <a:rPr lang="ru-RU" sz="1600" b="1" dirty="0"/>
              <a:t>трудовая деятельность формирует положительные качества личности, развивает творческую деятельность, трудовые умения и навыки. </a:t>
            </a:r>
          </a:p>
          <a:p>
            <a:r>
              <a:rPr lang="ru-RU" sz="1600" b="1" dirty="0"/>
              <a:t>трудолюбие и способность к нему не даны человеку от природы, эти качества необходимо воспитывать. </a:t>
            </a:r>
          </a:p>
          <a:p>
            <a:r>
              <a:rPr lang="ru-RU" sz="1600" b="1" dirty="0"/>
              <a:t>чтобы сформировать трудолюбие необходимо правильно организовать труд обучающегося, развивая  инициативность, дисциплинированность, коллективизм</a:t>
            </a:r>
          </a:p>
        </p:txBody>
      </p:sp>
    </p:spTree>
    <p:extLst>
      <p:ext uri="{BB962C8B-B14F-4D97-AF65-F5344CB8AC3E}">
        <p14:creationId xmlns:p14="http://schemas.microsoft.com/office/powerpoint/2010/main" val="11820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8C579-97A8-B7FD-CDD9-ABC97BE2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rgbClr val="FFFFFF"/>
                </a:solidFill>
                <a:latin typeface="Segoe Script" panose="030B0504020000000003" pitchFamily="66" charset="0"/>
              </a:rPr>
              <a:t>Но</a:t>
            </a:r>
            <a:r>
              <a:rPr lang="en-US" sz="3600" b="1" kern="1200" dirty="0">
                <a:solidFill>
                  <a:srgbClr val="FFFFFF"/>
                </a:solidFill>
                <a:latin typeface="Segoe Script" panose="030B0504020000000003" pitchFamily="66" charset="0"/>
              </a:rPr>
              <a:t>, </a:t>
            </a:r>
            <a:r>
              <a:rPr lang="en-US" sz="3600" b="1" kern="1200" dirty="0" err="1">
                <a:solidFill>
                  <a:srgbClr val="FFFFFF"/>
                </a:solidFill>
                <a:latin typeface="Segoe Script" panose="030B0504020000000003" pitchFamily="66" charset="0"/>
              </a:rPr>
              <a:t>при</a:t>
            </a:r>
            <a:r>
              <a:rPr lang="en-US" sz="3600" b="1" kern="1200" dirty="0">
                <a:solidFill>
                  <a:srgbClr val="FFFFFF"/>
                </a:solidFill>
                <a:latin typeface="Segoe Script" panose="030B0504020000000003" pitchFamily="66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Segoe Script" panose="030B0504020000000003" pitchFamily="66" charset="0"/>
              </a:rPr>
              <a:t>этом</a:t>
            </a:r>
            <a:r>
              <a:rPr lang="en-US" sz="3600" b="1" kern="1200" dirty="0">
                <a:solidFill>
                  <a:srgbClr val="FFFFFF"/>
                </a:solidFill>
                <a:latin typeface="Segoe Script" panose="030B0504020000000003" pitchFamily="66" charset="0"/>
              </a:rPr>
              <a:t>!!!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FE5750-8B07-D19D-FC4C-302FB847A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61745"/>
            <a:ext cx="6780700" cy="41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532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Script</vt:lpstr>
      <vt:lpstr>Тема Office</vt:lpstr>
      <vt:lpstr>ПРОБЛЕМЫ СОПРОВОЖДЕНИЯ РАЗВИТИЯ ПОДРОСТКА: ОТ СПОСОБНОСТИ ТРУДИТЬСЯ К ТРУДОВЫМ СПОСОБНОСТЯМ</vt:lpstr>
      <vt:lpstr>Определение </vt:lpstr>
      <vt:lpstr>Точки зрения на природу способностей и их развитие:</vt:lpstr>
      <vt:lpstr>Рабочая концептуальная позиция</vt:lpstr>
      <vt:lpstr>Логика экспертного рассмотрения проблемы</vt:lpstr>
      <vt:lpstr>  Способности можно разделить на актуальные и потенциальные  </vt:lpstr>
      <vt:lpstr>КАК РАССМАТРИВАТЬ СПОСОБНОСТЬ ТРУДИТЬСЯ и ТРУДОВУЮ СПОСОБНОСТЬ В ГОРИЗОНТЕ ПОТЕНЦИАЛЬНЫЕ-АКТУАЛЬНЫЕ, ЕСЛИ ? </vt:lpstr>
      <vt:lpstr> Логика экспертного  рассмотрения:</vt:lpstr>
      <vt:lpstr>Но, при этом!!!</vt:lpstr>
      <vt:lpstr>О б щ и е  условия риска устойчивости личности  в социуме </vt:lpstr>
      <vt:lpstr>Как можно противостоять неопределенности социума (ответы участников IAAP-22)</vt:lpstr>
      <vt:lpstr>Стратегии профилактики саморазрушения</vt:lpstr>
      <vt:lpstr> Основные угрозы и риски для устойчивости традиционных ценностей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СОПРОВОЖДЕНИЯ РАЗВИТИЯ ПОДРОСТКА: ОТ СПОСОБНОСТИ ТРУДИТЬСЯ К ТРУДОВЫМ СПОСОБНОСТЯМ</dc:title>
  <dc:creator>Занина Лариса Витольдовна</dc:creator>
  <cp:lastModifiedBy>Занина Лариса Витольдовна</cp:lastModifiedBy>
  <cp:revision>2</cp:revision>
  <dcterms:created xsi:type="dcterms:W3CDTF">2022-11-25T09:56:31Z</dcterms:created>
  <dcterms:modified xsi:type="dcterms:W3CDTF">2022-11-25T11:59:23Z</dcterms:modified>
</cp:coreProperties>
</file>