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41"/>
  </p:notesMasterIdLst>
  <p:sldIdLst>
    <p:sldId id="359" r:id="rId2"/>
    <p:sldId id="306" r:id="rId3"/>
    <p:sldId id="315" r:id="rId4"/>
    <p:sldId id="316" r:id="rId5"/>
    <p:sldId id="317" r:id="rId6"/>
    <p:sldId id="360" r:id="rId7"/>
    <p:sldId id="318" r:id="rId8"/>
    <p:sldId id="322" r:id="rId9"/>
    <p:sldId id="323" r:id="rId10"/>
    <p:sldId id="324" r:id="rId11"/>
    <p:sldId id="320" r:id="rId12"/>
    <p:sldId id="325" r:id="rId13"/>
    <p:sldId id="332" r:id="rId14"/>
    <p:sldId id="326" r:id="rId15"/>
    <p:sldId id="330" r:id="rId16"/>
    <p:sldId id="333" r:id="rId17"/>
    <p:sldId id="336" r:id="rId18"/>
    <p:sldId id="335" r:id="rId19"/>
    <p:sldId id="334" r:id="rId20"/>
    <p:sldId id="337" r:id="rId21"/>
    <p:sldId id="338" r:id="rId22"/>
    <p:sldId id="355" r:id="rId23"/>
    <p:sldId id="339" r:id="rId24"/>
    <p:sldId id="340" r:id="rId25"/>
    <p:sldId id="341" r:id="rId26"/>
    <p:sldId id="342" r:id="rId27"/>
    <p:sldId id="343" r:id="rId28"/>
    <p:sldId id="344" r:id="rId29"/>
    <p:sldId id="346" r:id="rId30"/>
    <p:sldId id="348" r:id="rId31"/>
    <p:sldId id="347" r:id="rId32"/>
    <p:sldId id="357" r:id="rId33"/>
    <p:sldId id="356" r:id="rId34"/>
    <p:sldId id="349" r:id="rId35"/>
    <p:sldId id="350" r:id="rId36"/>
    <p:sldId id="351" r:id="rId37"/>
    <p:sldId id="352" r:id="rId38"/>
    <p:sldId id="353" r:id="rId39"/>
    <p:sldId id="36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DFE8"/>
    <a:srgbClr val="FDD57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5" autoAdjust="0"/>
    <p:restoredTop sz="94749" autoAdjust="0"/>
  </p:normalViewPr>
  <p:slideViewPr>
    <p:cSldViewPr>
      <p:cViewPr varScale="1">
        <p:scale>
          <a:sx n="30" d="100"/>
          <a:sy n="30" d="100"/>
        </p:scale>
        <p:origin x="-1168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13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4B7BC-7051-420B-975F-69A6A4F1412D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D1EA5-74B5-402E-94C8-7D0BEC02AB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med">
    <p:wheel spokes="3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jpeg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jpeg"/><Relationship Id="rId5" Type="http://schemas.openxmlformats.org/officeDocument/2006/relationships/image" Target="../media/image20.jpeg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2" y="6072206"/>
            <a:ext cx="2428892" cy="428628"/>
          </a:xfrm>
        </p:spPr>
        <p:txBody>
          <a:bodyPr>
            <a:prstTxWarp prst="textButton">
              <a:avLst/>
            </a:prstTxWarp>
            <a:noAutofit/>
          </a:bodyPr>
          <a:lstStyle/>
          <a:p>
            <a:pPr algn="ctr">
              <a:spcAft>
                <a:spcPts val="1200"/>
              </a:spcAft>
            </a:pP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endParaRPr lang="ru-RU" sz="4400" b="1" dirty="0"/>
          </a:p>
        </p:txBody>
      </p:sp>
      <p:grpSp>
        <p:nvGrpSpPr>
          <p:cNvPr id="3" name="Группа 10"/>
          <p:cNvGrpSpPr/>
          <p:nvPr/>
        </p:nvGrpSpPr>
        <p:grpSpPr>
          <a:xfrm>
            <a:off x="72000" y="9000"/>
            <a:ext cx="9008203" cy="6840000"/>
            <a:chOff x="72000" y="0"/>
            <a:chExt cx="9008203" cy="68580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2000" y="0"/>
              <a:ext cx="9000000" cy="6858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13" name="Полилиния 12"/>
            <p:cNvSpPr/>
            <p:nvPr/>
          </p:nvSpPr>
          <p:spPr>
            <a:xfrm>
              <a:off x="282492" y="63166"/>
              <a:ext cx="8550000" cy="4022775"/>
            </a:xfrm>
            <a:custGeom>
              <a:avLst/>
              <a:gdLst>
                <a:gd name="connsiteX0" fmla="*/ 0 w 8521060"/>
                <a:gd name="connsiteY0" fmla="*/ 402278 h 4022775"/>
                <a:gd name="connsiteX1" fmla="*/ 117825 w 8521060"/>
                <a:gd name="connsiteY1" fmla="*/ 117825 h 4022775"/>
                <a:gd name="connsiteX2" fmla="*/ 402279 w 8521060"/>
                <a:gd name="connsiteY2" fmla="*/ 1 h 4022775"/>
                <a:gd name="connsiteX3" fmla="*/ 8118782 w 8521060"/>
                <a:gd name="connsiteY3" fmla="*/ 0 h 4022775"/>
                <a:gd name="connsiteX4" fmla="*/ 8403235 w 8521060"/>
                <a:gd name="connsiteY4" fmla="*/ 117825 h 4022775"/>
                <a:gd name="connsiteX5" fmla="*/ 8521059 w 8521060"/>
                <a:gd name="connsiteY5" fmla="*/ 402279 h 4022775"/>
                <a:gd name="connsiteX6" fmla="*/ 8521060 w 8521060"/>
                <a:gd name="connsiteY6" fmla="*/ 3620497 h 4022775"/>
                <a:gd name="connsiteX7" fmla="*/ 8403235 w 8521060"/>
                <a:gd name="connsiteY7" fmla="*/ 3904951 h 4022775"/>
                <a:gd name="connsiteX8" fmla="*/ 8118781 w 8521060"/>
                <a:gd name="connsiteY8" fmla="*/ 4022775 h 4022775"/>
                <a:gd name="connsiteX9" fmla="*/ 402278 w 8521060"/>
                <a:gd name="connsiteY9" fmla="*/ 4022775 h 4022775"/>
                <a:gd name="connsiteX10" fmla="*/ 117824 w 8521060"/>
                <a:gd name="connsiteY10" fmla="*/ 3904950 h 4022775"/>
                <a:gd name="connsiteX11" fmla="*/ 0 w 8521060"/>
                <a:gd name="connsiteY11" fmla="*/ 3620496 h 4022775"/>
                <a:gd name="connsiteX12" fmla="*/ 0 w 8521060"/>
                <a:gd name="connsiteY12" fmla="*/ 402278 h 402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21060" h="4022775">
                  <a:moveTo>
                    <a:pt x="0" y="402278"/>
                  </a:moveTo>
                  <a:cubicBezTo>
                    <a:pt x="0" y="295587"/>
                    <a:pt x="42383" y="193266"/>
                    <a:pt x="117825" y="117825"/>
                  </a:cubicBezTo>
                  <a:cubicBezTo>
                    <a:pt x="193267" y="42383"/>
                    <a:pt x="295588" y="1"/>
                    <a:pt x="402279" y="1"/>
                  </a:cubicBezTo>
                  <a:lnTo>
                    <a:pt x="8118782" y="0"/>
                  </a:lnTo>
                  <a:cubicBezTo>
                    <a:pt x="8225473" y="0"/>
                    <a:pt x="8327794" y="42383"/>
                    <a:pt x="8403235" y="117825"/>
                  </a:cubicBezTo>
                  <a:cubicBezTo>
                    <a:pt x="8478677" y="193267"/>
                    <a:pt x="8521059" y="295588"/>
                    <a:pt x="8521059" y="402279"/>
                  </a:cubicBezTo>
                  <a:cubicBezTo>
                    <a:pt x="8521059" y="1475018"/>
                    <a:pt x="8521060" y="2547758"/>
                    <a:pt x="8521060" y="3620497"/>
                  </a:cubicBezTo>
                  <a:cubicBezTo>
                    <a:pt x="8521060" y="3727188"/>
                    <a:pt x="8478677" y="3829509"/>
                    <a:pt x="8403235" y="3904951"/>
                  </a:cubicBezTo>
                  <a:cubicBezTo>
                    <a:pt x="8327793" y="3980393"/>
                    <a:pt x="8225472" y="4022775"/>
                    <a:pt x="8118781" y="4022775"/>
                  </a:cubicBezTo>
                  <a:lnTo>
                    <a:pt x="402278" y="4022775"/>
                  </a:lnTo>
                  <a:cubicBezTo>
                    <a:pt x="295587" y="4022775"/>
                    <a:pt x="193266" y="3980392"/>
                    <a:pt x="117824" y="3904950"/>
                  </a:cubicBezTo>
                  <a:cubicBezTo>
                    <a:pt x="42382" y="3829508"/>
                    <a:pt x="0" y="3727187"/>
                    <a:pt x="0" y="3620496"/>
                  </a:cubicBezTo>
                  <a:lnTo>
                    <a:pt x="0" y="40227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1"/>
              <a:tileRect/>
            </a:gradFill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4043" tIns="354043" rIns="354043" bIns="354043" numCol="1" spcCol="1270" anchor="ctr" anchorCtr="0">
              <a:noAutofit/>
            </a:bodyPr>
            <a:lstStyle/>
            <a:p>
              <a:pPr lvl="0" algn="ctr" defTabSz="2755900">
                <a:lnSpc>
                  <a:spcPts val="65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6200" b="1" kern="1200" dirty="0" smtClean="0">
                  <a:solidFill>
                    <a:srgbClr val="002060"/>
                  </a:solidFill>
                </a:rPr>
                <a:t>ВАМ, ПЕРВОКУРСНИКИ!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3000364" y="3143236"/>
              <a:ext cx="5969402" cy="2475419"/>
            </a:xfrm>
            <a:custGeom>
              <a:avLst/>
              <a:gdLst>
                <a:gd name="connsiteX0" fmla="*/ 0 w 5441766"/>
                <a:gd name="connsiteY0" fmla="*/ 247542 h 2475419"/>
                <a:gd name="connsiteX1" fmla="*/ 72504 w 5441766"/>
                <a:gd name="connsiteY1" fmla="*/ 72503 h 2475419"/>
                <a:gd name="connsiteX2" fmla="*/ 247543 w 5441766"/>
                <a:gd name="connsiteY2" fmla="*/ 0 h 2475419"/>
                <a:gd name="connsiteX3" fmla="*/ 5194224 w 5441766"/>
                <a:gd name="connsiteY3" fmla="*/ 0 h 2475419"/>
                <a:gd name="connsiteX4" fmla="*/ 5369263 w 5441766"/>
                <a:gd name="connsiteY4" fmla="*/ 72504 h 2475419"/>
                <a:gd name="connsiteX5" fmla="*/ 5441766 w 5441766"/>
                <a:gd name="connsiteY5" fmla="*/ 247543 h 2475419"/>
                <a:gd name="connsiteX6" fmla="*/ 5441766 w 5441766"/>
                <a:gd name="connsiteY6" fmla="*/ 2227877 h 2475419"/>
                <a:gd name="connsiteX7" fmla="*/ 5369263 w 5441766"/>
                <a:gd name="connsiteY7" fmla="*/ 2402916 h 2475419"/>
                <a:gd name="connsiteX8" fmla="*/ 5194224 w 5441766"/>
                <a:gd name="connsiteY8" fmla="*/ 2475419 h 2475419"/>
                <a:gd name="connsiteX9" fmla="*/ 247542 w 5441766"/>
                <a:gd name="connsiteY9" fmla="*/ 2475419 h 2475419"/>
                <a:gd name="connsiteX10" fmla="*/ 72503 w 5441766"/>
                <a:gd name="connsiteY10" fmla="*/ 2402915 h 2475419"/>
                <a:gd name="connsiteX11" fmla="*/ 0 w 5441766"/>
                <a:gd name="connsiteY11" fmla="*/ 2227876 h 2475419"/>
                <a:gd name="connsiteX12" fmla="*/ 0 w 5441766"/>
                <a:gd name="connsiteY12" fmla="*/ 247542 h 247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1766" h="2475419">
                  <a:moveTo>
                    <a:pt x="0" y="247542"/>
                  </a:moveTo>
                  <a:cubicBezTo>
                    <a:pt x="0" y="181890"/>
                    <a:pt x="26080" y="118926"/>
                    <a:pt x="72504" y="72503"/>
                  </a:cubicBezTo>
                  <a:cubicBezTo>
                    <a:pt x="118927" y="26080"/>
                    <a:pt x="181891" y="0"/>
                    <a:pt x="247543" y="0"/>
                  </a:cubicBezTo>
                  <a:lnTo>
                    <a:pt x="5194224" y="0"/>
                  </a:lnTo>
                  <a:cubicBezTo>
                    <a:pt x="5259876" y="0"/>
                    <a:pt x="5322840" y="26080"/>
                    <a:pt x="5369263" y="72504"/>
                  </a:cubicBezTo>
                  <a:cubicBezTo>
                    <a:pt x="5415686" y="118927"/>
                    <a:pt x="5441766" y="181891"/>
                    <a:pt x="5441766" y="247543"/>
                  </a:cubicBezTo>
                  <a:lnTo>
                    <a:pt x="5441766" y="2227877"/>
                  </a:lnTo>
                  <a:cubicBezTo>
                    <a:pt x="5441766" y="2293529"/>
                    <a:pt x="5415686" y="2356493"/>
                    <a:pt x="5369263" y="2402916"/>
                  </a:cubicBezTo>
                  <a:cubicBezTo>
                    <a:pt x="5322840" y="2449339"/>
                    <a:pt x="5259877" y="2475419"/>
                    <a:pt x="5194224" y="2475419"/>
                  </a:cubicBezTo>
                  <a:lnTo>
                    <a:pt x="247542" y="2475419"/>
                  </a:lnTo>
                  <a:cubicBezTo>
                    <a:pt x="181890" y="2475419"/>
                    <a:pt x="118926" y="2449339"/>
                    <a:pt x="72503" y="2402915"/>
                  </a:cubicBezTo>
                  <a:cubicBezTo>
                    <a:pt x="26080" y="2356492"/>
                    <a:pt x="0" y="2293528"/>
                    <a:pt x="0" y="2227876"/>
                  </a:cubicBezTo>
                  <a:lnTo>
                    <a:pt x="0" y="247542"/>
                  </a:lnTo>
                  <a:close/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3003" tIns="263003" rIns="263003" bIns="263003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000" b="1" kern="1200" dirty="0" smtClean="0">
                  <a:solidFill>
                    <a:srgbClr val="002060"/>
                  </a:solidFill>
                </a:rPr>
                <a:t>ПСИХОЛОГИЯ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4714876" y="4863766"/>
              <a:ext cx="4365327" cy="1949116"/>
            </a:xfrm>
            <a:custGeom>
              <a:avLst/>
              <a:gdLst>
                <a:gd name="connsiteX0" fmla="*/ 0 w 3500203"/>
                <a:gd name="connsiteY0" fmla="*/ 204286 h 2042856"/>
                <a:gd name="connsiteX1" fmla="*/ 59834 w 3500203"/>
                <a:gd name="connsiteY1" fmla="*/ 59834 h 2042856"/>
                <a:gd name="connsiteX2" fmla="*/ 204286 w 3500203"/>
                <a:gd name="connsiteY2" fmla="*/ 0 h 2042856"/>
                <a:gd name="connsiteX3" fmla="*/ 3295917 w 3500203"/>
                <a:gd name="connsiteY3" fmla="*/ 0 h 2042856"/>
                <a:gd name="connsiteX4" fmla="*/ 3440369 w 3500203"/>
                <a:gd name="connsiteY4" fmla="*/ 59834 h 2042856"/>
                <a:gd name="connsiteX5" fmla="*/ 3500203 w 3500203"/>
                <a:gd name="connsiteY5" fmla="*/ 204286 h 2042856"/>
                <a:gd name="connsiteX6" fmla="*/ 3500203 w 3500203"/>
                <a:gd name="connsiteY6" fmla="*/ 1838570 h 2042856"/>
                <a:gd name="connsiteX7" fmla="*/ 3440369 w 3500203"/>
                <a:gd name="connsiteY7" fmla="*/ 1983022 h 2042856"/>
                <a:gd name="connsiteX8" fmla="*/ 3295917 w 3500203"/>
                <a:gd name="connsiteY8" fmla="*/ 2042856 h 2042856"/>
                <a:gd name="connsiteX9" fmla="*/ 204286 w 3500203"/>
                <a:gd name="connsiteY9" fmla="*/ 2042856 h 2042856"/>
                <a:gd name="connsiteX10" fmla="*/ 59834 w 3500203"/>
                <a:gd name="connsiteY10" fmla="*/ 1983022 h 2042856"/>
                <a:gd name="connsiteX11" fmla="*/ 0 w 3500203"/>
                <a:gd name="connsiteY11" fmla="*/ 1838570 h 2042856"/>
                <a:gd name="connsiteX12" fmla="*/ 0 w 3500203"/>
                <a:gd name="connsiteY12" fmla="*/ 204286 h 204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00203" h="2042856">
                  <a:moveTo>
                    <a:pt x="0" y="204286"/>
                  </a:moveTo>
                  <a:cubicBezTo>
                    <a:pt x="0" y="150106"/>
                    <a:pt x="21523" y="98145"/>
                    <a:pt x="59834" y="59834"/>
                  </a:cubicBezTo>
                  <a:cubicBezTo>
                    <a:pt x="98145" y="21523"/>
                    <a:pt x="150106" y="0"/>
                    <a:pt x="204286" y="0"/>
                  </a:cubicBezTo>
                  <a:lnTo>
                    <a:pt x="3295917" y="0"/>
                  </a:lnTo>
                  <a:cubicBezTo>
                    <a:pt x="3350097" y="0"/>
                    <a:pt x="3402058" y="21523"/>
                    <a:pt x="3440369" y="59834"/>
                  </a:cubicBezTo>
                  <a:cubicBezTo>
                    <a:pt x="3478680" y="98145"/>
                    <a:pt x="3500203" y="150106"/>
                    <a:pt x="3500203" y="204286"/>
                  </a:cubicBezTo>
                  <a:lnTo>
                    <a:pt x="3500203" y="1838570"/>
                  </a:lnTo>
                  <a:cubicBezTo>
                    <a:pt x="3500203" y="1892750"/>
                    <a:pt x="3478680" y="1944711"/>
                    <a:pt x="3440369" y="1983022"/>
                  </a:cubicBezTo>
                  <a:cubicBezTo>
                    <a:pt x="3402058" y="2021333"/>
                    <a:pt x="3350097" y="2042856"/>
                    <a:pt x="3295917" y="2042856"/>
                  </a:cubicBezTo>
                  <a:lnTo>
                    <a:pt x="204286" y="2042856"/>
                  </a:lnTo>
                  <a:cubicBezTo>
                    <a:pt x="150106" y="2042856"/>
                    <a:pt x="98145" y="2021333"/>
                    <a:pt x="59834" y="1983022"/>
                  </a:cubicBezTo>
                  <a:cubicBezTo>
                    <a:pt x="21523" y="1944711"/>
                    <a:pt x="0" y="1892750"/>
                    <a:pt x="0" y="1838570"/>
                  </a:cubicBezTo>
                  <a:lnTo>
                    <a:pt x="0" y="204286"/>
                  </a:lnTo>
                  <a:close/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6513" tIns="166513" rIns="166513" bIns="166513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rgbClr val="002060"/>
                  </a:solidFill>
                </a:rPr>
                <a:t>ЧАСТЬ </a:t>
              </a:r>
              <a:r>
                <a:rPr lang="ru-RU" sz="2800" b="1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. </a:t>
              </a:r>
              <a:r>
                <a:rPr lang="ru-RU" sz="2800" b="1" dirty="0" smtClean="0">
                  <a:solidFill>
                    <a:srgbClr val="002060"/>
                  </a:solidFill>
                </a:rPr>
                <a:t>ФУНДАМЕНТАЛЬНАЯ </a:t>
              </a:r>
              <a:r>
                <a:rPr lang="ru-RU" sz="2800" b="1" kern="1200" dirty="0" smtClean="0">
                  <a:solidFill>
                    <a:srgbClr val="002060"/>
                  </a:solidFill>
                </a:rPr>
                <a:t>ПСИХОЛОГИЯ</a:t>
              </a:r>
            </a:p>
          </p:txBody>
        </p:sp>
      </p:grp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4214842" cy="5467368"/>
          </a:xfrm>
        </p:spPr>
        <p:txBody>
          <a:bodyPr>
            <a:normAutofit/>
          </a:bodyPr>
          <a:lstStyle/>
          <a:p>
            <a:pPr marL="0" indent="276225" algn="just">
              <a:buNone/>
            </a:pPr>
            <a:endParaRPr lang="ru-RU" dirty="0" smtClean="0"/>
          </a:p>
        </p:txBody>
      </p:sp>
      <p:sp>
        <p:nvSpPr>
          <p:cNvPr id="7" name="Вертикальный свиток 6"/>
          <p:cNvSpPr/>
          <p:nvPr/>
        </p:nvSpPr>
        <p:spPr>
          <a:xfrm rot="20701671">
            <a:off x="51650" y="334205"/>
            <a:ext cx="5298069" cy="6073597"/>
          </a:xfrm>
          <a:prstGeom prst="verticalScroll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        В-третьих, познать нечто – значит овладеть этим «нечто», научится им управлять. Познавая себя, человек будет себя изменять. Психология – это наука, не только познающая, но и конструирующая, созидающая человека. 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Ю. </a:t>
            </a:r>
            <a:r>
              <a:rPr lang="ru-RU" sz="3200" dirty="0" err="1" smtClean="0">
                <a:solidFill>
                  <a:schemeClr val="tx1"/>
                </a:solidFill>
                <a:latin typeface="Monotype Corsiva" pitchFamily="66" charset="0"/>
              </a:rPr>
              <a:t>Гиппенрейтер</a:t>
            </a:r>
            <a:endParaRPr lang="ru-RU" sz="32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/>
            <a:endParaRPr lang="ru-RU" sz="32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30722" name="Picture 2" descr="C:\Users\Julia\Desktop\8-ПЕРВОКУРСНИКУ\ФУНДАМЕНТАЛЬНАЯ\ГОТОВЫЕ\ФЕЛЬДШТЕЙН\ФЕЛЬДШТЕЙН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9299" y="0"/>
            <a:ext cx="2604701" cy="3741225"/>
          </a:xfrm>
          <a:prstGeom prst="rect">
            <a:avLst/>
          </a:prstGeom>
          <a:noFill/>
        </p:spPr>
      </p:pic>
      <p:pic>
        <p:nvPicPr>
          <p:cNvPr id="30725" name="Picture 5" descr="C:\Users\Julia\Desktop\8-ПЕРВОКУРСНИКУ\ФУНДАМЕНТАЛЬНАЯ\ГОТОВЫЕ\ФЕЛЬДШТЕЙН\ФЕЛЬДШТЕЙН 2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000" y="3852000"/>
            <a:ext cx="2632296" cy="3006000"/>
          </a:xfrm>
          <a:prstGeom prst="rect">
            <a:avLst/>
          </a:prstGeom>
          <a:noFill/>
        </p:spPr>
      </p:pic>
      <p:pic>
        <p:nvPicPr>
          <p:cNvPr id="30723" name="Picture 3" descr="C:\Users\Julia\Desktop\8-ПЕРВОКУРСНИКУ\ФУНДАМЕНТАЛЬНАЯ\ГОТОВЫЕ\ФЕЛЬДШТЕЙН\ФЕЛЬДШТЕЙН 1_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60000">
            <a:off x="4786314" y="1500174"/>
            <a:ext cx="2655901" cy="38147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4214842" cy="5467368"/>
          </a:xfrm>
        </p:spPr>
        <p:txBody>
          <a:bodyPr>
            <a:normAutofit/>
          </a:bodyPr>
          <a:lstStyle/>
          <a:p>
            <a:pPr marL="0" indent="276225" algn="just">
              <a:buNone/>
            </a:pPr>
            <a:endParaRPr lang="ru-RU" dirty="0" smtClean="0"/>
          </a:p>
          <a:p>
            <a:pPr marL="0" indent="276225" algn="just">
              <a:buNone/>
            </a:pPr>
            <a:r>
              <a:rPr lang="ru-RU" dirty="0" smtClean="0"/>
              <a:t>Психология, как и любая другая наука, делится на </a:t>
            </a:r>
            <a:r>
              <a:rPr lang="ru-RU" b="1" dirty="0" smtClean="0"/>
              <a:t>фундаментальную</a:t>
            </a:r>
            <a:r>
              <a:rPr lang="ru-RU" dirty="0" smtClean="0"/>
              <a:t> и </a:t>
            </a:r>
            <a:r>
              <a:rPr lang="ru-RU" b="1" dirty="0" smtClean="0"/>
              <a:t>прикладную</a:t>
            </a:r>
            <a:r>
              <a:rPr lang="ru-RU" dirty="0" smtClean="0"/>
              <a:t>. Кроме того, существует еще одна сфера – </a:t>
            </a:r>
            <a:r>
              <a:rPr lang="ru-RU" b="1" dirty="0" smtClean="0"/>
              <a:t>практическая</a:t>
            </a:r>
            <a:r>
              <a:rPr lang="ru-RU" dirty="0" smtClean="0"/>
              <a:t> психология. </a:t>
            </a:r>
          </a:p>
          <a:p>
            <a:pPr marL="0" indent="276225" algn="just">
              <a:buNone/>
            </a:pPr>
            <a:r>
              <a:rPr lang="ru-RU" dirty="0" smtClean="0"/>
              <a:t>(По В. Дружинину)</a:t>
            </a:r>
          </a:p>
        </p:txBody>
      </p:sp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4643438" y="0"/>
          <a:ext cx="2584123" cy="4294205"/>
        </p:xfrm>
        <a:graphic>
          <a:graphicData uri="http://schemas.openxmlformats.org/presentationml/2006/ole">
            <p:oleObj spid="_x0000_s24580" name="Acrobat Document" r:id="rId3" imgW="2158955" imgH="3587580" progId="AcroExch.Document.11">
              <p:embed/>
            </p:oleObj>
          </a:graphicData>
        </a:graphic>
      </p:graphicFrame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5508000" y="1044000"/>
          <a:ext cx="2714644" cy="4048390"/>
        </p:xfrm>
        <a:graphic>
          <a:graphicData uri="http://schemas.openxmlformats.org/presentationml/2006/ole">
            <p:oleObj spid="_x0000_s24577" name="Acrobat Document" r:id="rId4" imgW="2558881" imgH="3816180" progId="AcroExch.Document.11">
              <p:embed/>
            </p:oleObj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6408000" y="2808000"/>
          <a:ext cx="2792424" cy="4358341"/>
        </p:xfrm>
        <a:graphic>
          <a:graphicData uri="http://schemas.openxmlformats.org/presentationml/2006/ole">
            <p:oleObj spid="_x0000_s24579" name="Acrobat Document" r:id="rId5" imgW="2298678" imgH="3587580" progId="AcroExch.Document.11">
              <p:embed/>
            </p:oleObj>
          </a:graphicData>
        </a:graphic>
      </p:graphicFrame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6356947" y="0"/>
          <a:ext cx="2787053" cy="4631778"/>
        </p:xfrm>
        <a:graphic>
          <a:graphicData uri="http://schemas.openxmlformats.org/presentationml/2006/ole">
            <p:oleObj spid="_x0000_s23554" name="Acrobat Document" r:id="rId3" imgW="2216139" imgH="3682980" progId="AcroExch.Document.11">
              <p:embed/>
            </p:oleObj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4214842" cy="5467368"/>
          </a:xfrm>
        </p:spPr>
        <p:txBody>
          <a:bodyPr>
            <a:normAutofit lnSpcReduction="10000"/>
          </a:bodyPr>
          <a:lstStyle/>
          <a:p>
            <a:pPr marL="0" indent="276225" algn="just">
              <a:buNone/>
            </a:pPr>
            <a:endParaRPr lang="ru-RU" sz="800" dirty="0" smtClean="0"/>
          </a:p>
          <a:p>
            <a:pPr marL="0" indent="276225" algn="just">
              <a:buNone/>
            </a:pPr>
            <a:r>
              <a:rPr lang="ru-RU" dirty="0" smtClean="0"/>
              <a:t>Фундаментальная  </a:t>
            </a:r>
            <a:r>
              <a:rPr lang="ru-RU" dirty="0" err="1" smtClean="0"/>
              <a:t>пси-хология</a:t>
            </a:r>
            <a:r>
              <a:rPr lang="ru-RU" dirty="0" smtClean="0"/>
              <a:t> изучает </a:t>
            </a:r>
            <a:r>
              <a:rPr lang="ru-RU" dirty="0" err="1" smtClean="0"/>
              <a:t>осново-полагающие</a:t>
            </a:r>
            <a:r>
              <a:rPr lang="ru-RU" dirty="0" smtClean="0"/>
              <a:t> проблемы психики, занимается теоретическим аспектом их рассмотрения и осуществляет их </a:t>
            </a:r>
            <a:r>
              <a:rPr lang="ru-RU" dirty="0" err="1" smtClean="0"/>
              <a:t>эмпи-рическую</a:t>
            </a:r>
            <a:r>
              <a:rPr lang="ru-RU" dirty="0" smtClean="0"/>
              <a:t> проверку (общая психология, </a:t>
            </a:r>
            <a:r>
              <a:rPr lang="ru-RU" dirty="0" err="1" smtClean="0"/>
              <a:t>пси-хофизиология</a:t>
            </a:r>
            <a:r>
              <a:rPr lang="ru-RU" dirty="0" smtClean="0"/>
              <a:t>, </a:t>
            </a:r>
            <a:r>
              <a:rPr lang="ru-RU" dirty="0" err="1" smtClean="0"/>
              <a:t>социаль-ная</a:t>
            </a:r>
            <a:r>
              <a:rPr lang="ru-RU" dirty="0" smtClean="0"/>
              <a:t> психология, </a:t>
            </a:r>
            <a:r>
              <a:rPr lang="ru-RU" dirty="0" err="1" smtClean="0"/>
              <a:t>психоло-гия</a:t>
            </a:r>
            <a:r>
              <a:rPr lang="ru-RU" dirty="0" smtClean="0"/>
              <a:t> развития и другие). </a:t>
            </a:r>
          </a:p>
          <a:p>
            <a:pPr marL="0" indent="276225" algn="just">
              <a:buNone/>
            </a:pPr>
            <a:r>
              <a:rPr lang="ru-RU" dirty="0" smtClean="0"/>
              <a:t>(По В. Дружинину)</a:t>
            </a:r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508000" y="1260000"/>
          <a:ext cx="2786082" cy="4414312"/>
        </p:xfrm>
        <a:graphic>
          <a:graphicData uri="http://schemas.openxmlformats.org/presentationml/2006/ole">
            <p:oleObj spid="_x0000_s23555" name="Acrobat Document" r:id="rId4" imgW="2444694" imgH="3873420" progId="AcroExch.Document.11">
              <p:embed/>
            </p:oleObj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4572000" y="2736000"/>
          <a:ext cx="2643206" cy="4180805"/>
        </p:xfrm>
        <a:graphic>
          <a:graphicData uri="http://schemas.openxmlformats.org/presentationml/2006/ole">
            <p:oleObj spid="_x0000_s23556" name="Acrobat Document" r:id="rId5" imgW="2292204" imgH="3625740" progId="AcroExch.Document.11">
              <p:embed/>
            </p:oleObj>
          </a:graphicData>
        </a:graphic>
      </p:graphicFrame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4214842" cy="5467368"/>
          </a:xfrm>
        </p:spPr>
        <p:txBody>
          <a:bodyPr>
            <a:normAutofit/>
          </a:bodyPr>
          <a:lstStyle/>
          <a:p>
            <a:pPr marL="0" indent="276225" algn="just">
              <a:buNone/>
            </a:pPr>
            <a:endParaRPr lang="ru-RU" sz="800" dirty="0" smtClean="0"/>
          </a:p>
          <a:p>
            <a:pPr marL="0" indent="276225" algn="just">
              <a:buNone/>
            </a:pPr>
            <a:r>
              <a:rPr lang="ru-RU" dirty="0" smtClean="0"/>
              <a:t>Например, общая психология занимается изучением общих </a:t>
            </a:r>
            <a:r>
              <a:rPr lang="ru-RU" dirty="0" err="1" smtClean="0"/>
              <a:t>законо-мерностей</a:t>
            </a:r>
            <a:r>
              <a:rPr lang="ru-RU" dirty="0" smtClean="0"/>
              <a:t> психики, </a:t>
            </a:r>
            <a:r>
              <a:rPr lang="ru-RU" dirty="0" err="1" smtClean="0"/>
              <a:t>мето-дов</a:t>
            </a:r>
            <a:r>
              <a:rPr lang="ru-RU" dirty="0" smtClean="0"/>
              <a:t>, принципов, основных научных понятий в их современном состоянии и историческом развитии. Это наука о зарождении, развитии и </a:t>
            </a:r>
            <a:r>
              <a:rPr lang="ru-RU" dirty="0" err="1" smtClean="0"/>
              <a:t>функциониро-вании</a:t>
            </a:r>
            <a:r>
              <a:rPr lang="ru-RU" dirty="0" smtClean="0"/>
              <a:t> психических </a:t>
            </a:r>
            <a:r>
              <a:rPr lang="ru-RU" dirty="0" err="1" smtClean="0"/>
              <a:t>явле-ний</a:t>
            </a:r>
            <a:r>
              <a:rPr lang="ru-RU" dirty="0" smtClean="0"/>
              <a:t> и процессов.</a:t>
            </a:r>
          </a:p>
        </p:txBody>
      </p:sp>
      <p:pic>
        <p:nvPicPr>
          <p:cNvPr id="4" name="Picture 4" descr="I:\БИБЛИОТЕКА\8-ПЕРВОКУРСНИКУ\ФУНДАМЕНТАЛЬНАЯ\ГОТОВЫЕ\РУБИНШТЕЙН 1\РУБИНШТЕЙ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000" y="900000"/>
            <a:ext cx="3786182" cy="53688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:\БИБЛИОТЕКА\8-ПЕРВОКУРСНИКУ\ФУНДАМЕНТАЛЬНАЯ\ГОТОВЫЕ\РУБИНШТЕЙН 1\РУБИНШТЕЙ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74119">
            <a:off x="5919013" y="136422"/>
            <a:ext cx="2200098" cy="3119767"/>
          </a:xfrm>
          <a:prstGeom prst="rect">
            <a:avLst/>
          </a:prstGeom>
          <a:noFill/>
        </p:spPr>
      </p:pic>
      <p:pic>
        <p:nvPicPr>
          <p:cNvPr id="11" name="Picture 1" descr="I:\БИБЛИОТЕКА\8-ПЕРВОКУРСНИКУ\ФУНДАМЕНТАЛЬНАЯ\ГОТОВЫЕ\РУБИНШТЕЙН 2\РУБИНШТЕЙН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0000">
            <a:off x="1129549" y="3624532"/>
            <a:ext cx="2152195" cy="3077998"/>
          </a:xfrm>
          <a:prstGeom prst="rect">
            <a:avLst/>
          </a:prstGeom>
          <a:noFill/>
        </p:spPr>
      </p:pic>
      <p:pic>
        <p:nvPicPr>
          <p:cNvPr id="21511" name="Picture 7" descr="C:\Users\Julia\Desktop\8-ПЕРВОКУРСНИКУ\ФУНДАМЕНТАЛЬНАЯ\ГОТОВЫЕ\РУБИНШТЕЙН 2\РУБИНШТЕЙН 3.jpg"/>
          <p:cNvPicPr>
            <a:picLocks noChangeAspect="1" noChangeArrowheads="1"/>
          </p:cNvPicPr>
          <p:nvPr/>
        </p:nvPicPr>
        <p:blipFill>
          <a:blip r:embed="rId4" cstate="print"/>
          <a:srcRect l="3338" r="4006"/>
          <a:stretch>
            <a:fillRect/>
          </a:stretch>
        </p:blipFill>
        <p:spPr bwMode="auto">
          <a:xfrm>
            <a:off x="4148759" y="3292475"/>
            <a:ext cx="4995241" cy="3565525"/>
          </a:xfrm>
          <a:prstGeom prst="rect">
            <a:avLst/>
          </a:prstGeom>
          <a:noFill/>
        </p:spPr>
      </p:pic>
      <p:pic>
        <p:nvPicPr>
          <p:cNvPr id="21509" name="Picture 5" descr="I:\БИБЛИОТЕКА\8-ПЕРВОКУРСНИКУ\ФУНДАМЕНТАЛЬНАЯ\ГОТОВЫЕ\РУБИНШТЕЙН 1\РУБИНШТЕЙН 3.jpg"/>
          <p:cNvPicPr>
            <a:picLocks noChangeAspect="1" noChangeArrowheads="1"/>
          </p:cNvPicPr>
          <p:nvPr/>
        </p:nvPicPr>
        <p:blipFill>
          <a:blip r:embed="rId5" cstate="print"/>
          <a:srcRect t="1925" r="1332" b="4813"/>
          <a:stretch>
            <a:fillRect/>
          </a:stretch>
        </p:blipFill>
        <p:spPr bwMode="auto">
          <a:xfrm>
            <a:off x="0" y="0"/>
            <a:ext cx="5335039" cy="34881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C:\Users\Julia\Desktop\8-ПЕРВОКУРСНИКУ\ФУНДАМЕНТАЛЬНАЯ\ЛЕОНТЬЕВ\ЛЕОНТЬЕВ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09933">
            <a:off x="4196745" y="432000"/>
            <a:ext cx="4363917" cy="6142021"/>
          </a:xfrm>
          <a:prstGeom prst="rect">
            <a:avLst/>
          </a:prstGeom>
          <a:noFill/>
        </p:spPr>
      </p:pic>
      <p:pic>
        <p:nvPicPr>
          <p:cNvPr id="22534" name="Picture 6" descr="C:\Users\Julia\Desktop\8-ПЕРВОКУРСНИКУ\ФУНДАМЕНТАЛЬНАЯ\ЛЕОНТЬЕВ\ЛЕОНТЬЕВ 3.jpg"/>
          <p:cNvPicPr>
            <a:picLocks noChangeAspect="1" noChangeArrowheads="1"/>
          </p:cNvPicPr>
          <p:nvPr/>
        </p:nvPicPr>
        <p:blipFill>
          <a:blip r:embed="rId3" cstate="print"/>
          <a:srcRect l="2388" t="852" r="5374" b="3409"/>
          <a:stretch>
            <a:fillRect/>
          </a:stretch>
        </p:blipFill>
        <p:spPr bwMode="auto">
          <a:xfrm>
            <a:off x="0" y="468000"/>
            <a:ext cx="5378874" cy="391207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:\БИБЛИОТЕКА\8-ПЕРВОКУРСНИКУ\ФУНДАМЕНТАЛЬНАЯ\ГОТОВЫЕ\ЛУРИЯ\ЛУР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40000" y="612000"/>
            <a:ext cx="4109034" cy="5904000"/>
          </a:xfrm>
          <a:prstGeom prst="rect">
            <a:avLst/>
          </a:prstGeom>
          <a:noFill/>
        </p:spPr>
      </p:pic>
      <p:pic>
        <p:nvPicPr>
          <p:cNvPr id="22531" name="Picture 3" descr="I:\БИБЛИОТЕКА\8-ПЕРВОКУРСНИКУ\ФУНДАМЕНТАЛЬНАЯ\ГОТОВЫЕ\ЛУРИЯ\ЛУРИЯ 3.jpg"/>
          <p:cNvPicPr>
            <a:picLocks noChangeAspect="1" noChangeArrowheads="1"/>
          </p:cNvPicPr>
          <p:nvPr/>
        </p:nvPicPr>
        <p:blipFill>
          <a:blip r:embed="rId3" cstate="print"/>
          <a:srcRect l="4367" t="8671" r="728" b="1927"/>
          <a:stretch>
            <a:fillRect/>
          </a:stretch>
        </p:blipFill>
        <p:spPr bwMode="auto">
          <a:xfrm>
            <a:off x="4464000" y="1584000"/>
            <a:ext cx="4696149" cy="33422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ulia\Desktop\8-ПЕРВОКУРСНИКУ\ФУНДАМЕНТАЛЬНАЯ\ГОТОВЫЕ\ШИФФМАН\ШИФФМ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52859">
            <a:off x="4140000" y="245147"/>
            <a:ext cx="4608535" cy="6336000"/>
          </a:xfrm>
          <a:prstGeom prst="rect">
            <a:avLst/>
          </a:prstGeom>
          <a:noFill/>
        </p:spPr>
      </p:pic>
      <p:pic>
        <p:nvPicPr>
          <p:cNvPr id="24579" name="Picture 3" descr="C:\Users\Julia\Desktop\8-ПЕРВОКУРСНИКУ\ФУНДАМЕНТАЛЬНАЯ\ГОТОВЫЕ\ШИФФМАН\ШИФФМАН 3.jpg"/>
          <p:cNvPicPr>
            <a:picLocks noChangeAspect="1" noChangeArrowheads="1"/>
          </p:cNvPicPr>
          <p:nvPr/>
        </p:nvPicPr>
        <p:blipFill>
          <a:blip r:embed="rId3" cstate="print"/>
          <a:srcRect l="2153" t="4687" r="1435" b="4687"/>
          <a:stretch>
            <a:fillRect/>
          </a:stretch>
        </p:blipFill>
        <p:spPr bwMode="auto">
          <a:xfrm>
            <a:off x="0" y="1571612"/>
            <a:ext cx="4643471" cy="348018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I:\БИБЛИОТЕКА\8-ПЕРВОКУРСНИКУ\ФУНДАМЕНТАЛЬНАЯ\ГОТОВЫЕ\ПАМЯТЬ\ПАМЯ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00" y="432000"/>
            <a:ext cx="4259494" cy="6120000"/>
          </a:xfrm>
          <a:prstGeom prst="rect">
            <a:avLst/>
          </a:prstGeom>
          <a:noFill/>
        </p:spPr>
      </p:pic>
      <p:sp>
        <p:nvSpPr>
          <p:cNvPr id="9" name="Блок-схема: перфолента 8"/>
          <p:cNvSpPr/>
          <p:nvPr/>
        </p:nvSpPr>
        <p:spPr>
          <a:xfrm rot="21120000">
            <a:off x="2520000" y="2844000"/>
            <a:ext cx="6415126" cy="3805044"/>
          </a:xfrm>
          <a:prstGeom prst="flowChartPunchedTape">
            <a:avLst/>
          </a:prstGeom>
          <a:solidFill>
            <a:srgbClr val="30D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Georgia" pitchFamily="18" charset="0"/>
              </a:rPr>
              <a:t>Данное учебное пособие, разработанное под редакцией Ю. Б. </a:t>
            </a:r>
            <a:r>
              <a:rPr lang="ru-RU" sz="2200" dirty="0" err="1" smtClean="0">
                <a:solidFill>
                  <a:schemeClr val="tx1"/>
                </a:solidFill>
                <a:latin typeface="Georgia" pitchFamily="18" charset="0"/>
              </a:rPr>
              <a:t>Гиппенрейтер</a:t>
            </a:r>
            <a:r>
              <a:rPr lang="ru-RU" sz="2200" dirty="0" smtClean="0">
                <a:solidFill>
                  <a:schemeClr val="tx1"/>
                </a:solidFill>
                <a:latin typeface="Georgia" pitchFamily="18" charset="0"/>
              </a:rPr>
              <a:t> и В. Я. Романова, открывает серию хрестоматий по психологии. В нем дается представление об основных классических и современных исследованиях по психологии памяти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:\БИБЛИОТЕКА\8-ПЕРВОКУРСНИКУ\ФУНДАМЕНТАЛЬНАЯ\ГОТОВЫЕ\ВНИМАНИЕ\ВНИМ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987" y="432000"/>
            <a:ext cx="4087634" cy="6120000"/>
          </a:xfrm>
          <a:prstGeom prst="rect">
            <a:avLst/>
          </a:prstGeom>
          <a:noFill/>
        </p:spPr>
      </p:pic>
      <p:sp>
        <p:nvSpPr>
          <p:cNvPr id="6" name="Блок-схема: перфолента 5"/>
          <p:cNvSpPr/>
          <p:nvPr/>
        </p:nvSpPr>
        <p:spPr>
          <a:xfrm rot="21120000">
            <a:off x="2520000" y="2772000"/>
            <a:ext cx="6415126" cy="3805044"/>
          </a:xfrm>
          <a:prstGeom prst="flowChartPunchedTape">
            <a:avLst/>
          </a:prstGeom>
          <a:solidFill>
            <a:srgbClr val="30D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Georgia" pitchFamily="18" charset="0"/>
              </a:rPr>
              <a:t>Учебное пособие является хрестоматией по психологии под редакцией Ю. Б. </a:t>
            </a:r>
            <a:r>
              <a:rPr lang="ru-RU" sz="2200" dirty="0" err="1" smtClean="0">
                <a:solidFill>
                  <a:schemeClr val="tx1"/>
                </a:solidFill>
                <a:latin typeface="Georgia" pitchFamily="18" charset="0"/>
              </a:rPr>
              <a:t>Гиппенрейтер</a:t>
            </a:r>
            <a:r>
              <a:rPr lang="ru-RU" sz="2200" dirty="0" smtClean="0">
                <a:solidFill>
                  <a:schemeClr val="tx1"/>
                </a:solidFill>
                <a:latin typeface="Georgia" pitchFamily="18" charset="0"/>
              </a:rPr>
              <a:t> и В. Я. Романова, содержит иллюстрации и таблицы. Хрестоматия освещает как историю психологии внимания, так и о современное состояние проблем и исследований.</a:t>
            </a:r>
            <a:endParaRPr lang="ru-RU" sz="22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4214842" cy="5467368"/>
          </a:xfrm>
        </p:spPr>
        <p:txBody>
          <a:bodyPr>
            <a:normAutofit/>
          </a:bodyPr>
          <a:lstStyle/>
          <a:p>
            <a:pPr marL="0" indent="276225" algn="just">
              <a:buNone/>
            </a:pPr>
            <a:r>
              <a:rPr lang="ru-RU" dirty="0" smtClean="0"/>
              <a:t>Во все времена науку интересовал внутренний мир человека, причины и закономерности его </a:t>
            </a:r>
            <a:r>
              <a:rPr lang="ru-RU" dirty="0" err="1" smtClean="0"/>
              <a:t>по-ступков</a:t>
            </a:r>
            <a:r>
              <a:rPr lang="ru-RU" dirty="0" smtClean="0"/>
              <a:t> и поведения. </a:t>
            </a:r>
          </a:p>
          <a:p>
            <a:pPr marL="0" indent="276225" algn="just">
              <a:buNone/>
            </a:pPr>
            <a:r>
              <a:rPr lang="ru-RU" dirty="0" smtClean="0"/>
              <a:t>Не менее интригующим было исследование </a:t>
            </a:r>
            <a:r>
              <a:rPr lang="ru-RU" dirty="0" err="1" smtClean="0"/>
              <a:t>меха-низмов</a:t>
            </a:r>
            <a:r>
              <a:rPr lang="ru-RU" dirty="0" smtClean="0"/>
              <a:t> таких явлений, как сознание, мышление, </a:t>
            </a:r>
            <a:r>
              <a:rPr lang="ru-RU" dirty="0" err="1" smtClean="0"/>
              <a:t>па-мять</a:t>
            </a:r>
            <a:r>
              <a:rPr lang="ru-RU" dirty="0" smtClean="0"/>
              <a:t>, эмоции, творчество. </a:t>
            </a:r>
          </a:p>
          <a:p>
            <a:pPr marL="0" indent="276225" algn="just">
              <a:buNone/>
            </a:pPr>
            <a:r>
              <a:rPr lang="ru-RU" dirty="0" smtClean="0"/>
              <a:t>Всем этим занимается психология.</a:t>
            </a:r>
          </a:p>
        </p:txBody>
      </p:sp>
      <p:pic>
        <p:nvPicPr>
          <p:cNvPr id="6145" name="Picture 1" descr="I:\БИБЛИОТЕКА\8-ПЕРВОКУРСНИКУ\ФУНДАМЕНТАЛЬНАЯ\ГОТОВЫЕ\РУБИНШТЕЙН 2\РУБИНШТЕЙ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000108"/>
            <a:ext cx="3786182" cy="54148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360000"/>
          <a:ext cx="3775607" cy="6237052"/>
        </p:xfrm>
        <a:graphic>
          <a:graphicData uri="http://schemas.openxmlformats.org/presentationml/2006/ole">
            <p:oleObj spid="_x0000_s26626" name="Acrobat Document" r:id="rId3" imgW="2298678" imgH="3797280" progId="AcroExch.Document.11">
              <p:embed/>
            </p:oleObj>
          </a:graphicData>
        </a:graphic>
      </p:graphicFrame>
      <p:sp>
        <p:nvSpPr>
          <p:cNvPr id="6" name="Блок-схема: перфолента 5"/>
          <p:cNvSpPr/>
          <p:nvPr/>
        </p:nvSpPr>
        <p:spPr>
          <a:xfrm rot="21120000">
            <a:off x="2638490" y="2617750"/>
            <a:ext cx="6415126" cy="3805044"/>
          </a:xfrm>
          <a:prstGeom prst="flowChartPunchedTape">
            <a:avLst/>
          </a:prstGeom>
          <a:solidFill>
            <a:srgbClr val="30D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 учебном пособии обобщены исследования отечественных психологов, критически осмыслен опыт развития мировой психологической науки, систематизированы собственные исследования автора и его учеников.</a:t>
            </a:r>
            <a:endParaRPr lang="ru-RU" sz="22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ulia\Desktop\8-ПЕРВОКУРСНИКУ\ФУНДАМЕНТАЛЬНАЯ\ИЗАРД\ИЗАР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4000" y="324000"/>
            <a:ext cx="4479461" cy="6372000"/>
          </a:xfrm>
          <a:prstGeom prst="rect">
            <a:avLst/>
          </a:prstGeom>
          <a:noFill/>
        </p:spPr>
      </p:pic>
      <p:pic>
        <p:nvPicPr>
          <p:cNvPr id="28675" name="Picture 3" descr="C:\Users\Julia\Desktop\8-ПЕРВОКУРСНИКУ\ФУНДАМЕНТАЛЬНАЯ\ИЗАРД\ИЗАРД 3.jpg"/>
          <p:cNvPicPr>
            <a:picLocks noChangeAspect="1" noChangeArrowheads="1"/>
          </p:cNvPicPr>
          <p:nvPr/>
        </p:nvPicPr>
        <p:blipFill>
          <a:blip r:embed="rId3" cstate="print"/>
          <a:srcRect l="6587" t="9041" r="10539" b="4521"/>
          <a:stretch>
            <a:fillRect/>
          </a:stretch>
        </p:blipFill>
        <p:spPr bwMode="auto">
          <a:xfrm>
            <a:off x="4608000" y="1872173"/>
            <a:ext cx="4529660" cy="34428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Julia\Desktop\8-ПЕРВОКУРСНИКУ\ФУНДАМЕНТАЛЬНАЯ\ИЛЬИН ЭМОЦИИ\ИЛЬИН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000">
            <a:off x="4284000" y="282344"/>
            <a:ext cx="4453880" cy="6228000"/>
          </a:xfrm>
          <a:prstGeom prst="rect">
            <a:avLst/>
          </a:prstGeom>
          <a:noFill/>
        </p:spPr>
      </p:pic>
      <p:pic>
        <p:nvPicPr>
          <p:cNvPr id="47107" name="Picture 3" descr="C:\Users\Julia\Desktop\8-ПЕРВОКУРСНИКУ\ФУНДАМЕНТАЛЬНАЯ\ИЛЬИН ЭМОЦИИ\ИЛЬИН 3_0001.jpg"/>
          <p:cNvPicPr>
            <a:picLocks noChangeAspect="1" noChangeArrowheads="1"/>
          </p:cNvPicPr>
          <p:nvPr/>
        </p:nvPicPr>
        <p:blipFill>
          <a:blip r:embed="rId3" cstate="print"/>
          <a:srcRect l="5335" t="8370" r="2668" b="6510"/>
          <a:stretch>
            <a:fillRect/>
          </a:stretch>
        </p:blipFill>
        <p:spPr bwMode="auto">
          <a:xfrm>
            <a:off x="0" y="1817788"/>
            <a:ext cx="4965599" cy="32944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Julia\Desktop\8-ПЕРВОКУРСНИКУ\ФУНДАМЕНТАЛЬНАЯ\ИЛЬИН 2\ИЛЬИ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468000" y="540000"/>
            <a:ext cx="4070728" cy="5760000"/>
          </a:xfrm>
          <a:prstGeom prst="rect">
            <a:avLst/>
          </a:prstGeom>
          <a:noFill/>
        </p:spPr>
      </p:pic>
      <p:pic>
        <p:nvPicPr>
          <p:cNvPr id="29699" name="Picture 3" descr="C:\Users\Julia\Desktop\8-ПЕРВОКУРСНИКУ\ФУНДАМЕНТАЛЬНАЯ\ИЛЬИН 2\ИЛЬИН 3 2.jpg"/>
          <p:cNvPicPr>
            <a:picLocks noChangeAspect="1" noChangeArrowheads="1"/>
          </p:cNvPicPr>
          <p:nvPr/>
        </p:nvPicPr>
        <p:blipFill>
          <a:blip r:embed="rId3" cstate="print"/>
          <a:srcRect l="5942" t="3311" r="2641" b="2483"/>
          <a:stretch>
            <a:fillRect/>
          </a:stretch>
        </p:blipFill>
        <p:spPr bwMode="auto">
          <a:xfrm>
            <a:off x="4176000" y="1398160"/>
            <a:ext cx="4984911" cy="40976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ulia\Desktop\8-ПЕРВОКУРСНИКУ\ФУНДАМЕНТАЛЬНАЯ\ХЕКХАУЗЕН\ХЕКХАУЗЕ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000">
            <a:off x="4284000" y="324000"/>
            <a:ext cx="4390187" cy="6202800"/>
          </a:xfrm>
          <a:prstGeom prst="rect">
            <a:avLst/>
          </a:prstGeom>
          <a:noFill/>
        </p:spPr>
      </p:pic>
      <p:pic>
        <p:nvPicPr>
          <p:cNvPr id="31747" name="Picture 3" descr="C:\Users\Julia\Desktop\8-ПЕРВОКУРСНИКУ\ФУНДАМЕНТАЛЬНАЯ\ХЕКХАУЗЕН\ХЕКХАУЗЕН 3.jpg"/>
          <p:cNvPicPr>
            <a:picLocks noChangeAspect="1" noChangeArrowheads="1"/>
          </p:cNvPicPr>
          <p:nvPr/>
        </p:nvPicPr>
        <p:blipFill>
          <a:blip r:embed="rId3" cstate="print"/>
          <a:srcRect l="2836" t="3714" r="2836" b="5571"/>
          <a:stretch>
            <a:fillRect/>
          </a:stretch>
        </p:blipFill>
        <p:spPr bwMode="auto">
          <a:xfrm>
            <a:off x="0" y="1562400"/>
            <a:ext cx="4790413" cy="351677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Julia\Desktop\8-ПЕРВОКУРСНИКУ\ФУНДАМЕНТАЛЬНАЯ\МАСЛОУ\МАСЛО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4000" y="360000"/>
            <a:ext cx="4295175" cy="6156000"/>
          </a:xfrm>
          <a:prstGeom prst="rect">
            <a:avLst/>
          </a:prstGeom>
          <a:noFill/>
        </p:spPr>
      </p:pic>
      <p:pic>
        <p:nvPicPr>
          <p:cNvPr id="32771" name="Picture 3" descr="C:\Users\Julia\Desktop\8-ПЕРВОКУРСНИКУ\ФУНДАМЕНТАЛЬНАЯ\МАСЛОУ\МАСЛОУ 3.jpg"/>
          <p:cNvPicPr>
            <a:picLocks noChangeAspect="1" noChangeArrowheads="1"/>
          </p:cNvPicPr>
          <p:nvPr/>
        </p:nvPicPr>
        <p:blipFill>
          <a:blip r:embed="rId3" cstate="print"/>
          <a:srcRect l="2856" t="7025" r="1428" b="2634"/>
          <a:stretch>
            <a:fillRect/>
          </a:stretch>
        </p:blipFill>
        <p:spPr bwMode="auto">
          <a:xfrm>
            <a:off x="4320000" y="1512000"/>
            <a:ext cx="4825773" cy="37029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Julia\Desktop\8-ПЕРВОКУРСНИКУ\ФУНДАМЕНТАЛЬНАЯ\ХЬЕЛЛ\ХЬЕЛ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000">
            <a:off x="4204800" y="219600"/>
            <a:ext cx="4550191" cy="6386400"/>
          </a:xfrm>
          <a:prstGeom prst="rect">
            <a:avLst/>
          </a:prstGeom>
          <a:noFill/>
        </p:spPr>
      </p:pic>
      <p:pic>
        <p:nvPicPr>
          <p:cNvPr id="33795" name="Picture 3" descr="C:\Users\Julia\Desktop\8-ПЕРВОКУРСНИКУ\ФУНДАМЕНТАЛЬНАЯ\ХЬЕЛЛ\ХЬЕЛЛ 3.jpg"/>
          <p:cNvPicPr>
            <a:picLocks noChangeAspect="1" noChangeArrowheads="1"/>
          </p:cNvPicPr>
          <p:nvPr/>
        </p:nvPicPr>
        <p:blipFill>
          <a:blip r:embed="rId3" cstate="print"/>
          <a:srcRect l="4013" t="27290" r="4682" b="9824"/>
          <a:stretch>
            <a:fillRect/>
          </a:stretch>
        </p:blipFill>
        <p:spPr bwMode="auto">
          <a:xfrm>
            <a:off x="-45" y="1656000"/>
            <a:ext cx="4915255" cy="20735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Julia\Desktop\8-ПЕРВОКУРСНИКУ\ФУНДАМЕНТАЛЬНАЯ\КАПРАРА\КАПРА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499665" y="333548"/>
            <a:ext cx="4378673" cy="6138000"/>
          </a:xfrm>
          <a:prstGeom prst="rect">
            <a:avLst/>
          </a:prstGeom>
          <a:noFill/>
        </p:spPr>
      </p:pic>
      <p:pic>
        <p:nvPicPr>
          <p:cNvPr id="34819" name="Picture 3" descr="C:\Users\Julia\Desktop\8-ПЕРВОКУРСНИКУ\ФУНДАМЕНТАЛЬНАЯ\КАПРАРА\КАПРАРА 3.jpg"/>
          <p:cNvPicPr>
            <a:picLocks noChangeAspect="1" noChangeArrowheads="1"/>
          </p:cNvPicPr>
          <p:nvPr/>
        </p:nvPicPr>
        <p:blipFill>
          <a:blip r:embed="rId3" cstate="print"/>
          <a:srcRect l="2162" t="2760" r="2883" b="4599"/>
          <a:stretch>
            <a:fillRect/>
          </a:stretch>
        </p:blipFill>
        <p:spPr bwMode="auto">
          <a:xfrm>
            <a:off x="4428000" y="1579583"/>
            <a:ext cx="4743870" cy="36252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Julia\Desktop\8-ПЕРВОКУРСНИКУ\ФУНДАМЕНТАЛЬНАЯ\ГОТОВЫЕ\ФЕРНХЕМ\ФЕРНХЕ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000">
            <a:off x="4209809" y="252000"/>
            <a:ext cx="4512492" cy="6375600"/>
          </a:xfrm>
          <a:prstGeom prst="rect">
            <a:avLst/>
          </a:prstGeom>
          <a:noFill/>
        </p:spPr>
      </p:pic>
      <p:pic>
        <p:nvPicPr>
          <p:cNvPr id="35843" name="Picture 3" descr="C:\Users\Julia\Desktop\8-ПЕРВОКУРСНИКУ\ФУНДАМЕНТАЛЬНАЯ\ГОТОВЫЕ\ФЕРНХЕМ\ФЕРНХЕМ 3.jpg"/>
          <p:cNvPicPr>
            <a:picLocks noChangeAspect="1" noChangeArrowheads="1"/>
          </p:cNvPicPr>
          <p:nvPr/>
        </p:nvPicPr>
        <p:blipFill>
          <a:blip r:embed="rId3" cstate="print"/>
          <a:srcRect l="5326" t="12166" r="3329" b="5069"/>
          <a:stretch>
            <a:fillRect/>
          </a:stretch>
        </p:blipFill>
        <p:spPr bwMode="auto">
          <a:xfrm>
            <a:off x="0" y="1714488"/>
            <a:ext cx="4938998" cy="29405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0" y="252000"/>
          <a:ext cx="4057898" cy="6429375"/>
        </p:xfrm>
        <a:graphic>
          <a:graphicData uri="http://schemas.openxmlformats.org/presentationml/2006/ole">
            <p:oleObj spid="_x0000_s37891" name="Acrobat Document" r:id="rId3" imgW="2444694" imgH="3873420" progId="AcroExch.Document.11">
              <p:embed/>
            </p:oleObj>
          </a:graphicData>
        </a:graphic>
      </p:graphicFrame>
      <p:sp>
        <p:nvSpPr>
          <p:cNvPr id="6" name="Блок-схема: перфолента 5"/>
          <p:cNvSpPr/>
          <p:nvPr/>
        </p:nvSpPr>
        <p:spPr>
          <a:xfrm rot="21120000">
            <a:off x="2520011" y="2879999"/>
            <a:ext cx="6415126" cy="3805200"/>
          </a:xfrm>
          <a:prstGeom prst="flowChartPunchedTape">
            <a:avLst/>
          </a:prstGeom>
          <a:solidFill>
            <a:srgbClr val="30D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Учебное пособие написано преподавателями факультета психологии РГУ под редакцией профессора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В.А. </a:t>
            </a:r>
            <a:r>
              <a:rPr lang="ru-RU" sz="2400" dirty="0" err="1" smtClean="0">
                <a:solidFill>
                  <a:schemeClr val="tx1"/>
                </a:solidFill>
              </a:rPr>
              <a:t>Лабунской</a:t>
            </a:r>
            <a:r>
              <a:rPr lang="ru-RU" sz="2400" dirty="0" smtClean="0">
                <a:solidFill>
                  <a:schemeClr val="tx1"/>
                </a:solidFill>
              </a:rPr>
              <a:t> в форме ответов на вопросы по основным темам, рассматриваемым в социальной психологии личности.</a:t>
            </a:r>
            <a:endParaRPr lang="ru-RU" sz="22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4214842" cy="5467368"/>
          </a:xfrm>
        </p:spPr>
        <p:txBody>
          <a:bodyPr>
            <a:normAutofit/>
          </a:bodyPr>
          <a:lstStyle/>
          <a:p>
            <a:pPr marL="0" indent="276225" algn="just">
              <a:buNone/>
            </a:pPr>
            <a:endParaRPr lang="ru-RU" dirty="0" smtClean="0"/>
          </a:p>
        </p:txBody>
      </p:sp>
      <p:sp>
        <p:nvSpPr>
          <p:cNvPr id="7" name="Вертикальный свиток 6"/>
          <p:cNvSpPr/>
          <p:nvPr/>
        </p:nvSpPr>
        <p:spPr>
          <a:xfrm rot="20701671">
            <a:off x="23353" y="547255"/>
            <a:ext cx="4799551" cy="5789029"/>
          </a:xfrm>
          <a:prstGeom prst="verticalScroll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Monotype Corsiva" pitchFamily="66" charset="0"/>
              </a:rPr>
              <a:t>«Психологическая наука – важный компонент не только современного </a:t>
            </a:r>
            <a:r>
              <a:rPr lang="ru-RU" sz="3600" dirty="0" err="1" smtClean="0">
                <a:solidFill>
                  <a:schemeClr val="tx1"/>
                </a:solidFill>
                <a:latin typeface="Monotype Corsiva" pitchFamily="66" charset="0"/>
              </a:rPr>
              <a:t>человекознания</a:t>
            </a:r>
            <a:r>
              <a:rPr lang="ru-RU" sz="3600" dirty="0" smtClean="0">
                <a:solidFill>
                  <a:schemeClr val="tx1"/>
                </a:solidFill>
                <a:latin typeface="Monotype Corsiva" pitchFamily="66" charset="0"/>
              </a:rPr>
              <a:t>, но и общества и культуры в целом» </a:t>
            </a:r>
            <a:r>
              <a:rPr lang="ru-RU" sz="3600" dirty="0" err="1" smtClean="0">
                <a:solidFill>
                  <a:schemeClr val="tx1"/>
                </a:solidFill>
                <a:latin typeface="Monotype Corsiva" pitchFamily="66" charset="0"/>
              </a:rPr>
              <a:t>Ж.Годфруа</a:t>
            </a:r>
            <a:r>
              <a:rPr lang="ru-RU" sz="3600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  <a:endParaRPr lang="ru-RU" sz="36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8" name="Picture 3" descr="I:\БИБЛИОТЕКА\8-ПЕРВОКУРСНИКУ\НАЧАЛО\ГОДФРУА\ГОДФРУ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0000">
            <a:off x="5868000" y="2020057"/>
            <a:ext cx="3094777" cy="4661801"/>
          </a:xfrm>
          <a:prstGeom prst="rect">
            <a:avLst/>
          </a:prstGeom>
          <a:noFill/>
        </p:spPr>
      </p:pic>
      <p:pic>
        <p:nvPicPr>
          <p:cNvPr id="6" name="Picture 2" descr="I:\БИБЛИОТЕКА\8-ПЕРВОКУРСНИКУ\НАЧАЛО\ГОДФРУА\ГОДФРУА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72000"/>
            <a:ext cx="2949385" cy="452002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Julia\Desktop\8-ПЕРВОКУРСНИКУ\ФУНДАМЕНТАЛЬНАЯ\ИЛЬИН ОБЩЕНИЕ\ИЛЬИН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4000" y="360000"/>
            <a:ext cx="4308094" cy="6120000"/>
          </a:xfrm>
          <a:prstGeom prst="rect">
            <a:avLst/>
          </a:prstGeom>
          <a:noFill/>
        </p:spPr>
      </p:pic>
      <p:pic>
        <p:nvPicPr>
          <p:cNvPr id="39939" name="Picture 3" descr="C:\Users\Julia\Desktop\8-ПЕРВОКУРСНИКУ\ФУНДАМЕНТАЛЬНАЯ\ИЛЬИН ОБЩЕНИЕ\ИЛЬИН 3.jpg"/>
          <p:cNvPicPr>
            <a:picLocks noChangeAspect="1" noChangeArrowheads="1"/>
          </p:cNvPicPr>
          <p:nvPr/>
        </p:nvPicPr>
        <p:blipFill>
          <a:blip r:embed="rId3" cstate="print"/>
          <a:srcRect l="2836" t="5711" r="1418" b="2285"/>
          <a:stretch>
            <a:fillRect/>
          </a:stretch>
        </p:blipFill>
        <p:spPr bwMode="auto">
          <a:xfrm>
            <a:off x="4291195" y="1929598"/>
            <a:ext cx="4862437" cy="28992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Julia\Desktop\8-ПЕРВОКУРСНИКУ\ФУНДАМЕНТАЛЬНАЯ\ГОТОВЫЕ\ЛАБУНСКАЯ\ЛАБУНСКАЯ.jpg"/>
          <p:cNvPicPr>
            <a:picLocks noChangeAspect="1" noChangeArrowheads="1"/>
          </p:cNvPicPr>
          <p:nvPr/>
        </p:nvPicPr>
        <p:blipFill>
          <a:blip r:embed="rId3" cstate="print"/>
          <a:srcRect t="18889"/>
          <a:stretch>
            <a:fillRect/>
          </a:stretch>
        </p:blipFill>
        <p:spPr bwMode="auto">
          <a:xfrm>
            <a:off x="5237930" y="-27235"/>
            <a:ext cx="3906070" cy="4829935"/>
          </a:xfrm>
          <a:prstGeom prst="rect">
            <a:avLst/>
          </a:prstGeom>
          <a:noFill/>
        </p:spPr>
      </p:pic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-36000" y="-36000"/>
          <a:ext cx="4000496" cy="5946546"/>
        </p:xfrm>
        <a:graphic>
          <a:graphicData uri="http://schemas.openxmlformats.org/presentationml/2006/ole">
            <p:oleObj spid="_x0000_s38916" name="Acrobat Document" r:id="rId4" imgW="2209665" imgH="3606660" progId="AcroExch.Document.11">
              <p:embed/>
            </p:oleObj>
          </a:graphicData>
        </a:graphic>
      </p:graphicFrame>
      <p:sp>
        <p:nvSpPr>
          <p:cNvPr id="6" name="Блок-схема: перфолента 5"/>
          <p:cNvSpPr/>
          <p:nvPr/>
        </p:nvSpPr>
        <p:spPr>
          <a:xfrm rot="21100428">
            <a:off x="2520000" y="2880000"/>
            <a:ext cx="6415126" cy="3805044"/>
          </a:xfrm>
          <a:prstGeom prst="flowChartPunchedTape">
            <a:avLst/>
          </a:prstGeom>
          <a:solidFill>
            <a:srgbClr val="30D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Эти учебные пособия разработали преподаватели факультета психологии РГУ В.А. </a:t>
            </a:r>
            <a:r>
              <a:rPr lang="ru-RU" sz="2400" dirty="0" err="1" smtClean="0">
                <a:solidFill>
                  <a:schemeClr val="tx1"/>
                </a:solidFill>
              </a:rPr>
              <a:t>Лабунская</a:t>
            </a:r>
            <a:r>
              <a:rPr lang="ru-RU" sz="2400" dirty="0" smtClean="0">
                <a:solidFill>
                  <a:schemeClr val="tx1"/>
                </a:solidFill>
              </a:rPr>
              <a:t>, Е. </a:t>
            </a:r>
            <a:r>
              <a:rPr lang="ru-RU" sz="2400" dirty="0" err="1" smtClean="0">
                <a:solidFill>
                  <a:schemeClr val="tx1"/>
                </a:solidFill>
              </a:rPr>
              <a:t>Д.Бреус</a:t>
            </a:r>
            <a:r>
              <a:rPr lang="ru-RU" sz="2400" dirty="0" smtClean="0">
                <a:solidFill>
                  <a:schemeClr val="tx1"/>
                </a:solidFill>
              </a:rPr>
              <a:t>, Ю. А. </a:t>
            </a:r>
            <a:r>
              <a:rPr lang="ru-RU" sz="2400" dirty="0" err="1" smtClean="0">
                <a:solidFill>
                  <a:schemeClr val="tx1"/>
                </a:solidFill>
              </a:rPr>
              <a:t>Мендже-рицкая</a:t>
            </a:r>
            <a:r>
              <a:rPr lang="ru-RU" sz="2400" dirty="0" smtClean="0">
                <a:solidFill>
                  <a:schemeClr val="tx1"/>
                </a:solidFill>
              </a:rPr>
              <a:t>. В них рассматриваются различные стороны общения, особенное внимание уделяется невербальному общению.</a:t>
            </a:r>
            <a:endParaRPr lang="ru-RU" sz="22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Julia\Desktop\8-ПЕРВОКУРСНИКУ\ФУНДАМЕНТАЛЬНАЯ\ГРИШИНА\ГРИШ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000">
            <a:off x="4212000" y="285782"/>
            <a:ext cx="4475838" cy="6372000"/>
          </a:xfrm>
          <a:prstGeom prst="rect">
            <a:avLst/>
          </a:prstGeom>
          <a:noFill/>
        </p:spPr>
      </p:pic>
      <p:pic>
        <p:nvPicPr>
          <p:cNvPr id="49155" name="Picture 3" descr="C:\Users\Julia\Desktop\8-ПЕРВОКУРСНИКУ\ФУНДАМЕНТАЛЬНАЯ\ГРИШИНА\ГРИШИНА 3.jpg"/>
          <p:cNvPicPr>
            <a:picLocks noChangeAspect="1" noChangeArrowheads="1"/>
          </p:cNvPicPr>
          <p:nvPr/>
        </p:nvPicPr>
        <p:blipFill>
          <a:blip r:embed="rId3" cstate="print"/>
          <a:srcRect l="6796" t="4136" r="5437" b="2481"/>
          <a:stretch>
            <a:fillRect/>
          </a:stretch>
        </p:blipFill>
        <p:spPr bwMode="auto">
          <a:xfrm>
            <a:off x="0" y="1332000"/>
            <a:ext cx="4649456" cy="40648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Julia\Desktop\8-ПЕРВОКУРСНИКУ\ФУНДАМЕНТАЛЬНАЯ\НАЛЧАДЖЯН\НАЛЧАДЖЯН.jpg"/>
          <p:cNvPicPr>
            <a:picLocks noChangeAspect="1" noChangeArrowheads="1"/>
          </p:cNvPicPr>
          <p:nvPr/>
        </p:nvPicPr>
        <p:blipFill>
          <a:blip r:embed="rId2" cstate="print"/>
          <a:srcRect l="2350"/>
          <a:stretch>
            <a:fillRect/>
          </a:stretch>
        </p:blipFill>
        <p:spPr bwMode="auto">
          <a:xfrm rot="21000000">
            <a:off x="504000" y="314877"/>
            <a:ext cx="4365509" cy="6228000"/>
          </a:xfrm>
          <a:prstGeom prst="rect">
            <a:avLst/>
          </a:prstGeom>
          <a:noFill/>
        </p:spPr>
      </p:pic>
      <p:pic>
        <p:nvPicPr>
          <p:cNvPr id="48131" name="Picture 3" descr="C:\Users\Julia\Desktop\8-ПЕРВОКУРСНИКУ\ФУНДАМЕНТАЛЬНАЯ\НАЛЧАДЖЯН\НАЛЧАДЖЯН 3.jpg"/>
          <p:cNvPicPr>
            <a:picLocks noChangeAspect="1" noChangeArrowheads="1"/>
          </p:cNvPicPr>
          <p:nvPr/>
        </p:nvPicPr>
        <p:blipFill>
          <a:blip r:embed="rId3" cstate="print"/>
          <a:srcRect l="4936" t="5432" b="2414"/>
          <a:stretch>
            <a:fillRect/>
          </a:stretch>
        </p:blipFill>
        <p:spPr bwMode="auto">
          <a:xfrm>
            <a:off x="4391987" y="769984"/>
            <a:ext cx="4853326" cy="549640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Julia\Desktop\8-ПЕРВОКУРСНИКУ\ФУНДАМЕНТАЛЬНАЯ\ГОТОВЫЕ\ЗИМБАРДО\ЗИМБАРД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000">
            <a:off x="4284000" y="252000"/>
            <a:ext cx="4465390" cy="6372000"/>
          </a:xfrm>
          <a:prstGeom prst="rect">
            <a:avLst/>
          </a:prstGeom>
          <a:noFill/>
        </p:spPr>
      </p:pic>
      <p:pic>
        <p:nvPicPr>
          <p:cNvPr id="40963" name="Picture 3" descr="C:\Users\Julia\Desktop\8-ПЕРВОКУРСНИКУ\ФУНДАМЕНТАЛЬНАЯ\ГОТОВЫЕ\ЗИМБАРДО\ЗИМБАРДО 3.jpg"/>
          <p:cNvPicPr>
            <a:picLocks noChangeAspect="1" noChangeArrowheads="1"/>
          </p:cNvPicPr>
          <p:nvPr/>
        </p:nvPicPr>
        <p:blipFill>
          <a:blip r:embed="rId3" cstate="print"/>
          <a:srcRect l="11014" t="6839" r="9718" b="4787"/>
          <a:stretch>
            <a:fillRect/>
          </a:stretch>
        </p:blipFill>
        <p:spPr bwMode="auto">
          <a:xfrm>
            <a:off x="0" y="1156941"/>
            <a:ext cx="4430674" cy="468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Julia\Desktop\8-ПЕРВОКУРСНИКУ\ФУНДАМЕНТАЛЬНАЯ\ЧАЛДИНИ\ЧАЛДИНИ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0000">
            <a:off x="504000" y="324000"/>
            <a:ext cx="4462406" cy="6192000"/>
          </a:xfrm>
          <a:prstGeom prst="rect">
            <a:avLst/>
          </a:prstGeom>
          <a:noFill/>
        </p:spPr>
      </p:pic>
      <p:pic>
        <p:nvPicPr>
          <p:cNvPr id="41987" name="Picture 3" descr="C:\Users\Julia\Desktop\8-ПЕРВОКУРСНИКУ\ФУНДАМЕНТАЛЬНАЯ\ЧАЛДИНИ\ЧАЛДИНИ 3.jpg"/>
          <p:cNvPicPr>
            <a:picLocks noChangeAspect="1" noChangeArrowheads="1"/>
          </p:cNvPicPr>
          <p:nvPr/>
        </p:nvPicPr>
        <p:blipFill>
          <a:blip r:embed="rId3" cstate="print"/>
          <a:srcRect l="10055" t="8867" r="8714" b="887"/>
          <a:stretch>
            <a:fillRect/>
          </a:stretch>
        </p:blipFill>
        <p:spPr bwMode="auto">
          <a:xfrm>
            <a:off x="4788000" y="1440000"/>
            <a:ext cx="4362551" cy="36633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Julia\Desktop\8-ПЕРВОКУРСНИКУ\ФУНДАМЕНТАЛЬНАЯ\ГОТОВЫЕ\БЕНДАС\БЕНДА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000">
            <a:off x="4029630" y="252000"/>
            <a:ext cx="4697829" cy="6444000"/>
          </a:xfrm>
          <a:prstGeom prst="rect">
            <a:avLst/>
          </a:prstGeom>
          <a:noFill/>
        </p:spPr>
      </p:pic>
      <p:pic>
        <p:nvPicPr>
          <p:cNvPr id="43011" name="Picture 3" descr="C:\Users\Julia\Desktop\8-ПЕРВОКУРСНИКУ\ФУНДАМЕНТАЛЬНАЯ\ГОТОВЫЕ\БЕНДАС\БЕНДАС 3.jpg"/>
          <p:cNvPicPr>
            <a:picLocks noChangeAspect="1" noChangeArrowheads="1"/>
          </p:cNvPicPr>
          <p:nvPr/>
        </p:nvPicPr>
        <p:blipFill>
          <a:blip r:embed="rId3" cstate="print"/>
          <a:srcRect l="8277" t="4534" r="10187" b="3400"/>
          <a:stretch>
            <a:fillRect/>
          </a:stretch>
        </p:blipFill>
        <p:spPr bwMode="auto">
          <a:xfrm>
            <a:off x="0" y="1728000"/>
            <a:ext cx="4610594" cy="29245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C:\Users\Julia\Desktop\8-ПЕРВОКУРСНИКУ\ФУНДАМЕНТАЛЬНАЯ\ГОТОВЫЕ\МЕРЛИН\МЕРЛИ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000">
            <a:off x="4353896" y="253278"/>
            <a:ext cx="4407820" cy="6228000"/>
          </a:xfrm>
          <a:prstGeom prst="rect">
            <a:avLst/>
          </a:prstGeom>
          <a:noFill/>
        </p:spPr>
      </p:pic>
      <p:pic>
        <p:nvPicPr>
          <p:cNvPr id="44034" name="Picture 2" descr="C:\Users\Julia\Desktop\8-ПЕРВОКУРСНИКУ\ФУНДАМЕНТАЛЬНАЯ\ГОТОВЫЕ\МЕРЛИН\МЕРЛ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0000">
            <a:off x="507532" y="329211"/>
            <a:ext cx="4371955" cy="622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Julia\Desktop\8-ПЕРВОКУРСНИКУ\ФУНДАМЕНТАЛЬНАЯ\ГОТОВЫЕ\ТЕПЛОВ\ТЕПЛОВ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000">
            <a:off x="4145269" y="284664"/>
            <a:ext cx="4582893" cy="6228000"/>
          </a:xfrm>
          <a:prstGeom prst="rect">
            <a:avLst/>
          </a:prstGeom>
          <a:noFill/>
        </p:spPr>
      </p:pic>
      <p:pic>
        <p:nvPicPr>
          <p:cNvPr id="45058" name="Picture 2" descr="C:\Users\Julia\Desktop\8-ПЕРВОКУРСНИКУ\ФУНДАМЕНТАЛЬНАЯ\ГОТОВЫЕ\ТЕПЛОВ\ТЕПЛ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0000">
            <a:off x="504000" y="340279"/>
            <a:ext cx="4353920" cy="622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rot="20701671">
            <a:off x="720000" y="900000"/>
            <a:ext cx="7706861" cy="5040000"/>
          </a:xfrm>
          <a:prstGeom prst="verticalScroll">
            <a:avLst>
              <a:gd name="adj" fmla="val 4491"/>
            </a:avLst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 anchorCtr="0">
            <a:normAutofit fontScale="55000" lnSpcReduction="20000"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1000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  <a:endParaRPr lang="ru-RU" sz="10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0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5800" dirty="0" smtClean="0">
                <a:solidFill>
                  <a:schemeClr val="tx1"/>
                </a:solidFill>
                <a:latin typeface="Monotype Corsiva" pitchFamily="66" charset="0"/>
              </a:rPr>
              <a:t>Выставка </a:t>
            </a:r>
            <a:r>
              <a:rPr lang="ru-RU" sz="5800" dirty="0" smtClean="0">
                <a:solidFill>
                  <a:schemeClr val="tx1"/>
                </a:solidFill>
                <a:latin typeface="Monotype Corsiva" pitchFamily="66" charset="0"/>
              </a:rPr>
              <a:t>подготовлена </a:t>
            </a:r>
            <a:endParaRPr lang="ru-RU" sz="5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5800" dirty="0" smtClean="0">
                <a:solidFill>
                  <a:schemeClr val="tx1"/>
                </a:solidFill>
                <a:latin typeface="Monotype Corsiva" pitchFamily="66" charset="0"/>
              </a:rPr>
              <a:t>отделом </a:t>
            </a:r>
            <a:r>
              <a:rPr lang="ru-RU" sz="5800" dirty="0" smtClean="0">
                <a:solidFill>
                  <a:schemeClr val="tx1"/>
                </a:solidFill>
                <a:latin typeface="Monotype Corsiva" pitchFamily="66" charset="0"/>
              </a:rPr>
              <a:t>ЗНБ  ЮФУ при АПП.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5800" dirty="0" smtClean="0">
                <a:solidFill>
                  <a:schemeClr val="tx1"/>
                </a:solidFill>
                <a:latin typeface="Monotype Corsiva" pitchFamily="66" charset="0"/>
              </a:rPr>
              <a:t>Консультанты: Л.И.Габдулина, </a:t>
            </a:r>
            <a:r>
              <a:rPr lang="ru-RU" sz="5800" dirty="0" err="1" smtClean="0">
                <a:solidFill>
                  <a:schemeClr val="tx1"/>
                </a:solidFill>
                <a:latin typeface="Monotype Corsiva" pitchFamily="66" charset="0"/>
              </a:rPr>
              <a:t>к.пс.н</a:t>
            </a:r>
            <a:r>
              <a:rPr lang="ru-RU" sz="5800" dirty="0" smtClean="0">
                <a:solidFill>
                  <a:schemeClr val="tx1"/>
                </a:solidFill>
                <a:latin typeface="Monotype Corsiva" pitchFamily="66" charset="0"/>
              </a:rPr>
              <a:t>.,  Ю.Бердянская, магистрант.</a:t>
            </a: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На выставке представлены: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6 учебников</a:t>
            </a: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, 17 </a:t>
            </a: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учебных пособий</a:t>
            </a: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, 2 </a:t>
            </a: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хрестоматии,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5 томов избранных трудов</a:t>
            </a: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, 18 </a:t>
            </a: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трудов и монографий</a:t>
            </a: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, 1 </a:t>
            </a: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справочник, </a:t>
            </a: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которые доступны для работы в читальном зале и/или на </a:t>
            </a: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абонементе </a:t>
            </a:r>
            <a:r>
              <a:rPr lang="ru-RU" sz="5500" dirty="0" smtClean="0">
                <a:solidFill>
                  <a:schemeClr val="tx1"/>
                </a:solidFill>
                <a:latin typeface="Monotype Corsiva" pitchFamily="66" charset="0"/>
              </a:rPr>
              <a:t>отдела.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4214842" cy="5467368"/>
          </a:xfrm>
        </p:spPr>
        <p:txBody>
          <a:bodyPr>
            <a:normAutofit/>
          </a:bodyPr>
          <a:lstStyle/>
          <a:p>
            <a:pPr marL="0" indent="276225" algn="just">
              <a:buNone/>
            </a:pPr>
            <a:endParaRPr lang="ru-RU" dirty="0" smtClean="0"/>
          </a:p>
          <a:p>
            <a:pPr marL="0" indent="276225" algn="just">
              <a:buNone/>
            </a:pPr>
            <a:r>
              <a:rPr lang="ru-RU" dirty="0" smtClean="0"/>
              <a:t>И профессия психолога в современном мире становится все более актуальной и </a:t>
            </a:r>
            <a:r>
              <a:rPr lang="ru-RU" dirty="0" err="1" smtClean="0"/>
              <a:t>востребо-ванной</a:t>
            </a:r>
            <a:r>
              <a:rPr lang="ru-RU" dirty="0" smtClean="0"/>
              <a:t>. </a:t>
            </a:r>
          </a:p>
          <a:p>
            <a:pPr marL="0" indent="276225" algn="just">
              <a:buNone/>
            </a:pPr>
            <a:r>
              <a:rPr lang="ru-RU" dirty="0" smtClean="0"/>
              <a:t>Она не только </a:t>
            </a:r>
            <a:r>
              <a:rPr lang="ru-RU" dirty="0" err="1" smtClean="0"/>
              <a:t>твор-ческая</a:t>
            </a:r>
            <a:r>
              <a:rPr lang="ru-RU" dirty="0" smtClean="0"/>
              <a:t> и разносторонняя, но и требует постоянного развития и </a:t>
            </a:r>
            <a:r>
              <a:rPr lang="ru-RU" dirty="0" err="1" smtClean="0"/>
              <a:t>совершенство-вания</a:t>
            </a:r>
            <a:r>
              <a:rPr lang="ru-RU" dirty="0" smtClean="0"/>
              <a:t>.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696000" y="-36000"/>
          <a:ext cx="2491869" cy="4072584"/>
        </p:xfrm>
        <a:graphic>
          <a:graphicData uri="http://schemas.openxmlformats.org/presentationml/2006/ole">
            <p:oleObj spid="_x0000_s4098" name="Acrobat Document" r:id="rId3" imgW="2292204" imgH="3746340" progId="AcroExch.Document.11">
              <p:embed/>
            </p:oleObj>
          </a:graphicData>
        </a:graphic>
      </p:graphicFrame>
      <p:pic>
        <p:nvPicPr>
          <p:cNvPr id="4103" name="Picture 7" descr="C:\Users\Julia\Desktop\8-ПЕРВОКУРСНИКУ\ПРАКТИЧЕСКАЯ\ЭКСТРЕМАЛЬНЫЕ СИТУАЦИИ\ЭКСТРЕМАЛЬНЫЕ СИТУА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00000">
            <a:off x="4896000" y="1548000"/>
            <a:ext cx="2751361" cy="4286256"/>
          </a:xfrm>
          <a:prstGeom prst="rect">
            <a:avLst/>
          </a:prstGeom>
          <a:noFill/>
        </p:spPr>
      </p:pic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6156000" y="3240000"/>
          <a:ext cx="2643206" cy="4043818"/>
        </p:xfrm>
        <a:graphic>
          <a:graphicData uri="http://schemas.openxmlformats.org/presentationml/2006/ole">
            <p:oleObj spid="_x0000_s4100" name="Acrobat Document" r:id="rId5" imgW="2336800" imgH="3574980" progId="AcroExch.Document.11">
              <p:embed/>
            </p:oleObj>
          </a:graphicData>
        </a:graphic>
      </p:graphicFrame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4214842" cy="5467368"/>
          </a:xfrm>
        </p:spPr>
        <p:txBody>
          <a:bodyPr>
            <a:normAutofit/>
          </a:bodyPr>
          <a:lstStyle/>
          <a:p>
            <a:pPr marL="0" indent="276225" algn="just">
              <a:buNone/>
            </a:pPr>
            <a:endParaRPr lang="ru-RU" dirty="0" smtClean="0"/>
          </a:p>
        </p:txBody>
      </p:sp>
      <p:sp>
        <p:nvSpPr>
          <p:cNvPr id="7" name="Вертикальный свиток 6"/>
          <p:cNvSpPr/>
          <p:nvPr/>
        </p:nvSpPr>
        <p:spPr>
          <a:xfrm rot="20701671">
            <a:off x="42586" y="400902"/>
            <a:ext cx="4799551" cy="5937909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Кроме того, «психология относится к числу тех специальностей, поступая на которые нужно предварительно ознакомиться с азами и основными понятиями этой науки». 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И. ВАЧКОВ</a:t>
            </a:r>
            <a:endParaRPr lang="ru-RU" sz="32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I:\БИБЛИОТЕКА\8-ПЕРВОКУРСНИКУ\НАЧАЛО\КАРАНДАШЕВ\КАРАНДАШЕ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60000">
            <a:off x="5472000" y="144000"/>
            <a:ext cx="3402904" cy="5035558"/>
          </a:xfrm>
          <a:prstGeom prst="rect">
            <a:avLst/>
          </a:prstGeom>
          <a:noFill/>
        </p:spPr>
      </p:pic>
      <p:pic>
        <p:nvPicPr>
          <p:cNvPr id="3076" name="Picture 4" descr="I:\БИБЛИОТЕКА\8-ПЕРВОКУРСНИКУ\НАЧАЛО\ВАЧКОВ\ВАЧКОВ ОБЛОЖ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00000">
            <a:off x="4339243" y="2196000"/>
            <a:ext cx="2867011" cy="4373568"/>
          </a:xfrm>
          <a:prstGeom prst="rect">
            <a:avLst/>
          </a:prstGeom>
          <a:noFill/>
        </p:spPr>
      </p:pic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694488" y="2520000"/>
          <a:ext cx="2449512" cy="4214812"/>
        </p:xfrm>
        <a:graphic>
          <a:graphicData uri="http://schemas.openxmlformats.org/presentationml/2006/ole">
            <p:oleObj spid="_x0000_s3077" name="Acrobat Document" r:id="rId6" imgW="2133710" imgH="3600635" progId="AcroExch.Document.11">
              <p:embed/>
            </p:oleObj>
          </a:graphicData>
        </a:graphic>
      </p:graphicFrame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I:\БИБЛИОТЕКА\8-ПЕРВОКУРСНИКУ\ПРАКТИЧЕСКАЯ 2\ВУНДТ  _0001.jpg"/>
          <p:cNvPicPr>
            <a:picLocks noChangeAspect="1" noChangeArrowheads="1"/>
          </p:cNvPicPr>
          <p:nvPr/>
        </p:nvPicPr>
        <p:blipFill>
          <a:blip r:embed="rId2" cstate="print"/>
          <a:srcRect l="8880" t="10714" r="12110" b="27551"/>
          <a:stretch>
            <a:fillRect/>
          </a:stretch>
        </p:blipFill>
        <p:spPr bwMode="auto">
          <a:xfrm>
            <a:off x="4753660" y="576000"/>
            <a:ext cx="4396417" cy="5436000"/>
          </a:xfrm>
          <a:prstGeom prst="rect">
            <a:avLst/>
          </a:prstGeom>
          <a:noFill/>
        </p:spPr>
      </p:pic>
      <p:pic>
        <p:nvPicPr>
          <p:cNvPr id="58370" name="Picture 2" descr="I:\БИБЛИОТЕКА\8-ПЕРВОКУРСНИКУ\ПРАКТИЧЕСКАЯ 2\ВУНДТ 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0000">
            <a:off x="504000" y="252000"/>
            <a:ext cx="4007152" cy="633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 descr="I:\БИБЛИОТЕКА\8-ПЕРВОКУРСНИКУ\НАЧАЛО\ГИППЕНРЕЙТЕР\ГИППЕНРЕЙТЕР 2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70267">
            <a:off x="3996000" y="-36000"/>
            <a:ext cx="2850781" cy="421484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4214842" cy="5467368"/>
          </a:xfrm>
        </p:spPr>
        <p:txBody>
          <a:bodyPr>
            <a:normAutofit/>
          </a:bodyPr>
          <a:lstStyle/>
          <a:p>
            <a:pPr marL="0" indent="276225" algn="just">
              <a:buNone/>
            </a:pPr>
            <a:endParaRPr lang="ru-RU" dirty="0" smtClean="0"/>
          </a:p>
        </p:txBody>
      </p:sp>
      <p:sp>
        <p:nvSpPr>
          <p:cNvPr id="7" name="Вертикальный свиток 6"/>
          <p:cNvSpPr/>
          <p:nvPr/>
        </p:nvSpPr>
        <p:spPr>
          <a:xfrm rot="20701671">
            <a:off x="42586" y="400902"/>
            <a:ext cx="4799551" cy="5937909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Monotype Corsiva" pitchFamily="66" charset="0"/>
                <a:cs typeface="MV Boli" pitchFamily="2" charset="0"/>
              </a:rPr>
              <a:t>Ведь</a:t>
            </a:r>
            <a:r>
              <a:rPr lang="ru-RU" sz="3600" dirty="0" smtClean="0">
                <a:solidFill>
                  <a:schemeClr val="tx1"/>
                </a:solidFill>
                <a:latin typeface="Monotype Corsiva" pitchFamily="66" charset="0"/>
              </a:rPr>
              <a:t> «в системе наук психологии должно быть отведено совершенно особое место». 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  <a:latin typeface="Monotype Corsiva" pitchFamily="66" charset="0"/>
              </a:rPr>
              <a:t>Ю. </a:t>
            </a:r>
            <a:r>
              <a:rPr lang="ru-RU" sz="3600" dirty="0" err="1" smtClean="0">
                <a:solidFill>
                  <a:schemeClr val="tx1"/>
                </a:solidFill>
                <a:latin typeface="Monotype Corsiva" pitchFamily="66" charset="0"/>
              </a:rPr>
              <a:t>Гиппенрейтер</a:t>
            </a:r>
            <a:endParaRPr lang="ru-RU" sz="3600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/>
            <a:endParaRPr lang="ru-RU" sz="32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4" name="Picture 3" descr="I:\БИБЛИОТЕКА\8-ПЕРВОКУРСНИКУ\НАЧАЛО\ГИППЕНРЕЙТЕР\ГИППЕНРЕЙТ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20000">
            <a:off x="6259971" y="2376000"/>
            <a:ext cx="2856718" cy="437582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4214842" cy="5467368"/>
          </a:xfrm>
        </p:spPr>
        <p:txBody>
          <a:bodyPr>
            <a:normAutofit/>
          </a:bodyPr>
          <a:lstStyle/>
          <a:p>
            <a:pPr marL="0" indent="276225" algn="just">
              <a:buNone/>
            </a:pPr>
            <a:endParaRPr lang="ru-RU" dirty="0" smtClean="0"/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4500562" y="0"/>
          <a:ext cx="2928958" cy="4580392"/>
        </p:xfrm>
        <a:graphic>
          <a:graphicData uri="http://schemas.openxmlformats.org/presentationml/2006/ole">
            <p:oleObj spid="_x0000_s27650" name="Acrobat Document" r:id="rId3" imgW="2387510" imgH="3733740" progId="AcroExch.Document.11">
              <p:embed/>
            </p:oleObj>
          </a:graphicData>
        </a:graphic>
      </p:graphicFrame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6260250" y="2751262"/>
          <a:ext cx="2883750" cy="4106738"/>
        </p:xfrm>
        <a:graphic>
          <a:graphicData uri="http://schemas.openxmlformats.org/presentationml/2006/ole">
            <p:oleObj spid="_x0000_s27649" name="Acrobat Document" r:id="rId4" imgW="2635126" imgH="3752820" progId="AcroExch.Document.11">
              <p:embed/>
            </p:oleObj>
          </a:graphicData>
        </a:graphic>
      </p:graphicFrame>
      <p:sp>
        <p:nvSpPr>
          <p:cNvPr id="7" name="Вертикальный свиток 6"/>
          <p:cNvSpPr/>
          <p:nvPr/>
        </p:nvSpPr>
        <p:spPr>
          <a:xfrm rot="20701671">
            <a:off x="51650" y="334205"/>
            <a:ext cx="5298069" cy="6073597"/>
          </a:xfrm>
          <a:prstGeom prst="verticalScroll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  <a:latin typeface="Monotype Corsiva" pitchFamily="66" charset="0"/>
              </a:rPr>
              <a:t>      Во-первых</a:t>
            </a:r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, 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это наука о самом сложном, что пока известно человечеству. Ведь психика – это «свойство высокоорганизованной материи». Мозг человека – это самая высокоорганизованная материя, известная нам.</a:t>
            </a:r>
          </a:p>
          <a:p>
            <a:pPr algn="ctr"/>
            <a:endParaRPr lang="ru-RU" sz="3200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4214842" cy="5467368"/>
          </a:xfrm>
        </p:spPr>
        <p:txBody>
          <a:bodyPr>
            <a:normAutofit/>
          </a:bodyPr>
          <a:lstStyle/>
          <a:p>
            <a:pPr marL="0" indent="276225" algn="just">
              <a:buNone/>
            </a:pPr>
            <a:endParaRPr lang="ru-RU" dirty="0" smtClean="0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6530975" y="0"/>
          <a:ext cx="2613025" cy="4268788"/>
        </p:xfrm>
        <a:graphic>
          <a:graphicData uri="http://schemas.openxmlformats.org/presentationml/2006/ole">
            <p:oleObj spid="_x0000_s36866" name="Acrobat Document" r:id="rId3" imgW="2184310" imgH="3568680" progId="AcroExch.Document.11">
              <p:embed/>
            </p:oleObj>
          </a:graphicData>
        </a:graphic>
      </p:graphicFrame>
      <p:graphicFrame>
        <p:nvGraphicFramePr>
          <p:cNvPr id="36865" name="Object 1"/>
          <p:cNvGraphicFramePr>
            <a:graphicFrameLocks noChangeAspect="1"/>
          </p:cNvGraphicFramePr>
          <p:nvPr/>
        </p:nvGraphicFramePr>
        <p:xfrm>
          <a:off x="4500000" y="1044000"/>
          <a:ext cx="2343150" cy="3778250"/>
        </p:xfrm>
        <a:graphic>
          <a:graphicData uri="http://schemas.openxmlformats.org/presentationml/2006/ole">
            <p:oleObj spid="_x0000_s36865" name="Acrobat Document" r:id="rId4" imgW="2343270" imgH="3778444" progId="AcroExch.Document.11">
              <p:embed/>
            </p:oleObj>
          </a:graphicData>
        </a:graphic>
      </p:graphicFrame>
      <p:pic>
        <p:nvPicPr>
          <p:cNvPr id="36868" name="Picture 4" descr="C:\Users\Julia\Desktop\8-ПЕРВОКУРСНИКУ\ФУНДАМЕНТАЛЬНАЯ\ГОТОВЫЕ\СТОЛИН\СТОЛИ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5278" y="2736846"/>
            <a:ext cx="2528722" cy="4121154"/>
          </a:xfrm>
          <a:prstGeom prst="rect">
            <a:avLst/>
          </a:prstGeom>
          <a:noFill/>
        </p:spPr>
      </p:pic>
      <p:sp>
        <p:nvSpPr>
          <p:cNvPr id="7" name="Вертикальный свиток 6"/>
          <p:cNvSpPr/>
          <p:nvPr/>
        </p:nvSpPr>
        <p:spPr>
          <a:xfrm rot="20701671">
            <a:off x="45479" y="287247"/>
            <a:ext cx="5661592" cy="6073597"/>
          </a:xfrm>
          <a:prstGeom prst="verticalScroll">
            <a:avLst/>
          </a:prstGeom>
          <a:blipFill>
            <a:blip r:embed="rId6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  <a:latin typeface="Monotype Corsiva" pitchFamily="66" charset="0"/>
              </a:rPr>
              <a:t>       Во-вторых</a:t>
            </a:r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, 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в психологии как бы сливаются объект и субъект познания. Задачи психологии несоизмеримо сложнее задач любой другой науки, ибо только в ней мысль совершает поворот на себя. Только в ней научное сознание человека становится его </a:t>
            </a:r>
            <a:r>
              <a:rPr lang="ru-RU" sz="3200" i="1" dirty="0" smtClean="0">
                <a:solidFill>
                  <a:schemeClr val="tx1"/>
                </a:solidFill>
                <a:latin typeface="Monotype Corsiva" pitchFamily="66" charset="0"/>
              </a:rPr>
              <a:t>научным самосознанием.</a:t>
            </a:r>
            <a:endParaRPr lang="ru-RU" sz="3200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3676</TotalTime>
  <Words>582</Words>
  <Application>Microsoft Office PowerPoint</Application>
  <PresentationFormat>Экран (4:3)</PresentationFormat>
  <Paragraphs>48</Paragraphs>
  <Slides>39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Поток</vt:lpstr>
      <vt:lpstr>Acrobat Document</vt:lpstr>
      <vt:lpstr>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Julia</cp:lastModifiedBy>
  <cp:revision>312</cp:revision>
  <dcterms:created xsi:type="dcterms:W3CDTF">2013-03-15T11:03:03Z</dcterms:created>
  <dcterms:modified xsi:type="dcterms:W3CDTF">2016-09-11T17:33:44Z</dcterms:modified>
</cp:coreProperties>
</file>