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66" r:id="rId6"/>
    <p:sldId id="259" r:id="rId7"/>
    <p:sldId id="267" r:id="rId8"/>
    <p:sldId id="268" r:id="rId9"/>
    <p:sldId id="274" r:id="rId10"/>
    <p:sldId id="257" r:id="rId11"/>
    <p:sldId id="262" r:id="rId12"/>
    <p:sldId id="275" r:id="rId13"/>
    <p:sldId id="263" r:id="rId14"/>
    <p:sldId id="269" r:id="rId15"/>
    <p:sldId id="264" r:id="rId16"/>
    <p:sldId id="272" r:id="rId17"/>
    <p:sldId id="26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88" d="100"/>
          <a:sy n="88" d="100"/>
        </p:scale>
        <p:origin x="-21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E331F-6EB2-478C-AABE-9AE577B425C6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5688F-3A90-4548-A585-8D8079CC05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456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B99B-EDE8-4FA0-B7EB-1323320A6E03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FCD-380E-4BE0-82FC-BD23573998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2671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B99B-EDE8-4FA0-B7EB-1323320A6E03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FCD-380E-4BE0-82FC-BD2357399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1539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B99B-EDE8-4FA0-B7EB-1323320A6E03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FCD-380E-4BE0-82FC-BD2357399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6276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B99B-EDE8-4FA0-B7EB-1323320A6E03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FCD-380E-4BE0-82FC-BD2357399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4502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B99B-EDE8-4FA0-B7EB-1323320A6E03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FCD-380E-4BE0-82FC-BD2357399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3622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B99B-EDE8-4FA0-B7EB-1323320A6E03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FCD-380E-4BE0-82FC-BD2357399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9455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B99B-EDE8-4FA0-B7EB-1323320A6E03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FCD-380E-4BE0-82FC-BD2357399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8938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B99B-EDE8-4FA0-B7EB-1323320A6E03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FCD-380E-4BE0-82FC-BD2357399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0618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B99B-EDE8-4FA0-B7EB-1323320A6E03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FCD-380E-4BE0-82FC-BD2357399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903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B99B-EDE8-4FA0-B7EB-1323320A6E03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FCD-380E-4BE0-82FC-BD2357399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7273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B99B-EDE8-4FA0-B7EB-1323320A6E03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FCD-380E-4BE0-82FC-BD2357399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1853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EB99B-EDE8-4FA0-B7EB-1323320A6E03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A9FCD-380E-4BE0-82FC-BD23573998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7647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gif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tiff"/><Relationship Id="rId5" Type="http://schemas.openxmlformats.org/officeDocument/2006/relationships/hyperlink" Target="http://www.ocpprik.ru/news/607/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286" y="228599"/>
            <a:ext cx="11898085" cy="3624943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 smtClean="0"/>
              <a:t>ОБРАЗОВАТЕЛЬНАЯ ПРОГРАММА МАГИСТРАТУРЫ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4000" b="1" dirty="0"/>
              <a:t>ПРАКТИЧЕСКАЯ ПСИХОЛОГИЯ ОБРАЗОВАНИЯ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en-US" sz="2400" b="1" dirty="0" smtClean="0"/>
              <a:t> 4</a:t>
            </a:r>
            <a:r>
              <a:rPr lang="ru-RU" sz="2400" b="1" dirty="0" smtClean="0"/>
              <a:t>4.04.02 – психолого-педагогическое образование 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> </a:t>
            </a:r>
            <a:r>
              <a:rPr lang="ru-RU" sz="2800" b="1" dirty="0"/>
              <a:t/>
            </a:r>
            <a:br>
              <a:rPr lang="ru-RU" sz="2800" b="1" dirty="0"/>
            </a:br>
            <a:endParaRPr lang="en-US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8638" y="3846286"/>
            <a:ext cx="11173361" cy="2810992"/>
          </a:xfrm>
        </p:spPr>
        <p:txBody>
          <a:bodyPr>
            <a:normAutofit/>
          </a:bodyPr>
          <a:lstStyle/>
          <a:p>
            <a:pPr algn="r"/>
            <a:r>
              <a:rPr lang="ru-RU" b="1" i="1" dirty="0" smtClean="0"/>
              <a:t>Руководитель</a:t>
            </a:r>
            <a:endParaRPr lang="ru-RU" b="1" i="1" dirty="0"/>
          </a:p>
          <a:p>
            <a:pPr algn="r"/>
            <a:r>
              <a:rPr lang="ru-RU" b="1" dirty="0"/>
              <a:t>Черная Анна Викторовна</a:t>
            </a:r>
          </a:p>
          <a:p>
            <a:pPr algn="r"/>
            <a:r>
              <a:rPr lang="ru-RU" dirty="0"/>
              <a:t>Тел.: 8-961-296-95-33; 8-918-896-76-25, </a:t>
            </a:r>
            <a:endParaRPr lang="ru-RU" dirty="0" smtClean="0"/>
          </a:p>
          <a:p>
            <a:pPr algn="r"/>
            <a:r>
              <a:rPr lang="ru-RU" dirty="0" smtClean="0"/>
              <a:t>Эл</a:t>
            </a:r>
            <a:r>
              <a:rPr lang="ru-RU" dirty="0"/>
              <a:t>. почта: </a:t>
            </a:r>
            <a:r>
              <a:rPr lang="ru-RU" dirty="0" err="1"/>
              <a:t>avchernaya@sfedu.ru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949517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59841" y="3633292"/>
            <a:ext cx="6513513" cy="558800"/>
            <a:chOff x="1248" y="1440"/>
            <a:chExt cx="4103" cy="352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gray">
            <a:xfrm>
              <a:off x="1787" y="1501"/>
              <a:ext cx="356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000000"/>
                  </a:solidFill>
                </a:rPr>
                <a:t>Учреждения здравоохранения, культуры; 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348408" y="843147"/>
            <a:ext cx="7027863" cy="830263"/>
            <a:chOff x="1248" y="1881"/>
            <a:chExt cx="4427" cy="523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gray">
            <a:xfrm>
              <a:off x="1767" y="1881"/>
              <a:ext cx="3908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dirty="0">
                  <a:solidFill>
                    <a:srgbClr val="000000"/>
                  </a:solidFill>
                </a:rPr>
                <a:t>Психологические службы, образовательные организации различных типов и видов; 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348447" y="1860849"/>
            <a:ext cx="6164263" cy="555625"/>
            <a:chOff x="1248" y="2640"/>
            <a:chExt cx="3883" cy="350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gray">
            <a:xfrm>
              <a:off x="1759" y="2657"/>
              <a:ext cx="337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000000"/>
                  </a:solidFill>
                </a:rPr>
                <a:t>Детские специализированные центры; 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282304" y="2769405"/>
            <a:ext cx="6931025" cy="555625"/>
            <a:chOff x="1248" y="3230"/>
            <a:chExt cx="4366" cy="350"/>
          </a:xfrm>
        </p:grpSpPr>
        <p:sp>
          <p:nvSpPr>
            <p:cNvPr id="20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gray">
            <a:xfrm>
              <a:off x="1787" y="3255"/>
              <a:ext cx="382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000000"/>
                  </a:solidFill>
                </a:rPr>
                <a:t>Социально-реабилитационные учреждения; 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24" name="Group 22"/>
          <p:cNvGrpSpPr>
            <a:grpSpLocks/>
          </p:cNvGrpSpPr>
          <p:nvPr/>
        </p:nvGrpSpPr>
        <p:grpSpPr bwMode="auto">
          <a:xfrm>
            <a:off x="259841" y="4341225"/>
            <a:ext cx="7494588" cy="830263"/>
            <a:chOff x="1248" y="3075"/>
            <a:chExt cx="4721" cy="523"/>
          </a:xfrm>
        </p:grpSpPr>
        <p:sp>
          <p:nvSpPr>
            <p:cNvPr id="25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7" name="Text Box 25"/>
            <p:cNvSpPr txBox="1">
              <a:spLocks noChangeArrowheads="1"/>
            </p:cNvSpPr>
            <p:nvPr/>
          </p:nvSpPr>
          <p:spPr bwMode="gray">
            <a:xfrm>
              <a:off x="1815" y="3075"/>
              <a:ext cx="4154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dirty="0">
                  <a:solidFill>
                    <a:srgbClr val="000000"/>
                  </a:solidFill>
                </a:rPr>
                <a:t>Специализированные учреждения силовых структур, пенитенциарной сферы; 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5</a:t>
              </a:r>
            </a:p>
          </p:txBody>
        </p:sp>
      </p:grpSp>
      <p:sp>
        <p:nvSpPr>
          <p:cNvPr id="30" name="Title 1">
            <a:extLst>
              <a:ext uri="{FF2B5EF4-FFF2-40B4-BE49-F238E27FC236}">
                <a16:creationId xmlns:a16="http://schemas.microsoft.com/office/drawing/2014/main" xmlns="" id="{EF1B7152-CEC1-4B34-9E34-D179D071CA23}"/>
              </a:ext>
            </a:extLst>
          </p:cNvPr>
          <p:cNvSpPr txBox="1">
            <a:spLocks/>
          </p:cNvSpPr>
          <p:nvPr/>
        </p:nvSpPr>
        <p:spPr>
          <a:xfrm>
            <a:off x="646466" y="-20073"/>
            <a:ext cx="11251276" cy="993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/>
              <a:t>Где работают выпускники, средний уровень з/п</a:t>
            </a:r>
            <a:endParaRPr lang="en-US" sz="6000" b="1" dirty="0"/>
          </a:p>
        </p:txBody>
      </p:sp>
      <p:grpSp>
        <p:nvGrpSpPr>
          <p:cNvPr id="33" name="Group 22">
            <a:extLst>
              <a:ext uri="{FF2B5EF4-FFF2-40B4-BE49-F238E27FC236}">
                <a16:creationId xmlns:a16="http://schemas.microsoft.com/office/drawing/2014/main" xmlns="" id="{6FFCC4C9-AD4B-4506-A2F6-E65F798A5FFE}"/>
              </a:ext>
            </a:extLst>
          </p:cNvPr>
          <p:cNvGrpSpPr>
            <a:grpSpLocks/>
          </p:cNvGrpSpPr>
          <p:nvPr/>
        </p:nvGrpSpPr>
        <p:grpSpPr bwMode="auto">
          <a:xfrm>
            <a:off x="259841" y="5438143"/>
            <a:ext cx="7507288" cy="555625"/>
            <a:chOff x="1248" y="3230"/>
            <a:chExt cx="4729" cy="350"/>
          </a:xfrm>
        </p:grpSpPr>
        <p:sp>
          <p:nvSpPr>
            <p:cNvPr id="34" name="Line 23">
              <a:extLst>
                <a:ext uri="{FF2B5EF4-FFF2-40B4-BE49-F238E27FC236}">
                  <a16:creationId xmlns:a16="http://schemas.microsoft.com/office/drawing/2014/main" xmlns="" id="{11A4968C-8602-4BFF-BD89-B014A5DB808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24">
              <a:extLst>
                <a:ext uri="{FF2B5EF4-FFF2-40B4-BE49-F238E27FC236}">
                  <a16:creationId xmlns:a16="http://schemas.microsoft.com/office/drawing/2014/main" xmlns="" id="{34DFC5F3-043C-4C6E-A046-CD33A49A262A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/>
            </a:p>
          </p:txBody>
        </p:sp>
        <p:sp>
          <p:nvSpPr>
            <p:cNvPr id="36" name="Text Box 25">
              <a:extLst>
                <a:ext uri="{FF2B5EF4-FFF2-40B4-BE49-F238E27FC236}">
                  <a16:creationId xmlns:a16="http://schemas.microsoft.com/office/drawing/2014/main" xmlns="" id="{FF22F229-38E8-4FC2-95FF-3B851AC3B27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823" y="3230"/>
              <a:ext cx="415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dirty="0">
                  <a:solidFill>
                    <a:srgbClr val="000000"/>
                  </a:solidFill>
                </a:rPr>
                <a:t>Телефоны доверия; 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7" name="Text Box 26">
              <a:extLst>
                <a:ext uri="{FF2B5EF4-FFF2-40B4-BE49-F238E27FC236}">
                  <a16:creationId xmlns:a16="http://schemas.microsoft.com/office/drawing/2014/main" xmlns="" id="{B7B77EB4-9660-48D3-A825-FDB827267A3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FFFFFF"/>
                  </a:solidFill>
                </a:rPr>
                <a:t>6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8" name="Group 22">
            <a:extLst>
              <a:ext uri="{FF2B5EF4-FFF2-40B4-BE49-F238E27FC236}">
                <a16:creationId xmlns:a16="http://schemas.microsoft.com/office/drawing/2014/main" xmlns="" id="{4EF11504-0252-486B-9356-B03AF7252057}"/>
              </a:ext>
            </a:extLst>
          </p:cNvPr>
          <p:cNvGrpSpPr>
            <a:grpSpLocks/>
          </p:cNvGrpSpPr>
          <p:nvPr/>
        </p:nvGrpSpPr>
        <p:grpSpPr bwMode="auto">
          <a:xfrm>
            <a:off x="259841" y="6233477"/>
            <a:ext cx="7446963" cy="561975"/>
            <a:chOff x="1248" y="3226"/>
            <a:chExt cx="4691" cy="354"/>
          </a:xfrm>
        </p:grpSpPr>
        <p:sp>
          <p:nvSpPr>
            <p:cNvPr id="39" name="Line 23">
              <a:extLst>
                <a:ext uri="{FF2B5EF4-FFF2-40B4-BE49-F238E27FC236}">
                  <a16:creationId xmlns:a16="http://schemas.microsoft.com/office/drawing/2014/main" xmlns="" id="{2B0E481E-5811-4B52-9EE5-461C908C802F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24">
              <a:extLst>
                <a:ext uri="{FF2B5EF4-FFF2-40B4-BE49-F238E27FC236}">
                  <a16:creationId xmlns:a16="http://schemas.microsoft.com/office/drawing/2014/main" xmlns="" id="{01196E34-493B-45DD-A5E1-90CCC3B6F9A3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41" name="Text Box 25">
              <a:extLst>
                <a:ext uri="{FF2B5EF4-FFF2-40B4-BE49-F238E27FC236}">
                  <a16:creationId xmlns:a16="http://schemas.microsoft.com/office/drawing/2014/main" xmlns="" id="{1A2E4739-A561-4E27-8F29-9003B3A811A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85" y="3226"/>
              <a:ext cx="415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dirty="0">
                  <a:solidFill>
                    <a:srgbClr val="000000"/>
                  </a:solidFill>
                </a:rPr>
                <a:t>Службы по работе с персоналом. 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42" name="Text Box 26">
              <a:extLst>
                <a:ext uri="{FF2B5EF4-FFF2-40B4-BE49-F238E27FC236}">
                  <a16:creationId xmlns:a16="http://schemas.microsoft.com/office/drawing/2014/main" xmlns="" id="{198EA26E-05BB-47B6-9856-D0D23AA595C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FFFFFF"/>
                  </a:solidFill>
                </a:rPr>
                <a:t>7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C9E59790-F21E-48B2-8626-6604F4D8316E}"/>
              </a:ext>
            </a:extLst>
          </p:cNvPr>
          <p:cNvSpPr txBox="1"/>
          <p:nvPr/>
        </p:nvSpPr>
        <p:spPr>
          <a:xfrm>
            <a:off x="7220125" y="1062831"/>
            <a:ext cx="4800600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b="1" dirty="0"/>
              <a:t> Прогноз средней заработной платы</a:t>
            </a:r>
          </a:p>
          <a:p>
            <a:pPr algn="just"/>
            <a:r>
              <a:rPr lang="ru-RU" sz="2200" dirty="0"/>
              <a:t>Средняя заработная плата педагога-психолога в государственном секторе в </a:t>
            </a:r>
            <a:r>
              <a:rPr lang="ru-RU" sz="2200" b="1" dirty="0"/>
              <a:t>РО 15000 -20000 р.; в Москве и МО – 50000-80000.</a:t>
            </a:r>
            <a:r>
              <a:rPr lang="ru-RU" sz="2200" dirty="0"/>
              <a:t> Высокая доходность сегмента психологических услуг обеспечена 8 уровнем квалификации по окончании ОП, дающим право оказания психологических услуг по индивидуальному, групповому, семейному психологическому консультированию. </a:t>
            </a:r>
          </a:p>
          <a:p>
            <a:pPr algn="just"/>
            <a:r>
              <a:rPr lang="ru-RU" sz="2200" dirty="0"/>
              <a:t>Средняя стоимость психологических услуг – </a:t>
            </a:r>
            <a:r>
              <a:rPr lang="ru-RU" sz="2200" b="1" dirty="0"/>
              <a:t>500-2500 рублей</a:t>
            </a:r>
            <a:r>
              <a:rPr lang="ru-RU" sz="2200" dirty="0"/>
              <a:t> за час консультативной работы.</a:t>
            </a:r>
          </a:p>
        </p:txBody>
      </p:sp>
    </p:spTree>
    <p:extLst>
      <p:ext uri="{BB962C8B-B14F-4D97-AF65-F5344CB8AC3E}">
        <p14:creationId xmlns:p14="http://schemas.microsoft.com/office/powerpoint/2010/main" xmlns="" val="757466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xmlns="" id="{C422C42C-E202-4021-8920-D91E61BCAF55}"/>
              </a:ext>
            </a:extLst>
          </p:cNvPr>
          <p:cNvSpPr txBox="1">
            <a:spLocks/>
          </p:cNvSpPr>
          <p:nvPr/>
        </p:nvSpPr>
        <p:spPr>
          <a:xfrm>
            <a:off x="295275" y="0"/>
            <a:ext cx="11601450" cy="1623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xmlns="" id="{D2956C17-0DA6-488C-B538-CFBB53339EA3}"/>
              </a:ext>
            </a:extLst>
          </p:cNvPr>
          <p:cNvSpPr txBox="1">
            <a:spLocks/>
          </p:cNvSpPr>
          <p:nvPr/>
        </p:nvSpPr>
        <p:spPr>
          <a:xfrm>
            <a:off x="0" y="1623340"/>
            <a:ext cx="12192000" cy="40740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ru-RU" sz="1600" b="1" dirty="0">
                <a:solidFill>
                  <a:srgbClr val="C00000"/>
                </a:solidFill>
              </a:rPr>
              <a:t>НАИБОЛЕЕ ВОСТРЕБОВАННЫЕ ДОЛЖНОСТИ (КЕМ МОЖЕТ РАБОТАТЬ ВЫПУСКНИК): </a:t>
            </a:r>
            <a:r>
              <a:rPr lang="ru-RU" sz="1600" dirty="0"/>
              <a:t>педагог-психолог, социальный педагог, специалист по работе с семьей, консультант, психолог-консультант; преподаватель психологии. </a:t>
            </a:r>
          </a:p>
          <a:p>
            <a:pPr marL="342900" indent="-342900"/>
            <a:r>
              <a:rPr lang="ru-RU" sz="1600" b="1" dirty="0">
                <a:solidFill>
                  <a:srgbClr val="C00000"/>
                </a:solidFill>
              </a:rPr>
              <a:t>ОРГАНИЗАЦИИ (ГДЕ МОЖЕТ РАБОТАТЬ ВЫПУСКНИК ОП): </a:t>
            </a:r>
            <a:r>
              <a:rPr lang="ru-RU" sz="1600" dirty="0"/>
              <a:t>психологические службы, образовательные организации различных типов и видов; детские специализированные центры; социально-реабилитационные учреждения; учреждения здравоохранения, культуры; специализированные учреждения силовых структур, пенитенциарной сферы; телефоны доверия; службы по работе с персоналом.  </a:t>
            </a:r>
          </a:p>
          <a:p>
            <a:pPr marL="342900" indent="-342900"/>
            <a:endParaRPr lang="ru-RU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/>
              <a:t>По данным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/>
              <a:t>рекрутинговых платформ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/>
              <a:t>мониторинг трудоустройства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/>
              <a:t>выпускников программы за 2015-2020 </a:t>
            </a:r>
            <a:r>
              <a:rPr lang="ru-RU" sz="1600" dirty="0" err="1"/>
              <a:t>гг</a:t>
            </a:r>
            <a:endParaRPr lang="ru-RU" sz="1600" dirty="0"/>
          </a:p>
          <a:p>
            <a:pPr marL="342900" indent="-342900"/>
            <a:r>
              <a:rPr lang="ru-RU" sz="1600" b="1" dirty="0">
                <a:solidFill>
                  <a:srgbClr val="C00000"/>
                </a:solidFill>
              </a:rPr>
              <a:t>ПРОГНОЗ СРЕДНЕЙ ЗАРАБОТНОЙ ПЛАТЫ. </a:t>
            </a:r>
            <a:r>
              <a:rPr lang="ru-RU" sz="1600" dirty="0"/>
              <a:t>Средняя заработная плата педагога-психолога в государственном секторе в РО 15000 -20000 р.; в Москве и МО – 50000-80000. Высокая доходность сегмента психологических услуг обеспечена 7 уровнем квалификации по окончании ОП, дающим право оказания психологических услуг по индивидуальному, групповому, семейному психологическому консультированию. Средняя стоимость психологических услуг – 500-2500 рублей за час консультативной работы.</a:t>
            </a:r>
          </a:p>
          <a:p>
            <a:pPr marL="342900" indent="-342900"/>
            <a:endParaRPr lang="ru-RU" sz="1600" dirty="0"/>
          </a:p>
          <a:p>
            <a:pPr marL="0" indent="0">
              <a:spcBef>
                <a:spcPts val="0"/>
              </a:spcBef>
              <a:buNone/>
            </a:pPr>
            <a:endParaRPr lang="ru-RU" sz="16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/>
              <a:t>По данным </a:t>
            </a:r>
          </a:p>
          <a:p>
            <a:pPr>
              <a:spcBef>
                <a:spcPts val="0"/>
              </a:spcBef>
            </a:pPr>
            <a:r>
              <a:rPr lang="ru-RU" sz="1600" dirty="0"/>
              <a:t>специализированных сервисов подбора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/>
              <a:t>психологов </a:t>
            </a:r>
            <a:r>
              <a:rPr lang="ru-RU" sz="1600" dirty="0" err="1"/>
              <a:t>psyalter.ru</a:t>
            </a:r>
            <a:r>
              <a:rPr lang="ru-RU" sz="1600" dirty="0"/>
              <a:t>, </a:t>
            </a:r>
            <a:r>
              <a:rPr lang="ru-RU" sz="1600" dirty="0" err="1"/>
              <a:t>bemeta.co</a:t>
            </a:r>
            <a:r>
              <a:rPr lang="ru-RU" sz="1600" dirty="0"/>
              <a:t>, </a:t>
            </a:r>
            <a:r>
              <a:rPr lang="ru-RU" sz="1600" dirty="0" err="1"/>
              <a:t>yasno.live</a:t>
            </a:r>
            <a:r>
              <a:rPr lang="ru-RU" sz="1600" dirty="0"/>
              <a:t>; </a:t>
            </a:r>
          </a:p>
          <a:p>
            <a:pPr marL="342900" indent="-342900">
              <a:spcBef>
                <a:spcPts val="0"/>
              </a:spcBef>
            </a:pPr>
            <a:endParaRPr lang="ru-RU" sz="2000" dirty="0"/>
          </a:p>
          <a:p>
            <a:pPr marL="342900" indent="-342900"/>
            <a:endParaRPr lang="ru-RU" sz="2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3E8A7DA-7CF6-4EFC-BE87-7B9A416B56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31362" y="2830144"/>
            <a:ext cx="1331794" cy="133179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1EA1776-EF2A-48E8-8229-1605913B32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5075" y="3167587"/>
            <a:ext cx="2143125" cy="7143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B9384F5-5FB3-4354-A606-FB347EA47A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13600" y="2988146"/>
            <a:ext cx="2143125" cy="112514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5E7E9FA-F0FA-4B88-9B55-3A52960897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6446" y="2781666"/>
            <a:ext cx="1331794" cy="1331794"/>
          </a:xfrm>
          <a:prstGeom prst="ellipse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4AAAF2D-4D2D-4388-9601-0C2607E752A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5374" t="10926" r="88022" b="82271"/>
          <a:stretch/>
        </p:blipFill>
        <p:spPr>
          <a:xfrm>
            <a:off x="6539713" y="5706185"/>
            <a:ext cx="1803526" cy="104459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8B8AA73-46C2-4F60-A7F2-05AD1400B1C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t="9714" r="79138" b="54016"/>
          <a:stretch/>
        </p:blipFill>
        <p:spPr>
          <a:xfrm>
            <a:off x="10590616" y="5308510"/>
            <a:ext cx="1601384" cy="1565291"/>
          </a:xfrm>
          <a:prstGeom prst="ellipse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5BAC0AD-E8E5-4AAC-A8A2-C44484D72FD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094" b="22776"/>
          <a:stretch/>
        </p:blipFill>
        <p:spPr>
          <a:xfrm>
            <a:off x="8448693" y="5639623"/>
            <a:ext cx="2036469" cy="11023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79991FA-DA00-EB44-A1D7-9E6103FFB9DF}"/>
              </a:ext>
            </a:extLst>
          </p:cNvPr>
          <p:cNvSpPr txBox="1"/>
          <p:nvPr/>
        </p:nvSpPr>
        <p:spPr>
          <a:xfrm>
            <a:off x="1716258" y="428117"/>
            <a:ext cx="9340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ГДЕ РАБОТАЮТ ВЫПУСКНИКИ, СРЕДНИЙ УРОВЕНЬ З/П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3826374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418" y="-126385"/>
            <a:ext cx="10325481" cy="993331"/>
          </a:xfrm>
        </p:spPr>
        <p:txBody>
          <a:bodyPr>
            <a:normAutofit/>
          </a:bodyPr>
          <a:lstStyle/>
          <a:p>
            <a:pPr algn="l"/>
            <a:r>
              <a:rPr lang="ru-RU" sz="4800" b="1" dirty="0"/>
              <a:t>НАШИ  ВЫПУСКНИКИ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D5AEF39-BBC7-48DB-B346-C83964C043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30" b="-1830"/>
          <a:stretch/>
        </p:blipFill>
        <p:spPr>
          <a:xfrm>
            <a:off x="128620" y="1216710"/>
            <a:ext cx="1841175" cy="2644704"/>
          </a:xfrm>
          <a:prstGeom prst="ellipse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ACF773D-9687-4547-942C-57D7718CE377}"/>
              </a:ext>
            </a:extLst>
          </p:cNvPr>
          <p:cNvSpPr/>
          <p:nvPr/>
        </p:nvSpPr>
        <p:spPr>
          <a:xfrm>
            <a:off x="-73114" y="3794099"/>
            <a:ext cx="198064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/>
              <a:t>Хевелева</a:t>
            </a:r>
            <a:r>
              <a:rPr lang="ru-RU" sz="1400" dirty="0"/>
              <a:t>  Екатерина Васильевна</a:t>
            </a:r>
          </a:p>
          <a:p>
            <a:pPr algn="ctr"/>
            <a:r>
              <a:rPr lang="ru-RU" sz="1400" b="1" dirty="0"/>
              <a:t>Должность:</a:t>
            </a:r>
            <a:r>
              <a:rPr lang="ru-RU" sz="1400" dirty="0"/>
              <a:t> психолог</a:t>
            </a:r>
          </a:p>
          <a:p>
            <a:pPr algn="ctr"/>
            <a:r>
              <a:rPr lang="ru-RU" sz="1400" b="1" dirty="0"/>
              <a:t>Место работы: </a:t>
            </a:r>
            <a:r>
              <a:rPr lang="ru-RU" sz="1400" dirty="0"/>
              <a:t>ГБУСОН РО "Социально-реабилитационный центр для несовершеннолетних г. </a:t>
            </a:r>
            <a:r>
              <a:rPr lang="ru-RU" sz="1400" dirty="0" err="1"/>
              <a:t>Ростова</a:t>
            </a:r>
            <a:r>
              <a:rPr lang="ru-RU" sz="1400" dirty="0"/>
              <a:t>-на-Дону"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E6C95E0-4392-4F10-9C80-0AC6505A48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957" t="502" r="12870" b="-502"/>
          <a:stretch/>
        </p:blipFill>
        <p:spPr>
          <a:xfrm>
            <a:off x="2102914" y="1289849"/>
            <a:ext cx="1841175" cy="2645940"/>
          </a:xfrm>
          <a:prstGeom prst="ellipse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DDFD506-31D6-4FCE-ABAE-CF93FB5930FF}"/>
              </a:ext>
            </a:extLst>
          </p:cNvPr>
          <p:cNvSpPr/>
          <p:nvPr/>
        </p:nvSpPr>
        <p:spPr>
          <a:xfrm>
            <a:off x="1736916" y="3807768"/>
            <a:ext cx="245014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Пуголовкина Кристина Олеговна</a:t>
            </a:r>
          </a:p>
          <a:p>
            <a:pPr algn="ctr"/>
            <a:r>
              <a:rPr lang="ru-RU" sz="1400" b="1" dirty="0"/>
              <a:t>Должность:</a:t>
            </a:r>
            <a:r>
              <a:rPr lang="ru-RU" sz="1400" dirty="0"/>
              <a:t> методист отдела интенсивных образовательных программ</a:t>
            </a:r>
          </a:p>
          <a:p>
            <a:pPr algn="ctr"/>
            <a:r>
              <a:rPr lang="ru-RU" sz="1400" b="1" dirty="0"/>
              <a:t>Место работы: </a:t>
            </a:r>
            <a:r>
              <a:rPr lang="ru-RU" sz="1400" dirty="0"/>
              <a:t>Государственное бюджетное учреждение дополнительного образования Ростовской области «Региональный центр выявления и поддержки одаренных детей «Ступени успеха»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CC189FB-2228-4F23-8DEC-6FDBE54BA8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3439" y="1289849"/>
            <a:ext cx="1957307" cy="2609742"/>
          </a:xfrm>
          <a:prstGeom prst="ellipse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C3587E08-37F3-42DC-97FD-30A3DCBEC020}"/>
              </a:ext>
            </a:extLst>
          </p:cNvPr>
          <p:cNvSpPr/>
          <p:nvPr/>
        </p:nvSpPr>
        <p:spPr>
          <a:xfrm>
            <a:off x="4126161" y="3853206"/>
            <a:ext cx="183919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Василенко Юлия Александровна </a:t>
            </a:r>
            <a:r>
              <a:rPr lang="ru-RU" sz="1400" b="1" dirty="0"/>
              <a:t>Должность:</a:t>
            </a:r>
            <a:r>
              <a:rPr lang="ru-RU" sz="1400" dirty="0"/>
              <a:t> педагог – психолог</a:t>
            </a:r>
          </a:p>
          <a:p>
            <a:pPr algn="ctr"/>
            <a:r>
              <a:rPr lang="ru-RU" sz="1400" b="1" dirty="0"/>
              <a:t>Место работы: </a:t>
            </a:r>
            <a:r>
              <a:rPr lang="ru-RU" sz="1400" dirty="0"/>
              <a:t>ГБПОУ РО "РАДК", (Ростовский автодорожный колледж)</a:t>
            </a:r>
          </a:p>
          <a:p>
            <a:pPr algn="ctr"/>
            <a:endParaRPr lang="ru-RU" sz="14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6ADC254-A27D-4B6D-8F32-E6501184FCD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842" t="10312" r="29598" b="7139"/>
          <a:stretch/>
        </p:blipFill>
        <p:spPr>
          <a:xfrm>
            <a:off x="6174611" y="1310363"/>
            <a:ext cx="1777014" cy="2647176"/>
          </a:xfrm>
          <a:prstGeom prst="ellipse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4694B3F8-C23C-466D-97C8-B84C6CBBFB28}"/>
              </a:ext>
            </a:extLst>
          </p:cNvPr>
          <p:cNvSpPr/>
          <p:nvPr/>
        </p:nvSpPr>
        <p:spPr>
          <a:xfrm>
            <a:off x="5854732" y="3879372"/>
            <a:ext cx="226963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/>
              <a:t>Гарапшина</a:t>
            </a:r>
            <a:r>
              <a:rPr lang="ru-RU" sz="1400" dirty="0"/>
              <a:t> Юлия Николаевна </a:t>
            </a:r>
            <a:r>
              <a:rPr lang="ru-RU" sz="1400" b="1" dirty="0"/>
              <a:t>Должность: </a:t>
            </a:r>
            <a:r>
              <a:rPr lang="ru-RU" sz="1400" dirty="0"/>
              <a:t>заведующий МБДОУ "ДЕТСКИЙ САД "ИВУШКА", ст. Обливская Ростовской области</a:t>
            </a:r>
          </a:p>
          <a:p>
            <a:pPr algn="ctr"/>
            <a:endParaRPr lang="ru-RU" sz="14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D38317E8-7685-4C87-89E9-E86CD7809B5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19" t="17835" r="24638" b="11428"/>
          <a:stretch/>
        </p:blipFill>
        <p:spPr>
          <a:xfrm>
            <a:off x="8085490" y="1378190"/>
            <a:ext cx="1817175" cy="2647176"/>
          </a:xfrm>
          <a:prstGeom prst="ellipse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0C374317-FC78-4E1E-B036-26A25F725271}"/>
              </a:ext>
            </a:extLst>
          </p:cNvPr>
          <p:cNvSpPr/>
          <p:nvPr/>
        </p:nvSpPr>
        <p:spPr>
          <a:xfrm>
            <a:off x="7778647" y="3983726"/>
            <a:ext cx="246974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Денисова Елена Константиновна</a:t>
            </a:r>
            <a:endParaRPr lang="en-US" sz="1400" dirty="0"/>
          </a:p>
          <a:p>
            <a:pPr algn="ctr"/>
            <a:r>
              <a:rPr lang="ru-RU" sz="1400" b="1" dirty="0"/>
              <a:t>Должность:</a:t>
            </a:r>
            <a:r>
              <a:rPr lang="en-US" sz="1400" b="1" dirty="0"/>
              <a:t> </a:t>
            </a:r>
            <a:r>
              <a:rPr lang="ru-RU" sz="1400" dirty="0"/>
              <a:t>основатель и генеральный директор ООО  “L.I.S”, г. Москва, консультирование по вопросам коммерческой деятельности и управления</a:t>
            </a:r>
            <a:endParaRPr lang="en-US" sz="1400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99082A4-9F91-40CC-8C9C-21C7C054C1A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l="15770" t="1207" r="12193" b="-1207"/>
          <a:stretch/>
        </p:blipFill>
        <p:spPr>
          <a:xfrm>
            <a:off x="10115879" y="1310363"/>
            <a:ext cx="1955784" cy="2715003"/>
          </a:xfrm>
          <a:prstGeom prst="ellipse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DE35C33-4272-484E-A08E-6CFC735886BD}"/>
              </a:ext>
            </a:extLst>
          </p:cNvPr>
          <p:cNvSpPr txBox="1"/>
          <p:nvPr/>
        </p:nvSpPr>
        <p:spPr>
          <a:xfrm>
            <a:off x="10197328" y="4051553"/>
            <a:ext cx="174402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Бодрухина Анастасия Юрьевна</a:t>
            </a:r>
          </a:p>
          <a:p>
            <a:pPr algn="ctr"/>
            <a:r>
              <a:rPr lang="ru-RU" sz="1400" b="1" dirty="0"/>
              <a:t>Место работы: </a:t>
            </a:r>
            <a:r>
              <a:rPr lang="ru-RU" sz="1400" dirty="0"/>
              <a:t>Академия психологии и педагогики ЮФУ</a:t>
            </a:r>
          </a:p>
          <a:p>
            <a:pPr algn="ctr"/>
            <a:r>
              <a:rPr lang="ru-RU" sz="1400" b="1" dirty="0"/>
              <a:t>Должность: </a:t>
            </a:r>
            <a:r>
              <a:rPr lang="ru-RU" sz="1400" dirty="0"/>
              <a:t>специалист по учебно-методической работе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8201F92-E6C6-4ECA-A9A6-011AABB886C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14288" t="37747" r="34746" b="24199"/>
          <a:stretch/>
        </p:blipFill>
        <p:spPr>
          <a:xfrm>
            <a:off x="1120456" y="2968410"/>
            <a:ext cx="843108" cy="839358"/>
          </a:xfrm>
          <a:prstGeom prst="ellipse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1752E4D-A400-45F6-B9AD-AFCD3C310DB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14288" t="37747" r="34746" b="24199"/>
          <a:stretch/>
        </p:blipFill>
        <p:spPr>
          <a:xfrm>
            <a:off x="11327340" y="2968410"/>
            <a:ext cx="843108" cy="83935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9843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418" y="-126385"/>
            <a:ext cx="10325481" cy="993331"/>
          </a:xfrm>
        </p:spPr>
        <p:txBody>
          <a:bodyPr>
            <a:normAutofit/>
          </a:bodyPr>
          <a:lstStyle/>
          <a:p>
            <a:pPr algn="l"/>
            <a:r>
              <a:rPr lang="ru-RU" sz="4800" b="1" dirty="0"/>
              <a:t>НАШИ  ВЫПУСКНИКИ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DD182AB7-64DA-4F8A-8D91-CEDCA4B98C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88" b="21046"/>
          <a:stretch/>
        </p:blipFill>
        <p:spPr>
          <a:xfrm>
            <a:off x="163332" y="1314667"/>
            <a:ext cx="1954617" cy="2562726"/>
          </a:xfrm>
          <a:prstGeom prst="ellipse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423969FE-1DD1-4D20-939A-32707A2AC6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4221"/>
          <a:stretch/>
        </p:blipFill>
        <p:spPr>
          <a:xfrm>
            <a:off x="2543981" y="1421261"/>
            <a:ext cx="1942016" cy="2562727"/>
          </a:xfrm>
          <a:prstGeom prst="ellipse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7DCEDD8E-130D-403E-B34C-D14A1A7BDC9E}"/>
              </a:ext>
            </a:extLst>
          </p:cNvPr>
          <p:cNvSpPr/>
          <p:nvPr/>
        </p:nvSpPr>
        <p:spPr>
          <a:xfrm>
            <a:off x="15423" y="3983988"/>
            <a:ext cx="21448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Слободская Инна Витальевна</a:t>
            </a:r>
          </a:p>
          <a:p>
            <a:pPr algn="ctr"/>
            <a:r>
              <a:rPr lang="ru-RU" sz="1400" b="1" dirty="0"/>
              <a:t>Должность: </a:t>
            </a:r>
            <a:r>
              <a:rPr lang="ru-RU" sz="1400" dirty="0"/>
              <a:t>инспектор отдела </a:t>
            </a:r>
            <a:r>
              <a:rPr lang="ru-RU" sz="1400" dirty="0" err="1"/>
              <a:t>АОРиОУ</a:t>
            </a:r>
            <a:endParaRPr lang="ru-RU" sz="1400" dirty="0"/>
          </a:p>
          <a:p>
            <a:pPr algn="ctr"/>
            <a:r>
              <a:rPr lang="ru-RU" sz="1400" b="1" dirty="0"/>
              <a:t>Место работы: </a:t>
            </a:r>
            <a:r>
              <a:rPr lang="ru-RU" sz="1400" dirty="0"/>
              <a:t>Управление по контролю за оборотом наркотиков ГУ МВД России по Ростовской области 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84E6EFCB-9EB8-4A4E-8866-F0BFDA88AB90}"/>
              </a:ext>
            </a:extLst>
          </p:cNvPr>
          <p:cNvSpPr/>
          <p:nvPr/>
        </p:nvSpPr>
        <p:spPr>
          <a:xfrm>
            <a:off x="2427600" y="4051744"/>
            <a:ext cx="229009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Гринченко Аксинья Геннадьевна</a:t>
            </a:r>
          </a:p>
          <a:p>
            <a:pPr algn="ctr"/>
            <a:r>
              <a:rPr lang="ru-RU" sz="1400" b="1" dirty="0"/>
              <a:t>Должность: </a:t>
            </a:r>
            <a:r>
              <a:rPr lang="ru-RU" sz="1400" dirty="0"/>
              <a:t>педагог-психолог</a:t>
            </a:r>
          </a:p>
          <a:p>
            <a:pPr algn="ctr"/>
            <a:r>
              <a:rPr lang="ru-RU" sz="1400" b="1" dirty="0"/>
              <a:t>Место работы: </a:t>
            </a:r>
            <a:r>
              <a:rPr lang="ru-RU" sz="1400" dirty="0"/>
              <a:t>ГБУ СОН РО СРЦ  </a:t>
            </a:r>
            <a:r>
              <a:rPr lang="ru-RU" sz="1400" dirty="0" err="1"/>
              <a:t>Белокалитвинского</a:t>
            </a:r>
            <a:r>
              <a:rPr lang="ru-RU" sz="1400" dirty="0"/>
              <a:t> района (Социально-реабилитационный центр для несовершеннолетних </a:t>
            </a:r>
            <a:r>
              <a:rPr lang="ru-RU" sz="1400" dirty="0" err="1"/>
              <a:t>Белокалитвинского</a:t>
            </a:r>
            <a:r>
              <a:rPr lang="ru-RU" sz="1400" dirty="0"/>
              <a:t> района)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5F44CE8-6DE9-402B-BBBB-2BEAD245F087}"/>
              </a:ext>
            </a:extLst>
          </p:cNvPr>
          <p:cNvSpPr txBox="1"/>
          <p:nvPr/>
        </p:nvSpPr>
        <p:spPr>
          <a:xfrm>
            <a:off x="4803878" y="3995995"/>
            <a:ext cx="198081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Тимошенко Наталья Викторовна</a:t>
            </a:r>
          </a:p>
          <a:p>
            <a:pPr algn="ctr"/>
            <a:r>
              <a:rPr lang="ru-RU" sz="1400" b="1" dirty="0"/>
              <a:t>Должность: </a:t>
            </a:r>
            <a:r>
              <a:rPr lang="ru-RU" sz="1400" dirty="0"/>
              <a:t>педагог дополнительного образования по курсу «Основы фотографии и компьютерной графики»</a:t>
            </a:r>
          </a:p>
          <a:p>
            <a:pPr algn="ctr"/>
            <a:r>
              <a:rPr lang="ru-RU" sz="1400" b="1" dirty="0"/>
              <a:t>Место работы: </a:t>
            </a:r>
            <a:r>
              <a:rPr lang="ru-RU" sz="1400" dirty="0"/>
              <a:t>МБУДО ЦДТТ центр Детского творчества педагог дом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2575670-8DF8-452A-B27C-3B20CD1D9B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38433" t="7876" r="23271" b="39197"/>
          <a:stretch/>
        </p:blipFill>
        <p:spPr>
          <a:xfrm>
            <a:off x="4930349" y="1421262"/>
            <a:ext cx="1854344" cy="2562726"/>
          </a:xfrm>
          <a:prstGeom prst="ellipse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46CDDBC-B7F2-461D-84C1-AF70C7F445B0}"/>
              </a:ext>
            </a:extLst>
          </p:cNvPr>
          <p:cNvSpPr txBox="1"/>
          <p:nvPr/>
        </p:nvSpPr>
        <p:spPr>
          <a:xfrm>
            <a:off x="7039449" y="4051744"/>
            <a:ext cx="235765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 err="1"/>
              <a:t>Бадашова</a:t>
            </a:r>
            <a:r>
              <a:rPr lang="ru-RU" sz="1400" dirty="0"/>
              <a:t> Ольга Александровна</a:t>
            </a:r>
          </a:p>
          <a:p>
            <a:pPr algn="ctr"/>
            <a:r>
              <a:rPr lang="ru-RU" sz="1400" b="1" dirty="0"/>
              <a:t>Должность: </a:t>
            </a:r>
            <a:r>
              <a:rPr lang="ru-RU" sz="1400" dirty="0"/>
              <a:t>учитель-логопед</a:t>
            </a:r>
          </a:p>
          <a:p>
            <a:pPr algn="ctr"/>
            <a:r>
              <a:rPr lang="ru-RU" sz="1400" b="1" dirty="0"/>
              <a:t>Место работы: </a:t>
            </a:r>
            <a:r>
              <a:rPr lang="ru-RU" sz="1400" dirty="0"/>
              <a:t>МБДОУ №317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67536087-C40E-49F8-A85F-4AE235C8DE9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1049" t="16844" b="20136"/>
          <a:stretch/>
        </p:blipFill>
        <p:spPr>
          <a:xfrm>
            <a:off x="7239478" y="1489017"/>
            <a:ext cx="1957593" cy="2562727"/>
          </a:xfrm>
          <a:prstGeom prst="ellipse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A31D1C71-EEC3-4912-BFD5-31F14EF012E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11292" t="289" r="11045" b="-289"/>
          <a:stretch/>
        </p:blipFill>
        <p:spPr>
          <a:xfrm>
            <a:off x="9580763" y="1439693"/>
            <a:ext cx="1990324" cy="2562727"/>
          </a:xfrm>
          <a:prstGeom prst="ellipse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02CF981-AA2B-4392-9980-B57A1DEF0E91}"/>
              </a:ext>
            </a:extLst>
          </p:cNvPr>
          <p:cNvSpPr txBox="1"/>
          <p:nvPr/>
        </p:nvSpPr>
        <p:spPr>
          <a:xfrm>
            <a:off x="9580763" y="4002420"/>
            <a:ext cx="2240355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Зарубина Ирина Петровна</a:t>
            </a:r>
          </a:p>
          <a:p>
            <a:pPr algn="ctr"/>
            <a:r>
              <a:rPr lang="ru-RU" sz="1400" b="1" dirty="0"/>
              <a:t>Должность:</a:t>
            </a:r>
            <a:r>
              <a:rPr lang="ru-RU" sz="1400" dirty="0"/>
              <a:t> руководитель, со-владелец Арт-студии "Ловцы снов", практикующий психолог</a:t>
            </a:r>
          </a:p>
          <a:p>
            <a:pPr algn="ctr"/>
            <a:r>
              <a:rPr lang="ru-RU" sz="1400" b="1" dirty="0"/>
              <a:t>Место работы: </a:t>
            </a:r>
            <a:r>
              <a:rPr lang="ru-RU" sz="1400" dirty="0"/>
              <a:t>Арт-студия "Ловцы снов" </a:t>
            </a:r>
          </a:p>
        </p:txBody>
      </p:sp>
    </p:spTree>
    <p:extLst>
      <p:ext uri="{BB962C8B-B14F-4D97-AF65-F5344CB8AC3E}">
        <p14:creationId xmlns:p14="http://schemas.microsoft.com/office/powerpoint/2010/main" xmlns="" val="3691951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406" y="3084395"/>
            <a:ext cx="6976373" cy="3875964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3200" b="1" dirty="0"/>
              <a:t>Наш адрес: </a:t>
            </a:r>
            <a:r>
              <a:rPr lang="ru-RU" sz="3200" dirty="0"/>
              <a:t>г. </a:t>
            </a:r>
            <a:r>
              <a:rPr lang="ru-RU" sz="3200" dirty="0" err="1"/>
              <a:t>Ростов</a:t>
            </a:r>
            <a:r>
              <a:rPr lang="ru-RU" sz="3200" dirty="0"/>
              <a:t>-на-Дону, пер. Днепровский, 116, ауд. 101, 111, Академия психологии и педагогики ЮФУ, кафедра психологии развития</a:t>
            </a:r>
          </a:p>
          <a:p>
            <a:pPr algn="r"/>
            <a:r>
              <a:rPr lang="ru-RU" sz="3200" b="1" dirty="0"/>
              <a:t>Руководитель программы: </a:t>
            </a:r>
            <a:r>
              <a:rPr lang="ru-RU" sz="3200" dirty="0"/>
              <a:t>Черная Анна Викторовна</a:t>
            </a:r>
          </a:p>
          <a:p>
            <a:pPr algn="r"/>
            <a:r>
              <a:rPr lang="ru-RU" sz="3200" b="1" dirty="0"/>
              <a:t>Тел.: </a:t>
            </a:r>
            <a:r>
              <a:rPr lang="ru-RU" sz="3200" dirty="0"/>
              <a:t>8-961-296-95-33; 8-918-896-76-25</a:t>
            </a:r>
          </a:p>
          <a:p>
            <a:pPr algn="r"/>
            <a:r>
              <a:rPr lang="ru-RU" sz="3200" b="1" dirty="0"/>
              <a:t>Эл. почта: </a:t>
            </a:r>
            <a:r>
              <a:rPr lang="ru-RU" sz="3200" dirty="0"/>
              <a:t>annablack@mail.ru , avchernaya@sfedu.ru </a:t>
            </a:r>
          </a:p>
        </p:txBody>
      </p:sp>
    </p:spTree>
    <p:extLst>
      <p:ext uri="{BB962C8B-B14F-4D97-AF65-F5344CB8AC3E}">
        <p14:creationId xmlns:p14="http://schemas.microsoft.com/office/powerpoint/2010/main" xmlns="" val="2016243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dirty="0"/>
              <a:t>Форма реализации (очная и заочная</a:t>
            </a:r>
            <a:r>
              <a:rPr lang="ru-RU" dirty="0" smtClean="0"/>
              <a:t>) 25/30</a:t>
            </a:r>
            <a:endParaRPr lang="ru-RU" dirty="0"/>
          </a:p>
          <a:p>
            <a:r>
              <a:rPr lang="ru-RU" dirty="0"/>
              <a:t>Количество </a:t>
            </a:r>
            <a:r>
              <a:rPr lang="ru-RU" dirty="0" smtClean="0"/>
              <a:t>мест </a:t>
            </a:r>
            <a:r>
              <a:rPr lang="ru-RU" dirty="0"/>
              <a:t>с бюджетным ассигнованием </a:t>
            </a:r>
            <a:endParaRPr lang="ru-RU" dirty="0" smtClean="0"/>
          </a:p>
          <a:p>
            <a:r>
              <a:rPr lang="ru-RU" b="1" dirty="0" smtClean="0"/>
              <a:t>19</a:t>
            </a:r>
            <a:r>
              <a:rPr lang="ru-RU" dirty="0" smtClean="0"/>
              <a:t> очная/</a:t>
            </a:r>
            <a:r>
              <a:rPr lang="ru-RU" b="1" dirty="0" smtClean="0"/>
              <a:t>26</a:t>
            </a:r>
            <a:r>
              <a:rPr lang="ru-RU" dirty="0" smtClean="0"/>
              <a:t> заочная </a:t>
            </a:r>
            <a:endParaRPr lang="ru-RU" dirty="0"/>
          </a:p>
          <a:p>
            <a:r>
              <a:rPr lang="ru-RU" dirty="0"/>
              <a:t>К</a:t>
            </a:r>
            <a:r>
              <a:rPr lang="ru-RU" dirty="0" smtClean="0"/>
              <a:t>оличество </a:t>
            </a:r>
            <a:r>
              <a:rPr lang="ru-RU" dirty="0"/>
              <a:t>планируемого набора на места с полным возмещением затрат (ПВЗ) </a:t>
            </a:r>
            <a:r>
              <a:rPr lang="ru-RU" dirty="0" smtClean="0"/>
              <a:t>(</a:t>
            </a:r>
            <a:r>
              <a:rPr lang="ru-RU" b="1" dirty="0" smtClean="0"/>
              <a:t>6</a:t>
            </a:r>
            <a:r>
              <a:rPr lang="ru-RU" dirty="0" smtClean="0"/>
              <a:t> </a:t>
            </a:r>
            <a:r>
              <a:rPr lang="ru-RU" dirty="0"/>
              <a:t>очная </a:t>
            </a:r>
            <a:r>
              <a:rPr lang="ru-RU" dirty="0" smtClean="0"/>
              <a:t>/</a:t>
            </a:r>
            <a:r>
              <a:rPr lang="ru-RU" b="1" dirty="0" smtClean="0"/>
              <a:t>4</a:t>
            </a:r>
            <a:r>
              <a:rPr lang="ru-RU" dirty="0" smtClean="0"/>
              <a:t> </a:t>
            </a:r>
            <a:r>
              <a:rPr lang="ru-RU" dirty="0"/>
              <a:t>заочная)</a:t>
            </a:r>
            <a:endParaRPr lang="en-US" dirty="0"/>
          </a:p>
          <a:p>
            <a:r>
              <a:rPr lang="ru-RU" dirty="0"/>
              <a:t>Целевой прием (</a:t>
            </a:r>
            <a:r>
              <a:rPr lang="ru-RU" b="1" dirty="0"/>
              <a:t>5</a:t>
            </a:r>
            <a:r>
              <a:rPr lang="ru-RU" dirty="0"/>
              <a:t> очная, </a:t>
            </a:r>
            <a:r>
              <a:rPr lang="ru-RU" b="1" dirty="0"/>
              <a:t>5</a:t>
            </a:r>
            <a:r>
              <a:rPr lang="ru-RU" dirty="0"/>
              <a:t> заочная)</a:t>
            </a:r>
          </a:p>
          <a:p>
            <a:r>
              <a:rPr lang="ru-RU" dirty="0" smtClean="0"/>
              <a:t>Интегрированная </a:t>
            </a:r>
            <a:r>
              <a:rPr lang="ru-RU" dirty="0"/>
              <a:t>(СКФУ, на основании договора о сетевом взаимодействии)</a:t>
            </a:r>
          </a:p>
        </p:txBody>
      </p:sp>
    </p:spTree>
    <p:extLst>
      <p:ext uri="{BB962C8B-B14F-4D97-AF65-F5344CB8AC3E}">
        <p14:creationId xmlns:p14="http://schemas.microsoft.com/office/powerpoint/2010/main" xmlns="" val="1679000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47466B6A-4711-45AB-A5DB-D30B5B8BD9BF}"/>
              </a:ext>
            </a:extLst>
          </p:cNvPr>
          <p:cNvSpPr/>
          <p:nvPr/>
        </p:nvSpPr>
        <p:spPr>
          <a:xfrm>
            <a:off x="3394288" y="5099133"/>
            <a:ext cx="2341001" cy="17004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"/>
            <a:ext cx="9875520" cy="783768"/>
          </a:xfrm>
        </p:spPr>
        <p:txBody>
          <a:bodyPr>
            <a:normAutofit/>
          </a:bodyPr>
          <a:lstStyle/>
          <a:p>
            <a:pPr algn="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Краткая аннотация программы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xmlns="" id="{84777D35-8118-4893-8FFD-BE3753D826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36337728"/>
              </p:ext>
            </p:extLst>
          </p:nvPr>
        </p:nvGraphicFramePr>
        <p:xfrm>
          <a:off x="160935" y="783768"/>
          <a:ext cx="39077995" cy="7797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558199687"/>
                    </a:ext>
                  </a:extLst>
                </a:gridCol>
                <a:gridCol w="30314989">
                  <a:extLst>
                    <a:ext uri="{9D8B030D-6E8A-4147-A177-3AD203B41FA5}">
                      <a16:colId xmlns:a16="http://schemas.microsoft.com/office/drawing/2014/main" xmlns="" val="3007284338"/>
                    </a:ext>
                  </a:extLst>
                </a:gridCol>
                <a:gridCol w="669245">
                  <a:extLst>
                    <a:ext uri="{9D8B030D-6E8A-4147-A177-3AD203B41FA5}">
                      <a16:colId xmlns:a16="http://schemas.microsoft.com/office/drawing/2014/main" xmlns="" val="1918558347"/>
                    </a:ext>
                  </a:extLst>
                </a:gridCol>
                <a:gridCol w="372748">
                  <a:extLst>
                    <a:ext uri="{9D8B030D-6E8A-4147-A177-3AD203B41FA5}">
                      <a16:colId xmlns:a16="http://schemas.microsoft.com/office/drawing/2014/main" xmlns="" val="804029199"/>
                    </a:ext>
                  </a:extLst>
                </a:gridCol>
                <a:gridCol w="2240385">
                  <a:extLst>
                    <a:ext uri="{9D8B030D-6E8A-4147-A177-3AD203B41FA5}">
                      <a16:colId xmlns:a16="http://schemas.microsoft.com/office/drawing/2014/main" xmlns="" val="3175117368"/>
                    </a:ext>
                  </a:extLst>
                </a:gridCol>
                <a:gridCol w="372748">
                  <a:extLst>
                    <a:ext uri="{9D8B030D-6E8A-4147-A177-3AD203B41FA5}">
                      <a16:colId xmlns:a16="http://schemas.microsoft.com/office/drawing/2014/main" xmlns="" val="2711320617"/>
                    </a:ext>
                  </a:extLst>
                </a:gridCol>
                <a:gridCol w="1224900">
                  <a:extLst>
                    <a:ext uri="{9D8B030D-6E8A-4147-A177-3AD203B41FA5}">
                      <a16:colId xmlns:a16="http://schemas.microsoft.com/office/drawing/2014/main" xmlns="" val="1426164002"/>
                    </a:ext>
                  </a:extLst>
                </a:gridCol>
                <a:gridCol w="1224900">
                  <a:extLst>
                    <a:ext uri="{9D8B030D-6E8A-4147-A177-3AD203B41FA5}">
                      <a16:colId xmlns:a16="http://schemas.microsoft.com/office/drawing/2014/main" xmlns="" val="912211802"/>
                    </a:ext>
                  </a:extLst>
                </a:gridCol>
                <a:gridCol w="1224900">
                  <a:extLst>
                    <a:ext uri="{9D8B030D-6E8A-4147-A177-3AD203B41FA5}">
                      <a16:colId xmlns:a16="http://schemas.microsoft.com/office/drawing/2014/main" xmlns="" val="1336785185"/>
                    </a:ext>
                  </a:extLst>
                </a:gridCol>
                <a:gridCol w="1224900">
                  <a:extLst>
                    <a:ext uri="{9D8B030D-6E8A-4147-A177-3AD203B41FA5}">
                      <a16:colId xmlns:a16="http://schemas.microsoft.com/office/drawing/2014/main" xmlns="" val="1697035551"/>
                    </a:ext>
                  </a:extLst>
                </a:gridCol>
              </a:tblGrid>
              <a:tr h="3965100">
                <a:tc gridSpan="10"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ПРОГРАММА ОРИЕНТИРОВАНА 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российских и зарубежных студентов, 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имеющих степени 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бакалавра, специалиста,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магистра,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 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также работающих специалистов в сфере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образования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социальной сферы, культуры или других смежных областей</a:t>
                      </a:r>
                    </a:p>
                    <a:p>
                      <a:r>
                        <a:rPr lang="ru-RU" sz="1800" b="1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ПЕДАГОГИ-ПСИХОЛОГИ В СФЕРЕ ПРАКТИЧЕСКОЙ ПСИХОЛОГИИ 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‒ одни из самых востребованных 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рынке профессий XXI века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НАША ПРОГРАММА ПРИГЛАШАЕТ 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заинтересованных в поддержке развивающейся личности и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семьи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ПРОГРАММА ОБЕСПЕЧИТ 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овладение практическими технологиями психологического консультирования, </a:t>
                      </a:r>
                    </a:p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психодиагностической, коррекционно-развивающей работы, психологического просвещения,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профилактики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ОБУЧЕНИЕ В МАГИСТРАТУРЕ ГАРАНТИРУЕТ 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непрерывное нахождение в профессиональной среде психолога: </a:t>
                      </a:r>
                    </a:p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постоянный опыт деловых и личных коммуникаций с ведущими специалистами в сфере практической психологии, </a:t>
                      </a:r>
                    </a:p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лучшие площадки практик, стажировки, </a:t>
                      </a:r>
                      <a:r>
                        <a:rPr lang="ru-RU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супервизии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проектную, исследовательскую деятельность в АПП ЮФУ. </a:t>
                      </a:r>
                    </a:p>
                    <a:p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20097675"/>
                  </a:ext>
                </a:extLst>
              </a:tr>
              <a:tr h="1916212"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chemeClr val="accent5"/>
                          </a:solidFill>
                        </a:rPr>
                        <a:t>НАШИ ПАРТНЕРЫ</a:t>
                      </a:r>
                    </a:p>
                    <a:p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56255216"/>
                  </a:ext>
                </a:extLst>
              </a:tr>
              <a:tr h="1916212"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8804285"/>
                  </a:ext>
                </a:extLst>
              </a:tr>
            </a:tbl>
          </a:graphicData>
        </a:graphic>
      </p:graphicFrame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5C5DFE5E-6BF7-4B72-ACAF-142B6E8E78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798" r="11372"/>
          <a:stretch/>
        </p:blipFill>
        <p:spPr>
          <a:xfrm>
            <a:off x="3644314" y="5154005"/>
            <a:ext cx="1807345" cy="1590675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A7334826-A01B-45B5-BB92-AD722DA8F2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4904" r="-11060" b="-12788"/>
          <a:stretch/>
        </p:blipFill>
        <p:spPr>
          <a:xfrm>
            <a:off x="2618110" y="4272622"/>
            <a:ext cx="2341001" cy="1613068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8A011444-2B20-4CA4-BA96-F71E9B828E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2" t="610" b="-1"/>
          <a:stretch/>
        </p:blipFill>
        <p:spPr>
          <a:xfrm>
            <a:off x="5718594" y="5299867"/>
            <a:ext cx="1539108" cy="1558133"/>
          </a:xfrm>
          <a:prstGeom prst="ellipse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2C0FD21-D5DF-E34E-BC14-C5F3B0242457}"/>
              </a:ext>
            </a:extLst>
          </p:cNvPr>
          <p:cNvSpPr txBox="1"/>
          <p:nvPr/>
        </p:nvSpPr>
        <p:spPr>
          <a:xfrm>
            <a:off x="5685543" y="4273358"/>
            <a:ext cx="1431692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hlinkClick r:id="rId5"/>
              </a:rPr>
              <a:t>ГБУ РО ЦППМ и СП</a:t>
            </a:r>
            <a:endParaRPr lang="ru-RU" b="1" u="sng" dirty="0"/>
          </a:p>
          <a:p>
            <a:pPr algn="ctr"/>
            <a:r>
              <a:rPr lang="ru-RU" sz="1400" b="1" dirty="0"/>
              <a:t>Ростовской области</a:t>
            </a:r>
            <a:endParaRPr lang="ru-RU" sz="1400" dirty="0"/>
          </a:p>
          <a:p>
            <a:pPr algn="ctr"/>
            <a:endParaRPr lang="ru-RU" sz="1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E742F37-564B-F349-AD09-B4FC7124C8A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0154" y="5356881"/>
            <a:ext cx="1556200" cy="1184924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47ED92D7-6A3C-A340-923D-C1CB3FCD9F80}"/>
              </a:ext>
            </a:extLst>
          </p:cNvPr>
          <p:cNvSpPr txBox="1"/>
          <p:nvPr/>
        </p:nvSpPr>
        <p:spPr>
          <a:xfrm>
            <a:off x="7612655" y="4483864"/>
            <a:ext cx="4579345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5"/>
                </a:solidFill>
              </a:rPr>
              <a:t>25 ПЛОЩАДОК </a:t>
            </a:r>
            <a:r>
              <a:rPr lang="ru-RU" sz="1600" b="1" dirty="0" smtClean="0">
                <a:solidFill>
                  <a:schemeClr val="accent5"/>
                </a:solidFill>
              </a:rPr>
              <a:t>ПРАКТИК </a:t>
            </a:r>
            <a:r>
              <a:rPr lang="ru-RU" sz="1600" b="1" dirty="0">
                <a:solidFill>
                  <a:schemeClr val="accent5"/>
                </a:solidFill>
              </a:rPr>
              <a:t>– ОБРАЗОВАТЕЛЬНЫЕ ОРГАНИЗАЦИИ РАЗЛИЧНЫХ ТИПОВ И ВИДОВ; </a:t>
            </a:r>
            <a:r>
              <a:rPr lang="ru-RU" sz="1600" dirty="0"/>
              <a:t>договоры с которыми актуализированы в системе 1С университет, в том числе: </a:t>
            </a:r>
          </a:p>
          <a:p>
            <a:pPr algn="just"/>
            <a:r>
              <a:rPr lang="ru-RU" sz="1400" dirty="0"/>
              <a:t>Ростов-на-Дону – 13 (школы 5, ДОУ 3, Психологические центры 3, центры детского творчества 1, спортшкола 1; </a:t>
            </a:r>
          </a:p>
          <a:p>
            <a:pPr algn="just"/>
            <a:r>
              <a:rPr lang="ru-RU" sz="1400" dirty="0"/>
              <a:t>Ростовская область – 10 (школы 4, ДОУ 2, центры помощи детям 4); Другие регионы (школа в Беслане 1, колледж в Новороссийске 1). </a:t>
            </a:r>
          </a:p>
        </p:txBody>
      </p:sp>
    </p:spTree>
    <p:extLst>
      <p:ext uri="{BB962C8B-B14F-4D97-AF65-F5344CB8AC3E}">
        <p14:creationId xmlns:p14="http://schemas.microsoft.com/office/powerpoint/2010/main" xmlns="" val="3957262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6477" y="0"/>
            <a:ext cx="10972800" cy="126609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нструменты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привлечению целевой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аудитории абитуриентов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20395331"/>
              </p:ext>
            </p:extLst>
          </p:nvPr>
        </p:nvGraphicFramePr>
        <p:xfrm>
          <a:off x="0" y="1188720"/>
          <a:ext cx="12192000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2946">
                  <a:extLst>
                    <a:ext uri="{9D8B030D-6E8A-4147-A177-3AD203B41FA5}">
                      <a16:colId xmlns:a16="http://schemas.microsoft.com/office/drawing/2014/main" xmlns="" val="587445099"/>
                    </a:ext>
                  </a:extLst>
                </a:gridCol>
                <a:gridCol w="1716021">
                  <a:extLst>
                    <a:ext uri="{9D8B030D-6E8A-4147-A177-3AD203B41FA5}">
                      <a16:colId xmlns:a16="http://schemas.microsoft.com/office/drawing/2014/main" xmlns="" val="1150723169"/>
                    </a:ext>
                  </a:extLst>
                </a:gridCol>
                <a:gridCol w="2543033">
                  <a:extLst>
                    <a:ext uri="{9D8B030D-6E8A-4147-A177-3AD203B41FA5}">
                      <a16:colId xmlns:a16="http://schemas.microsoft.com/office/drawing/2014/main" xmlns="" val="1231959101"/>
                    </a:ext>
                  </a:extLst>
                </a:gridCol>
              </a:tblGrid>
              <a:tr h="79699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Мероприятие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Формат (онлайн/</a:t>
                      </a:r>
                    </a:p>
                    <a:p>
                      <a:pPr algn="ctr"/>
                      <a:r>
                        <a:rPr lang="ru-RU" sz="2000" dirty="0"/>
                        <a:t>оффлайн)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Учет мероприятия</a:t>
                      </a:r>
                      <a:r>
                        <a:rPr lang="ru-RU" sz="2000" baseline="0" dirty="0"/>
                        <a:t> при поступлении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98407227"/>
                  </a:ext>
                </a:extLst>
              </a:tr>
              <a:tr h="2203454">
                <a:tc>
                  <a:txBody>
                    <a:bodyPr/>
                    <a:lstStyle/>
                    <a:p>
                      <a:pPr marL="342900" indent="-342900" algn="ctr">
                        <a:buAutoNum type="arabicPeriod"/>
                      </a:pPr>
                      <a:r>
                        <a:rPr lang="ru-RU" sz="2000" b="1" dirty="0">
                          <a:solidFill>
                            <a:schemeClr val="accent5"/>
                          </a:solidFill>
                        </a:rPr>
                        <a:t>ИНСТРУМЕНТЫ ПО ОРГАНИЗАЦИИ НАБОРА АБИТУРИЕНТОВ: 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</a:rPr>
                        <a:t>Олимпиада федеральных университетов </a:t>
                      </a:r>
                      <a:r>
                        <a:rPr lang="ru-RU" sz="2000" dirty="0"/>
                        <a:t>для поступающих в магистратуру; 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</a:rPr>
                        <a:t>Южно-Российская многопрофильная олимпиада </a:t>
                      </a:r>
                      <a:r>
                        <a:rPr lang="ru-RU" sz="2000" dirty="0"/>
                        <a:t>Образовательного кластера ЮФО для поступающих в магистратуру; 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</a:rPr>
                        <a:t>Конкурс портфолио </a:t>
                      </a:r>
                      <a:r>
                        <a:rPr lang="ru-RU" sz="2000" dirty="0"/>
                        <a:t>для поступающих в магистратуру по направлению 44.04.02 с использованием курсов на платформах единого окна, </a:t>
                      </a:r>
                      <a:r>
                        <a:rPr lang="ru-RU" sz="2000" dirty="0" err="1"/>
                        <a:t>Coursera</a:t>
                      </a:r>
                      <a:r>
                        <a:rPr lang="ru-RU" sz="2000" dirty="0"/>
                        <a:t>. 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</a:rPr>
                        <a:t>Программы ДПО/онлайн курсы </a:t>
                      </a:r>
                      <a:r>
                        <a:rPr lang="ru-RU" sz="2000" dirty="0"/>
                        <a:t>для поступающих в магистратуру с целью актуализации и выравнивания соответствующих компетенций, знакомства с процедурами </a:t>
                      </a:r>
                      <a:r>
                        <a:rPr lang="ru-RU" sz="2000" dirty="0" err="1"/>
                        <a:t>прокторинга</a:t>
                      </a:r>
                      <a:r>
                        <a:rPr lang="ru-RU" sz="2000" dirty="0"/>
                        <a:t>, тестирования с использованием приложений </a:t>
                      </a:r>
                      <a:r>
                        <a:rPr lang="en-US" sz="2000" dirty="0"/>
                        <a:t>Microsoft</a:t>
                      </a:r>
                      <a:r>
                        <a:rPr lang="ru-RU" sz="2000" dirty="0"/>
                        <a:t>, подготовки и  экспертизы пакета портфолио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онлайн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Сертификат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38052500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0D9F3F1-1D1A-0846-85EC-DAD0F8D8BB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000"/>
          <a:stretch/>
        </p:blipFill>
        <p:spPr>
          <a:xfrm>
            <a:off x="9605908" y="4410290"/>
            <a:ext cx="2586092" cy="183811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B234F12-8304-EE47-B78B-ED1A22BA95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61791" t="22474" r="-1" b="24167"/>
          <a:stretch/>
        </p:blipFill>
        <p:spPr>
          <a:xfrm>
            <a:off x="9762978" y="2530756"/>
            <a:ext cx="2278968" cy="178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4472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6477" y="0"/>
            <a:ext cx="10972800" cy="126609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мероприятий, инструментов по привлечению целевой аудитории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20946659"/>
              </p:ext>
            </p:extLst>
          </p:nvPr>
        </p:nvGraphicFramePr>
        <p:xfrm>
          <a:off x="0" y="1172308"/>
          <a:ext cx="12192000" cy="6006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6024">
                  <a:extLst>
                    <a:ext uri="{9D8B030D-6E8A-4147-A177-3AD203B41FA5}">
                      <a16:colId xmlns:a16="http://schemas.microsoft.com/office/drawing/2014/main" xmlns="" val="587445099"/>
                    </a:ext>
                  </a:extLst>
                </a:gridCol>
                <a:gridCol w="2156346">
                  <a:extLst>
                    <a:ext uri="{9D8B030D-6E8A-4147-A177-3AD203B41FA5}">
                      <a16:colId xmlns:a16="http://schemas.microsoft.com/office/drawing/2014/main" xmlns="" val="1150723169"/>
                    </a:ext>
                  </a:extLst>
                </a:gridCol>
                <a:gridCol w="4999630">
                  <a:extLst>
                    <a:ext uri="{9D8B030D-6E8A-4147-A177-3AD203B41FA5}">
                      <a16:colId xmlns:a16="http://schemas.microsoft.com/office/drawing/2014/main" xmlns="" val="1231959101"/>
                    </a:ext>
                  </a:extLst>
                </a:gridCol>
              </a:tblGrid>
              <a:tr h="64035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Мероприятие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Формат (онлайн/</a:t>
                      </a:r>
                    </a:p>
                    <a:p>
                      <a:pPr algn="ctr"/>
                      <a:r>
                        <a:rPr lang="ru-RU" sz="1800" dirty="0"/>
                        <a:t>оффлайн)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Учет мероприятия</a:t>
                      </a:r>
                      <a:r>
                        <a:rPr lang="ru-RU" sz="1800" baseline="0" dirty="0"/>
                        <a:t> при поступлении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98407227"/>
                  </a:ext>
                </a:extLst>
              </a:tr>
              <a:tr h="2501395">
                <a:tc>
                  <a:txBody>
                    <a:bodyPr/>
                    <a:lstStyle/>
                    <a:p>
                      <a:r>
                        <a:rPr lang="ru-RU" sz="1800" b="1" dirty="0"/>
                        <a:t>2. </a:t>
                      </a:r>
                      <a:r>
                        <a:rPr lang="ru-RU" sz="1800" b="1" dirty="0">
                          <a:solidFill>
                            <a:schemeClr val="accent5"/>
                          </a:solidFill>
                        </a:rPr>
                        <a:t>ИНСТРУМЕНТЫ ПРОДВИЖЕНИЯ ПРОГРАММЫ: </a:t>
                      </a:r>
                      <a:r>
                        <a:rPr lang="ru-RU" sz="1800" dirty="0"/>
                        <a:t>онлайн и оффлайн реклама в СМИ, социальных сетях, публикации и посты  в социальных сетях, таргетированная реклама. </a:t>
                      </a:r>
                    </a:p>
                    <a:p>
                      <a:r>
                        <a:rPr lang="ru-RU" sz="1800" dirty="0"/>
                        <a:t>Аудитория продвигающих программу - партнеры программы, выпускники, сеть организаций – баз практик.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онлайн/</a:t>
                      </a:r>
                      <a:r>
                        <a:rPr lang="ru-RU" sz="1800" dirty="0" err="1"/>
                        <a:t>оффлайн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33482092"/>
                  </a:ext>
                </a:extLst>
              </a:tr>
              <a:tr h="2864660">
                <a:tc>
                  <a:txBody>
                    <a:bodyPr/>
                    <a:lstStyle/>
                    <a:p>
                      <a:r>
                        <a:rPr lang="ru-RU" sz="1800" b="1" dirty="0"/>
                        <a:t>3</a:t>
                      </a:r>
                      <a:r>
                        <a:rPr lang="ru-RU" sz="1800" b="1" dirty="0">
                          <a:solidFill>
                            <a:schemeClr val="accent5"/>
                          </a:solidFill>
                        </a:rPr>
                        <a:t>. ИНСТРУМЕНТЫ РЕКРУТИНГОВОЙ СОЦИАЛИЗАЦИИ ПОТЕНЦИАЛЬНЫХ АБИТУРИЕНТОВ С УЧЕТОМ СЕГМЕНТОВ ЦЕЛЕВОЙ АУДИТОРИИ:</a:t>
                      </a:r>
                    </a:p>
                    <a:p>
                      <a:r>
                        <a:rPr lang="ru-RU" sz="1800" dirty="0"/>
                        <a:t>1) выпускники профильного бакалавриата; </a:t>
                      </a:r>
                    </a:p>
                    <a:p>
                      <a:r>
                        <a:rPr lang="ru-RU" sz="1800" dirty="0"/>
                        <a:t>2) специалисты имеющие опыт и стаж работы по специальности;</a:t>
                      </a:r>
                    </a:p>
                    <a:p>
                      <a:r>
                        <a:rPr lang="ru-RU" sz="1800" dirty="0"/>
                        <a:t>3) непрофильные; </a:t>
                      </a:r>
                    </a:p>
                    <a:p>
                      <a:r>
                        <a:rPr lang="ru-RU" sz="1800" dirty="0"/>
                        <a:t>4) из других регионов;</a:t>
                      </a:r>
                    </a:p>
                    <a:p>
                      <a:r>
                        <a:rPr lang="ru-RU" sz="1800" dirty="0"/>
                        <a:t>5) иностранные абитуриенты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Онлайн/</a:t>
                      </a:r>
                      <a:r>
                        <a:rPr lang="ru-RU" sz="1800" dirty="0" err="1"/>
                        <a:t>оффлайн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4204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02906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xmlns="" id="{C422C42C-E202-4021-8920-D91E61BCAF55}"/>
              </a:ext>
            </a:extLst>
          </p:cNvPr>
          <p:cNvSpPr txBox="1">
            <a:spLocks/>
          </p:cNvSpPr>
          <p:nvPr/>
        </p:nvSpPr>
        <p:spPr>
          <a:xfrm>
            <a:off x="295275" y="0"/>
            <a:ext cx="11601450" cy="1623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Конкурентные преимущества программы: ключевые позиции ОП, отличающие ее от аналогов на рынке образовательных услуг 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xmlns="" id="{D2956C17-0DA6-488C-B538-CFBB53339EA3}"/>
              </a:ext>
            </a:extLst>
          </p:cNvPr>
          <p:cNvSpPr txBox="1">
            <a:spLocks/>
          </p:cNvSpPr>
          <p:nvPr/>
        </p:nvSpPr>
        <p:spPr>
          <a:xfrm>
            <a:off x="295275" y="1521791"/>
            <a:ext cx="11935393" cy="32958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endParaRPr lang="ru-RU" sz="20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C5C5C34-FC40-CF4F-8B13-ED9FE432BF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374" t="10926" r="88022" b="82271"/>
          <a:stretch/>
        </p:blipFill>
        <p:spPr>
          <a:xfrm>
            <a:off x="9246483" y="5076440"/>
            <a:ext cx="1803526" cy="104459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E839FCC-6F76-AE43-99EF-68879913E0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374" t="10926" r="88022" b="82271"/>
          <a:stretch/>
        </p:blipFill>
        <p:spPr>
          <a:xfrm>
            <a:off x="9398883" y="5228840"/>
            <a:ext cx="1803526" cy="1044596"/>
          </a:xfrm>
          <a:prstGeom prst="rect">
            <a:avLst/>
          </a:prstGeom>
        </p:spPr>
      </p:pic>
      <p:graphicFrame>
        <p:nvGraphicFramePr>
          <p:cNvPr id="14" name="Таблица 6">
            <a:extLst>
              <a:ext uri="{FF2B5EF4-FFF2-40B4-BE49-F238E27FC236}">
                <a16:creationId xmlns:a16="http://schemas.microsoft.com/office/drawing/2014/main" xmlns="" id="{C7C8B9B6-F2F5-5B4B-8E91-98BC6B4005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58412752"/>
              </p:ext>
            </p:extLst>
          </p:nvPr>
        </p:nvGraphicFramePr>
        <p:xfrm>
          <a:off x="295275" y="1786596"/>
          <a:ext cx="38944371" cy="8295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558199687"/>
                    </a:ext>
                  </a:extLst>
                </a:gridCol>
                <a:gridCol w="30210774">
                  <a:extLst>
                    <a:ext uri="{9D8B030D-6E8A-4147-A177-3AD203B41FA5}">
                      <a16:colId xmlns:a16="http://schemas.microsoft.com/office/drawing/2014/main" xmlns="" val="3007284338"/>
                    </a:ext>
                  </a:extLst>
                </a:gridCol>
                <a:gridCol w="666944">
                  <a:extLst>
                    <a:ext uri="{9D8B030D-6E8A-4147-A177-3AD203B41FA5}">
                      <a16:colId xmlns:a16="http://schemas.microsoft.com/office/drawing/2014/main" xmlns="" val="1918558347"/>
                    </a:ext>
                  </a:extLst>
                </a:gridCol>
                <a:gridCol w="371467">
                  <a:extLst>
                    <a:ext uri="{9D8B030D-6E8A-4147-A177-3AD203B41FA5}">
                      <a16:colId xmlns:a16="http://schemas.microsoft.com/office/drawing/2014/main" xmlns="" val="804029199"/>
                    </a:ext>
                  </a:extLst>
                </a:gridCol>
                <a:gridCol w="2232683">
                  <a:extLst>
                    <a:ext uri="{9D8B030D-6E8A-4147-A177-3AD203B41FA5}">
                      <a16:colId xmlns:a16="http://schemas.microsoft.com/office/drawing/2014/main" xmlns="" val="3175117368"/>
                    </a:ext>
                  </a:extLst>
                </a:gridCol>
                <a:gridCol w="371467">
                  <a:extLst>
                    <a:ext uri="{9D8B030D-6E8A-4147-A177-3AD203B41FA5}">
                      <a16:colId xmlns:a16="http://schemas.microsoft.com/office/drawing/2014/main" xmlns="" val="2711320617"/>
                    </a:ext>
                  </a:extLst>
                </a:gridCol>
                <a:gridCol w="1220689">
                  <a:extLst>
                    <a:ext uri="{9D8B030D-6E8A-4147-A177-3AD203B41FA5}">
                      <a16:colId xmlns:a16="http://schemas.microsoft.com/office/drawing/2014/main" xmlns="" val="1426164002"/>
                    </a:ext>
                  </a:extLst>
                </a:gridCol>
                <a:gridCol w="1220689">
                  <a:extLst>
                    <a:ext uri="{9D8B030D-6E8A-4147-A177-3AD203B41FA5}">
                      <a16:colId xmlns:a16="http://schemas.microsoft.com/office/drawing/2014/main" xmlns="" val="912211802"/>
                    </a:ext>
                  </a:extLst>
                </a:gridCol>
                <a:gridCol w="1220689">
                  <a:extLst>
                    <a:ext uri="{9D8B030D-6E8A-4147-A177-3AD203B41FA5}">
                      <a16:colId xmlns:a16="http://schemas.microsoft.com/office/drawing/2014/main" xmlns="" val="1336785185"/>
                    </a:ext>
                  </a:extLst>
                </a:gridCol>
                <a:gridCol w="1220689">
                  <a:extLst>
                    <a:ext uri="{9D8B030D-6E8A-4147-A177-3AD203B41FA5}">
                      <a16:colId xmlns:a16="http://schemas.microsoft.com/office/drawing/2014/main" xmlns="" val="1697035551"/>
                    </a:ext>
                  </a:extLst>
                </a:gridCol>
              </a:tblGrid>
              <a:tr h="3316900">
                <a:tc gridSpan="10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>
                          <a:solidFill>
                            <a:srgbClr val="C00000"/>
                          </a:solidFill>
                        </a:rPr>
                        <a:t>ИНТЕГРАЦИЯ С АНАЛОГИЧНОЙ ОБРАЗОВАТЕЛЬНОЙ ПРОГРАММОЙ СКФУ 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в рамках сетевого взаимодействия вузов </a:t>
                      </a:r>
                    </a:p>
                    <a:p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с синхронизацией учебных планов – программы обмена, обменные модули, стажировки, практики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>
                          <a:solidFill>
                            <a:srgbClr val="C00000"/>
                          </a:solidFill>
                        </a:rPr>
                        <a:t>ДИСЦИПЛИНЫ И МОДУЛИ ОП, АКТУАЛИЗИРОВАННЫЕ ПОД РЫНКИ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" b="1" dirty="0">
                          <a:solidFill>
                            <a:srgbClr val="C00000"/>
                          </a:solidFill>
                        </a:rPr>
                        <a:t>EDUNET 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(Цифровая риторика; Организация профессиональной деятельности педагога-психолога в условиях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" b="0" dirty="0" err="1">
                          <a:solidFill>
                            <a:srgbClr val="C00000"/>
                          </a:solidFill>
                        </a:rPr>
                        <a:t>EdMarket.Digital</a:t>
                      </a:r>
                      <a:r>
                        <a:rPr lang="ru-RU" b="0" dirty="0">
                          <a:solidFill>
                            <a:srgbClr val="C00000"/>
                          </a:solidFill>
                        </a:rPr>
                        <a:t>, 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Психологическое консультирование в образовании с практикумом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(модуль Психологическое консультирование онлайн),Психологическая поддержка обучающихся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в условиях мобильного обучения;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" b="0" dirty="0" err="1">
                          <a:solidFill>
                            <a:srgbClr val="C00000"/>
                          </a:solidFill>
                        </a:rPr>
                        <a:t>NeyroNet</a:t>
                      </a:r>
                      <a:r>
                        <a:rPr lang="en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Психофизиология развития (модуль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Нейроинтерфейсы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и технологии виртуальной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и дополненной реальности в обучении) </a:t>
                      </a:r>
                      <a:r>
                        <a:rPr lang="en" b="0" dirty="0" err="1">
                          <a:solidFill>
                            <a:schemeClr val="tx1"/>
                          </a:solidFill>
                        </a:rPr>
                        <a:t>NeuroNet</a:t>
                      </a:r>
                      <a:r>
                        <a:rPr lang="en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Психофизиология развития (модуль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</a:rPr>
                        <a:t>Нейроинтерфейсы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и технологии виртуальной и дополненной реальности в обучении)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>
                          <a:solidFill>
                            <a:srgbClr val="C00000"/>
                          </a:solidFill>
                        </a:rPr>
                        <a:t>ЦИФРОВЫЕ ТЕХНОЛОГИИ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в работе практического психолога - сбор эмпирического материала;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психологического консультирования; тренингов с использование цифровых платформ и сервисов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>
                          <a:solidFill>
                            <a:srgbClr val="C00000"/>
                          </a:solidFill>
                        </a:rPr>
                        <a:t>ТЕМАТИКА ПРОЕКТНОЙ И ИССЛЕДОВАТЕЛЬСКОЙ ДЕЯТЕЛЬНОСТИ 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по запросам организаций-партнеров программы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>
                          <a:solidFill>
                            <a:srgbClr val="C00000"/>
                          </a:solidFill>
                        </a:rPr>
                        <a:t>ПРОЕКТНАЯ И ИССЛЕДОВАТЕЛЬСКАЯ ДЕЯТЕЛЬНОСТЬ В КОМАНДАХ ПРОФЕССИОНАЛОВ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>
                          <a:solidFill>
                            <a:srgbClr val="C00000"/>
                          </a:solidFill>
                        </a:rPr>
                        <a:t>ПРЕЗЕНТАЦИЯ ОПЫТА ПРОЕКТНОЙ, ИССЛЕДОВАТЕЛЬСКОЙ ДЕЯТЕЛЬНОСТИ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на площадке </a:t>
                      </a:r>
                      <a:r>
                        <a:rPr lang="ru-RU" b="0">
                          <a:solidFill>
                            <a:schemeClr val="tx1"/>
                          </a:solidFill>
                        </a:rPr>
                        <a:t>Конференции кафедры, 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фестиваля лучших психологических практик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20097675"/>
                  </a:ext>
                </a:extLst>
              </a:tr>
              <a:tr h="1496231"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56255216"/>
                  </a:ext>
                </a:extLst>
              </a:tr>
              <a:tr h="1496231"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8804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44560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6274" y="5541603"/>
            <a:ext cx="8431213" cy="1570039"/>
            <a:chOff x="1248" y="1301"/>
            <a:chExt cx="5311" cy="989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gray">
            <a:xfrm>
              <a:off x="1780" y="1301"/>
              <a:ext cx="4779" cy="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dirty="0">
                  <a:solidFill>
                    <a:srgbClr val="000000"/>
                  </a:solidFill>
                </a:rPr>
                <a:t>Психофизиология развития (</a:t>
              </a:r>
              <a:r>
                <a:rPr lang="ru-RU" sz="2400" dirty="0">
                  <a:solidFill>
                    <a:srgbClr val="FF0000"/>
                  </a:solidFill>
                </a:rPr>
                <a:t>модуль </a:t>
              </a:r>
              <a:r>
                <a:rPr lang="ru-RU" sz="2400" dirty="0" err="1">
                  <a:solidFill>
                    <a:srgbClr val="FF0000"/>
                  </a:solidFill>
                </a:rPr>
                <a:t>Нейроинтерфейсы</a:t>
              </a:r>
              <a:r>
                <a:rPr lang="ru-RU" sz="2400" dirty="0">
                  <a:solidFill>
                    <a:srgbClr val="FF0000"/>
                  </a:solidFill>
                </a:rPr>
                <a:t> и технологии виртуальной и дополненной реальности в обучении</a:t>
              </a:r>
              <a:r>
                <a:rPr lang="ru-RU" sz="2400" dirty="0">
                  <a:solidFill>
                    <a:srgbClr val="000000"/>
                  </a:solidFill>
                </a:rPr>
                <a:t>)  (</a:t>
              </a:r>
              <a:r>
                <a:rPr lang="ru-RU" sz="2400" dirty="0" err="1">
                  <a:solidFill>
                    <a:srgbClr val="000000"/>
                  </a:solidFill>
                </a:rPr>
                <a:t>Покуль</a:t>
              </a:r>
              <a:r>
                <a:rPr lang="ru-RU" sz="2400" dirty="0">
                  <a:solidFill>
                    <a:srgbClr val="000000"/>
                  </a:solidFill>
                </a:rPr>
                <a:t> Е.Б.)</a:t>
              </a:r>
              <a:endParaRPr lang="en-US" sz="2400" dirty="0">
                <a:solidFill>
                  <a:srgbClr val="000000"/>
                </a:solidFill>
              </a:endParaRPr>
            </a:p>
            <a:p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FFFFFF"/>
                  </a:solidFill>
                </a:rPr>
                <a:t>5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148318" y="1088568"/>
            <a:ext cx="5842005" cy="555625"/>
            <a:chOff x="1248" y="2030"/>
            <a:chExt cx="3680" cy="350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gray">
            <a:xfrm>
              <a:off x="1747" y="2030"/>
              <a:ext cx="318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b="1" dirty="0">
                  <a:solidFill>
                    <a:srgbClr val="FF0000"/>
                  </a:solidFill>
                </a:rPr>
                <a:t>Цифровая</a:t>
              </a:r>
              <a:r>
                <a:rPr lang="ru-RU" sz="2400" dirty="0">
                  <a:solidFill>
                    <a:srgbClr val="000000"/>
                  </a:solidFill>
                </a:rPr>
                <a:t> риторика (</a:t>
              </a:r>
              <a:r>
                <a:rPr lang="ru-RU" sz="2400" dirty="0" err="1">
                  <a:solidFill>
                    <a:srgbClr val="000000"/>
                  </a:solidFill>
                </a:rPr>
                <a:t>Изюмская</a:t>
              </a:r>
              <a:r>
                <a:rPr lang="ru-RU" sz="2400" dirty="0">
                  <a:solidFill>
                    <a:srgbClr val="000000"/>
                  </a:solidFill>
                </a:rPr>
                <a:t> С.С.)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111742" y="1720622"/>
            <a:ext cx="8450264" cy="1200150"/>
            <a:chOff x="1248" y="2465"/>
            <a:chExt cx="5323" cy="756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gray">
            <a:xfrm>
              <a:off x="1807" y="2465"/>
              <a:ext cx="4764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dirty="0">
                  <a:solidFill>
                    <a:srgbClr val="000000"/>
                  </a:solidFill>
                </a:rPr>
                <a:t>Организация профессиональной деятельности педагога-психолога (Черная А.В.</a:t>
              </a:r>
              <a:r>
                <a:rPr lang="en-US" sz="2400" dirty="0">
                  <a:solidFill>
                    <a:srgbClr val="000000"/>
                  </a:solidFill>
                </a:rPr>
                <a:t> </a:t>
              </a:r>
              <a:r>
                <a:rPr lang="ru-RU" sz="2400" dirty="0">
                  <a:solidFill>
                    <a:srgbClr val="000000"/>
                  </a:solidFill>
                </a:rPr>
                <a:t>)</a:t>
              </a:r>
              <a:endParaRPr lang="en-US" sz="2400" dirty="0">
                <a:solidFill>
                  <a:srgbClr val="000000"/>
                </a:solidFill>
              </a:endParaRPr>
            </a:p>
            <a:p>
              <a:r>
                <a:rPr lang="ru-RU" sz="2400" dirty="0">
                  <a:solidFill>
                    <a:srgbClr val="000000"/>
                  </a:solidFill>
                </a:rPr>
                <a:t> 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187942" y="2921637"/>
            <a:ext cx="8572515" cy="1570038"/>
            <a:chOff x="1204" y="3000"/>
            <a:chExt cx="5864" cy="989"/>
          </a:xfrm>
        </p:grpSpPr>
        <p:sp>
          <p:nvSpPr>
            <p:cNvPr id="20" name="Line 18"/>
            <p:cNvSpPr>
              <a:spLocks noChangeShapeType="1"/>
            </p:cNvSpPr>
            <p:nvPr/>
          </p:nvSpPr>
          <p:spPr bwMode="gray">
            <a:xfrm>
              <a:off x="1497" y="3768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 rot="3419336">
              <a:off x="1217" y="3430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gray">
            <a:xfrm>
              <a:off x="1784" y="3000"/>
              <a:ext cx="5284" cy="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dirty="0">
                  <a:solidFill>
                    <a:srgbClr val="000000"/>
                  </a:solidFill>
                </a:rPr>
                <a:t>Психологическое консультирование в образовании с практикумом (</a:t>
              </a:r>
              <a:r>
                <a:rPr lang="ru-RU" sz="2400" dirty="0">
                  <a:solidFill>
                    <a:srgbClr val="FF0000"/>
                  </a:solidFill>
                </a:rPr>
                <a:t>модуль Психологическое консультирование онлайн</a:t>
              </a:r>
              <a:r>
                <a:rPr lang="ru-RU" sz="2400" dirty="0">
                  <a:solidFill>
                    <a:srgbClr val="000000"/>
                  </a:solidFill>
                </a:rPr>
                <a:t>) (</a:t>
              </a:r>
              <a:r>
                <a:rPr lang="ru-RU" sz="2400" dirty="0" err="1">
                  <a:solidFill>
                    <a:srgbClr val="000000"/>
                  </a:solidFill>
                </a:rPr>
                <a:t>Гейденрих</a:t>
              </a:r>
              <a:r>
                <a:rPr lang="ru-RU" sz="2400" dirty="0">
                  <a:solidFill>
                    <a:srgbClr val="000000"/>
                  </a:solidFill>
                </a:rPr>
                <a:t> Л.А.)</a:t>
              </a:r>
              <a:endParaRPr lang="en-US" sz="2400" dirty="0">
                <a:solidFill>
                  <a:srgbClr val="000000"/>
                </a:solidFill>
              </a:endParaRPr>
            </a:p>
            <a:p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gray">
            <a:xfrm>
              <a:off x="1296" y="3422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3</a:t>
              </a:r>
            </a:p>
          </p:txBody>
        </p:sp>
      </p:grpSp>
      <p:sp>
        <p:nvSpPr>
          <p:cNvPr id="30" name="Title 1">
            <a:extLst>
              <a:ext uri="{FF2B5EF4-FFF2-40B4-BE49-F238E27FC236}">
                <a16:creationId xmlns:a16="http://schemas.microsoft.com/office/drawing/2014/main" xmlns="" id="{EF1B7152-CEC1-4B34-9E34-D179D071CA23}"/>
              </a:ext>
            </a:extLst>
          </p:cNvPr>
          <p:cNvSpPr txBox="1">
            <a:spLocks/>
          </p:cNvSpPr>
          <p:nvPr/>
        </p:nvSpPr>
        <p:spPr>
          <a:xfrm>
            <a:off x="740391" y="62548"/>
            <a:ext cx="10325481" cy="993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/>
              <a:t>Дисциплины и модули   </a:t>
            </a:r>
            <a:endParaRPr lang="en-US" sz="6000" b="1" dirty="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3F638788-C73F-4549-9DF6-D2AC6ABCEC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62006" y="313296"/>
            <a:ext cx="2897766" cy="1395221"/>
          </a:xfrm>
          <a:prstGeom prst="round2DiagRect">
            <a:avLst>
              <a:gd name="adj1" fmla="val 36874"/>
              <a:gd name="adj2" fmla="val 0"/>
            </a:avLst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93765528-8229-4DCA-B2D9-7B96486BE6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911" t="21623" r="11899" b="26440"/>
          <a:stretch/>
        </p:blipFill>
        <p:spPr>
          <a:xfrm>
            <a:off x="8597487" y="2150652"/>
            <a:ext cx="2623338" cy="1788293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7FA1ECE6-D6AC-48E4-B86D-3853CA5ABA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90" t="6873" r="1571" b="9452"/>
          <a:stretch/>
        </p:blipFill>
        <p:spPr>
          <a:xfrm>
            <a:off x="8597487" y="5177205"/>
            <a:ext cx="2957046" cy="1632363"/>
          </a:xfrm>
          <a:prstGeom prst="rect">
            <a:avLst/>
          </a:prstGeom>
        </p:spPr>
      </p:pic>
      <p:grpSp>
        <p:nvGrpSpPr>
          <p:cNvPr id="40" name="Group 12">
            <a:extLst>
              <a:ext uri="{FF2B5EF4-FFF2-40B4-BE49-F238E27FC236}">
                <a16:creationId xmlns:a16="http://schemas.microsoft.com/office/drawing/2014/main" xmlns="" id="{2B99D5EE-4BB4-426F-A922-CB70D1ACD955}"/>
              </a:ext>
            </a:extLst>
          </p:cNvPr>
          <p:cNvGrpSpPr>
            <a:grpSpLocks/>
          </p:cNvGrpSpPr>
          <p:nvPr/>
        </p:nvGrpSpPr>
        <p:grpSpPr bwMode="auto">
          <a:xfrm>
            <a:off x="200308" y="4341069"/>
            <a:ext cx="8450264" cy="1200150"/>
            <a:chOff x="1248" y="2465"/>
            <a:chExt cx="5323" cy="756"/>
          </a:xfrm>
        </p:grpSpPr>
        <p:sp>
          <p:nvSpPr>
            <p:cNvPr id="41" name="Line 13">
              <a:extLst>
                <a:ext uri="{FF2B5EF4-FFF2-40B4-BE49-F238E27FC236}">
                  <a16:creationId xmlns:a16="http://schemas.microsoft.com/office/drawing/2014/main" xmlns="" id="{25701B7C-6154-43DC-96BD-02F15C9E193F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Rectangle 14">
              <a:extLst>
                <a:ext uri="{FF2B5EF4-FFF2-40B4-BE49-F238E27FC236}">
                  <a16:creationId xmlns:a16="http://schemas.microsoft.com/office/drawing/2014/main" xmlns="" id="{DA75F5B9-A37D-46D5-B648-B1CB429DD540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B0F0"/>
              </a:solidFill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43" name="Text Box 15">
              <a:extLst>
                <a:ext uri="{FF2B5EF4-FFF2-40B4-BE49-F238E27FC236}">
                  <a16:creationId xmlns:a16="http://schemas.microsoft.com/office/drawing/2014/main" xmlns="" id="{DDE21493-2327-4DF9-85D4-49D2E9E0CF6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807" y="2465"/>
              <a:ext cx="4764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dirty="0">
                  <a:solidFill>
                    <a:srgbClr val="FF0000"/>
                  </a:solidFill>
                </a:rPr>
                <a:t>Психологическая поддержка обучающихся в условиях мобильного обучения </a:t>
              </a:r>
              <a:endParaRPr lang="en-US" sz="2400" dirty="0">
                <a:solidFill>
                  <a:srgbClr val="000000"/>
                </a:solidFill>
              </a:endParaRPr>
            </a:p>
            <a:p>
              <a:r>
                <a:rPr lang="ru-RU" sz="2400" dirty="0">
                  <a:solidFill>
                    <a:srgbClr val="000000"/>
                  </a:solidFill>
                </a:rPr>
                <a:t> 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44" name="Text Box 16">
              <a:extLst>
                <a:ext uri="{FF2B5EF4-FFF2-40B4-BE49-F238E27FC236}">
                  <a16:creationId xmlns:a16="http://schemas.microsoft.com/office/drawing/2014/main" xmlns="" id="{BE3FDD40-30A3-452D-A9B8-C789BEA156D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>
                  <a:solidFill>
                    <a:srgbClr val="FFFFFF"/>
                  </a:solidFill>
                </a:rPr>
                <a:t>4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76660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327" y="-53879"/>
            <a:ext cx="10325481" cy="993331"/>
          </a:xfrm>
        </p:spPr>
        <p:txBody>
          <a:bodyPr>
            <a:normAutofit/>
          </a:bodyPr>
          <a:lstStyle/>
          <a:p>
            <a:pPr algn="l"/>
            <a:r>
              <a:rPr lang="ru-RU" sz="5400" b="1" dirty="0"/>
              <a:t>Кадровый состав</a:t>
            </a:r>
            <a:endParaRPr lang="en-US" sz="54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E2DECD9-7686-45C7-B154-C94033B02B71}"/>
              </a:ext>
            </a:extLst>
          </p:cNvPr>
          <p:cNvSpPr txBox="1"/>
          <p:nvPr/>
        </p:nvSpPr>
        <p:spPr>
          <a:xfrm>
            <a:off x="3118457" y="868970"/>
            <a:ext cx="59550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Кафедра психологии развития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2B05B21A-E4B1-483C-9280-23466DE74E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651" t="23574" r="8167" b="17471"/>
          <a:stretch/>
        </p:blipFill>
        <p:spPr>
          <a:xfrm>
            <a:off x="2337" y="1750739"/>
            <a:ext cx="2252421" cy="2848557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A91B3703-25BB-43F5-95BC-80CD731F4E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07" t="2641" r="796" b="1861"/>
          <a:stretch/>
        </p:blipFill>
        <p:spPr>
          <a:xfrm>
            <a:off x="9908253" y="1750739"/>
            <a:ext cx="2281410" cy="2927214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EAF570E8-354F-43F4-90C3-626F30A595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54" t="2406" r="15007" b="7791"/>
          <a:stretch/>
        </p:blipFill>
        <p:spPr>
          <a:xfrm>
            <a:off x="2493852" y="1743275"/>
            <a:ext cx="2113617" cy="2848557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468CE087-C213-4564-B35A-9054C84EE1D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32462" t="24012" r="37595" b="19782"/>
          <a:stretch/>
        </p:blipFill>
        <p:spPr>
          <a:xfrm>
            <a:off x="7383038" y="1827839"/>
            <a:ext cx="2177300" cy="2927215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8E495BEE-AC5C-4528-ABB2-ED3BAA00C1D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3" t="1186" r="1674" b="172"/>
          <a:stretch/>
        </p:blipFill>
        <p:spPr>
          <a:xfrm>
            <a:off x="4973938" y="1841487"/>
            <a:ext cx="2154657" cy="2899920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2D40C55-28C2-4D55-873E-AA50DE63E742}"/>
              </a:ext>
            </a:extLst>
          </p:cNvPr>
          <p:cNvSpPr txBox="1"/>
          <p:nvPr/>
        </p:nvSpPr>
        <p:spPr>
          <a:xfrm>
            <a:off x="0" y="4814969"/>
            <a:ext cx="21290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Черная Анна Викторовна</a:t>
            </a:r>
          </a:p>
          <a:p>
            <a:pPr algn="ctr"/>
            <a:r>
              <a:rPr lang="ru-RU" dirty="0"/>
              <a:t>Заведующий кафедрой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AF30940-5179-4524-83BC-1FD03AABFD98}"/>
              </a:ext>
            </a:extLst>
          </p:cNvPr>
          <p:cNvSpPr txBox="1"/>
          <p:nvPr/>
        </p:nvSpPr>
        <p:spPr>
          <a:xfrm>
            <a:off x="9908253" y="4814969"/>
            <a:ext cx="204437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effectLst/>
                <a:ea typeface="Calibri" panose="020F0502020204030204" pitchFamily="34" charset="0"/>
                <a:cs typeface="Segoe UI Semilight" panose="020B0402040204020203" pitchFamily="34" charset="0"/>
              </a:rPr>
              <a:t>Жулина Галина Николаевна</a:t>
            </a:r>
          </a:p>
          <a:p>
            <a:pPr algn="ctr"/>
            <a:r>
              <a:rPr lang="ru-RU" dirty="0">
                <a:cs typeface="Segoe UI Semilight" panose="020B0402040204020203" pitchFamily="34" charset="0"/>
              </a:rPr>
              <a:t>Доцент, кандидат психологических  наук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945249D-60BA-4808-8AC9-0441433E5D4E}"/>
              </a:ext>
            </a:extLst>
          </p:cNvPr>
          <p:cNvSpPr txBox="1"/>
          <p:nvPr/>
        </p:nvSpPr>
        <p:spPr>
          <a:xfrm>
            <a:off x="2391921" y="4814969"/>
            <a:ext cx="204437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Лебеденко Ольга Алексеевна</a:t>
            </a:r>
          </a:p>
          <a:p>
            <a:pPr algn="ctr"/>
            <a:r>
              <a:rPr lang="ru-RU" dirty="0"/>
              <a:t>Доцент, кандидат философских  наук</a:t>
            </a:r>
          </a:p>
          <a:p>
            <a:pPr algn="ctr"/>
            <a:endParaRPr lang="ru-RU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CAE1E6A-D01C-485C-95ED-5EF639C0F86D}"/>
              </a:ext>
            </a:extLst>
          </p:cNvPr>
          <p:cNvSpPr txBox="1"/>
          <p:nvPr/>
        </p:nvSpPr>
        <p:spPr>
          <a:xfrm>
            <a:off x="4802767" y="4787674"/>
            <a:ext cx="221380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Лукьяненко Екатерина Станиславовна</a:t>
            </a:r>
          </a:p>
          <a:p>
            <a:pPr algn="ctr"/>
            <a:r>
              <a:rPr lang="ru-RU" dirty="0"/>
              <a:t>Доцент, кандидат педагогических наук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45CF141-F3E9-4F6A-A5F9-81D1BAF33791}"/>
              </a:ext>
            </a:extLst>
          </p:cNvPr>
          <p:cNvSpPr txBox="1"/>
          <p:nvPr/>
        </p:nvSpPr>
        <p:spPr>
          <a:xfrm>
            <a:off x="7383038" y="4814969"/>
            <a:ext cx="202508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Обухова Юлия Владимировна</a:t>
            </a:r>
          </a:p>
          <a:p>
            <a:pPr algn="ctr"/>
            <a:r>
              <a:rPr lang="ru-RU" dirty="0"/>
              <a:t>Доцент, кандидат психологических наук</a:t>
            </a:r>
          </a:p>
        </p:txBody>
      </p:sp>
    </p:spTree>
    <p:extLst>
      <p:ext uri="{BB962C8B-B14F-4D97-AF65-F5344CB8AC3E}">
        <p14:creationId xmlns:p14="http://schemas.microsoft.com/office/powerpoint/2010/main" xmlns="" val="2005581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327" y="-53879"/>
            <a:ext cx="10325481" cy="993331"/>
          </a:xfrm>
        </p:spPr>
        <p:txBody>
          <a:bodyPr>
            <a:normAutofit/>
          </a:bodyPr>
          <a:lstStyle/>
          <a:p>
            <a:pPr algn="l"/>
            <a:r>
              <a:rPr lang="ru-RU" sz="5400" b="1" dirty="0"/>
              <a:t>Кадровый состав</a:t>
            </a:r>
            <a:endParaRPr lang="en-US" sz="5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0CB8A61-8F82-4BC0-9E66-3CCBCA3CAFDC}"/>
              </a:ext>
            </a:extLst>
          </p:cNvPr>
          <p:cNvSpPr txBox="1"/>
          <p:nvPr/>
        </p:nvSpPr>
        <p:spPr>
          <a:xfrm>
            <a:off x="-123936" y="1069655"/>
            <a:ext cx="34064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Кафедра психофизиологии и клинической психологии АПП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5856B8F-66EA-4D28-BFFA-48AFA43AF0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76" t="514" r="9641" b="4774"/>
          <a:stretch/>
        </p:blipFill>
        <p:spPr>
          <a:xfrm>
            <a:off x="1579292" y="1778739"/>
            <a:ext cx="1425820" cy="1820239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685D29F-CED1-470B-9E8A-A930B74840F8}"/>
              </a:ext>
            </a:extLst>
          </p:cNvPr>
          <p:cNvSpPr txBox="1"/>
          <p:nvPr/>
        </p:nvSpPr>
        <p:spPr>
          <a:xfrm>
            <a:off x="1482328" y="3779972"/>
            <a:ext cx="141131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 err="1"/>
              <a:t>Покуль</a:t>
            </a:r>
            <a:r>
              <a:rPr lang="ru-RU" sz="1600" dirty="0"/>
              <a:t> Евгения Борисовна</a:t>
            </a:r>
          </a:p>
          <a:p>
            <a:pPr algn="ctr"/>
            <a:r>
              <a:rPr lang="ru-RU" sz="1600" dirty="0"/>
              <a:t>Старший преподаватель,  кандидат психологически наук</a:t>
            </a:r>
          </a:p>
          <a:p>
            <a:pPr algn="ctr"/>
            <a:endParaRPr lang="ru-RU" sz="1600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7249EDCA-E701-4012-94F2-16D876F98A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25" t="2426" r="479" b="13427"/>
          <a:stretch/>
        </p:blipFill>
        <p:spPr>
          <a:xfrm>
            <a:off x="72205" y="1756533"/>
            <a:ext cx="1403992" cy="1842446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74F5017-E437-4333-A43C-26B1336B535C}"/>
              </a:ext>
            </a:extLst>
          </p:cNvPr>
          <p:cNvSpPr txBox="1"/>
          <p:nvPr/>
        </p:nvSpPr>
        <p:spPr>
          <a:xfrm>
            <a:off x="-55309" y="3749930"/>
            <a:ext cx="149800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Кузенко Светлана Сергеевна</a:t>
            </a:r>
          </a:p>
          <a:p>
            <a:pPr algn="ctr"/>
            <a:r>
              <a:rPr lang="ru-RU" sz="1600" dirty="0"/>
              <a:t>Доцент, кандидат психологически наук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A16384D-2660-4FAC-BFFF-FF18817003AA}"/>
              </a:ext>
            </a:extLst>
          </p:cNvPr>
          <p:cNvSpPr txBox="1"/>
          <p:nvPr/>
        </p:nvSpPr>
        <p:spPr>
          <a:xfrm>
            <a:off x="8097956" y="1069655"/>
            <a:ext cx="2410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Лучшие Работодатели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4AA3CF2-5899-4882-90A8-6D132BC884C8}"/>
              </a:ext>
            </a:extLst>
          </p:cNvPr>
          <p:cNvSpPr txBox="1"/>
          <p:nvPr/>
        </p:nvSpPr>
        <p:spPr>
          <a:xfrm>
            <a:off x="5970947" y="3715786"/>
            <a:ext cx="188097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 err="1"/>
              <a:t>Вервекина</a:t>
            </a:r>
            <a:r>
              <a:rPr lang="ru-RU" sz="1600" dirty="0"/>
              <a:t> Юлия Григорьевна</a:t>
            </a:r>
          </a:p>
          <a:p>
            <a:pPr algn="ctr"/>
            <a:r>
              <a:rPr lang="ru-RU" sz="1600" dirty="0"/>
              <a:t>Заместитель директора по учебно-воспитательной работе МАОУ «Школа № 96 Эврика-Развитие»</a:t>
            </a:r>
          </a:p>
          <a:p>
            <a:endParaRPr lang="ru-RU" sz="16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F353095-71C3-424B-A7BB-A990D0EFB5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9613" y="1740342"/>
            <a:ext cx="1407887" cy="1877183"/>
          </a:xfrm>
          <a:prstGeom prst="ellipse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F4027B1-69FD-4FA7-B5E5-593B73B111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2131" y="1715986"/>
            <a:ext cx="1414413" cy="1885884"/>
          </a:xfrm>
          <a:prstGeom prst="ellipse">
            <a:avLst/>
          </a:prstGeom>
        </p:spPr>
      </p:pic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xmlns="" id="{EA052493-1A34-47CC-94FF-504DFB3CB7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94070683"/>
              </p:ext>
            </p:extLst>
          </p:nvPr>
        </p:nvGraphicFramePr>
        <p:xfrm>
          <a:off x="7749358" y="3727032"/>
          <a:ext cx="1597979" cy="2682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7979">
                  <a:extLst>
                    <a:ext uri="{9D8B030D-6E8A-4147-A177-3AD203B41FA5}">
                      <a16:colId xmlns:a16="http://schemas.microsoft.com/office/drawing/2014/main" xmlns="" val="340680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Гейденрих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Лариса Александровна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ГБУ РО Центр психолого-педагогической, медицинской и социальной помощи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педагог-психолог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12521647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780468" y="3779972"/>
            <a:ext cx="145095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/>
              <a:t>Изюмская</a:t>
            </a:r>
            <a:r>
              <a:rPr lang="ru-RU" sz="1600" dirty="0"/>
              <a:t> Светлана Сергеевна, доцент, кандидат филологических наук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08564" y="1058655"/>
            <a:ext cx="27623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Кафедра теории языка и русского языка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8900" y="1742615"/>
            <a:ext cx="1433521" cy="1911360"/>
          </a:xfrm>
          <a:prstGeom prst="ellipse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68453" y="1742615"/>
            <a:ext cx="1361943" cy="1856363"/>
          </a:xfrm>
          <a:prstGeom prst="ellipse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36981692"/>
              </p:ext>
            </p:extLst>
          </p:nvPr>
        </p:nvGraphicFramePr>
        <p:xfrm>
          <a:off x="9231697" y="3724140"/>
          <a:ext cx="1697526" cy="2743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7526">
                  <a:extLst>
                    <a:ext uri="{9D8B030D-6E8A-4147-A177-3AD203B41FA5}">
                      <a16:colId xmlns:a16="http://schemas.microsoft.com/office/drawing/2014/main" xmlns="" val="6125574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solidFill>
                            <a:schemeClr val="tx1"/>
                          </a:solidFill>
                          <a:effectLst/>
                        </a:rPr>
                        <a:t>Гапченко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 Елена Александровна,</a:t>
                      </a:r>
                      <a:r>
                        <a:rPr lang="ru-RU" sz="1600" b="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</a:rPr>
                        <a:t>ГБУ РО Центр психолого-педагогической, медицинской и социальной помощи,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заместитель директора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14228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0271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736A5018984904C8B52B013E0122CE0" ma:contentTypeVersion="0" ma:contentTypeDescription="Создание документа." ma:contentTypeScope="" ma:versionID="3883b247b201a0687d06a94903b1289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2fabbfca08c602fc194a16e9198900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EACF647-FB91-4C05-BF26-D2E2A8D7492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2DC3EF-65D3-4831-80B2-25066C69CE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11D2309-8CDB-4D24-8EAE-6CC77376A4A1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9fcc7609-c49a-43c3-a691-0045ecca1317"/>
    <ds:schemaRef ds:uri="http://purl.org/dc/dcmitype/"/>
    <ds:schemaRef ds:uri="72d12721-b014-4308-8fd4-522ecb0d9ea8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1031</TotalTime>
  <Words>1382</Words>
  <Application>Microsoft Office PowerPoint</Application>
  <PresentationFormat>Произвольный</PresentationFormat>
  <Paragraphs>187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             ОБРАЗОВАТЕЛЬНАЯ ПРОГРАММА МАГИСТРАТУРЫ  ПРАКТИЧЕСКАЯ ПСИХОЛОГИЯ ОБРАЗОВАНИЯ  44.04.02 – психолого-педагогическое образование    </vt:lpstr>
      <vt:lpstr>Слайд 2</vt:lpstr>
      <vt:lpstr>Краткая аннотация программы</vt:lpstr>
      <vt:lpstr>Инструменты по привлечению целевой аудитории абитуриентов</vt:lpstr>
      <vt:lpstr>План мероприятий, инструментов по привлечению целевой аудитории</vt:lpstr>
      <vt:lpstr>Слайд 6</vt:lpstr>
      <vt:lpstr>Слайд 7</vt:lpstr>
      <vt:lpstr>Кадровый состав</vt:lpstr>
      <vt:lpstr>Кадровый состав</vt:lpstr>
      <vt:lpstr>Слайд 10</vt:lpstr>
      <vt:lpstr>Слайд 11</vt:lpstr>
      <vt:lpstr>НАШИ  ВЫПУСКНИКИ</vt:lpstr>
      <vt:lpstr>НАШИ  ВЫПУСКНИКИ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Анна</cp:lastModifiedBy>
  <cp:revision>77</cp:revision>
  <dcterms:created xsi:type="dcterms:W3CDTF">2020-01-15T14:00:58Z</dcterms:created>
  <dcterms:modified xsi:type="dcterms:W3CDTF">2020-11-23T08:44:28Z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0x0101001736A5018984904C8B52B013E0122CE0</vt:lpwstr>
  </property>
</Properties>
</file>